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7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92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3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6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4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6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8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2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123" y="141667"/>
            <a:ext cx="11281893" cy="1171978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лицей»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123" y="1803041"/>
            <a:ext cx="11526592" cy="1468193"/>
          </a:xfrm>
        </p:spPr>
        <p:txBody>
          <a:bodyPr>
            <a:normAutofit lnSpcReduction="10000"/>
          </a:bodyPr>
          <a:lstStyle/>
          <a:p>
            <a:r>
              <a:rPr lang="ru-RU" alt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alt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alt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германии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(исследование)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8789" y="3540342"/>
            <a:ext cx="44432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</a:rPr>
              <a:t>Выполнила: обучающаяся группы  №28</a:t>
            </a:r>
            <a:br>
              <a:rPr lang="ru-RU" altLang="ru-RU" b="1" dirty="0" smtClean="0">
                <a:latin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</a:rPr>
              <a:t> по профессии  Повар,  кондитер</a:t>
            </a:r>
            <a:br>
              <a:rPr lang="ru-RU" altLang="ru-RU" b="1" dirty="0" smtClean="0">
                <a:latin typeface="Times New Roman" panose="02020603050405020304" pitchFamily="18" charset="0"/>
              </a:rPr>
            </a:br>
            <a:r>
              <a:rPr lang="ru-RU" altLang="ru-RU" b="1" dirty="0" err="1" smtClean="0">
                <a:latin typeface="Times New Roman" panose="02020603050405020304" pitchFamily="18" charset="0"/>
              </a:rPr>
              <a:t>Штепина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Алена</a:t>
            </a:r>
            <a:br>
              <a:rPr lang="ru-RU" altLang="ru-RU" b="1" dirty="0" smtClean="0">
                <a:latin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</a:rPr>
              <a:t>Руководитель: Андреева О.А.</a:t>
            </a:r>
            <a:r>
              <a:rPr lang="ru-RU" altLang="ru-RU" sz="2000" dirty="0"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6333" y="6219354"/>
            <a:ext cx="135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27163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69" y="115911"/>
            <a:ext cx="10466857" cy="141667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AC0E25"/>
                </a:solidFill>
              </a:rPr>
              <a:t>Заключение</a:t>
            </a:r>
            <a:endParaRPr lang="ru-RU" sz="5400" dirty="0">
              <a:solidFill>
                <a:srgbClr val="AC0E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0752" y="1532587"/>
            <a:ext cx="9028090" cy="4155582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en-US" sz="2800" b="1" dirty="0"/>
              <a:t>Unsere </a:t>
            </a:r>
            <a:r>
              <a:rPr lang="en-US" sz="2800" b="1" dirty="0" err="1"/>
              <a:t>Arbeit</a:t>
            </a:r>
            <a:r>
              <a:rPr lang="en-US" sz="2800" b="1" dirty="0"/>
              <a:t> </a:t>
            </a:r>
            <a:r>
              <a:rPr lang="en-US" sz="2800" b="1" dirty="0" err="1"/>
              <a:t>bestätigt</a:t>
            </a:r>
            <a:r>
              <a:rPr lang="en-US" sz="2800" b="1" dirty="0"/>
              <a:t> </a:t>
            </a:r>
            <a:r>
              <a:rPr lang="en-US" sz="2800" b="1" dirty="0" err="1"/>
              <a:t>unsere</a:t>
            </a:r>
            <a:r>
              <a:rPr lang="en-US" sz="2800" b="1" dirty="0"/>
              <a:t> </a:t>
            </a:r>
            <a:r>
              <a:rPr lang="en-US" sz="2800" b="1" dirty="0" err="1"/>
              <a:t>Hypothese</a:t>
            </a:r>
            <a:r>
              <a:rPr lang="en-US" sz="2800" b="1" dirty="0"/>
              <a:t>. Die </a:t>
            </a:r>
            <a:r>
              <a:rPr lang="en-US" sz="2800" b="1" dirty="0" err="1"/>
              <a:t>Zahl</a:t>
            </a:r>
            <a:r>
              <a:rPr lang="en-US" sz="2800" b="1" dirty="0"/>
              <a:t> der </a:t>
            </a:r>
            <a:r>
              <a:rPr lang="en-US" sz="2800" b="1" dirty="0" err="1"/>
              <a:t>Sehenswürdigkeiten</a:t>
            </a:r>
            <a:r>
              <a:rPr lang="en-US" sz="2800" b="1" dirty="0"/>
              <a:t> </a:t>
            </a:r>
            <a:r>
              <a:rPr lang="en-US" sz="2800" b="1" dirty="0" err="1"/>
              <a:t>anwächst</a:t>
            </a:r>
            <a:r>
              <a:rPr lang="en-US" sz="2800" b="1" dirty="0" smtClean="0"/>
              <a:t>.</a:t>
            </a:r>
          </a:p>
          <a:p>
            <a:pPr marL="0" indent="457200" algn="just">
              <a:buNone/>
            </a:pPr>
            <a:endParaRPr lang="ru-RU" sz="2800" b="1" dirty="0"/>
          </a:p>
          <a:p>
            <a:pPr marL="0" indent="457200" algn="just">
              <a:buNone/>
            </a:pPr>
            <a:r>
              <a:rPr lang="ru-RU" sz="2800" b="1" dirty="0" smtClean="0"/>
              <a:t>Все </a:t>
            </a:r>
            <a:r>
              <a:rPr lang="ru-RU" sz="2800" b="1" dirty="0"/>
              <a:t>эти творения вкупе помогают понять немецкую историю и культуру, проникнуться духом прошлого, и должны защищаться государством, чтобы в целости достаться нашим потомкам.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4547"/>
            <a:ext cx="10364452" cy="1197735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7392" y="1481071"/>
            <a:ext cx="10363825" cy="4889678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Фрезер </a:t>
            </a:r>
            <a:r>
              <a:rPr lang="ru-RU" sz="2200" dirty="0"/>
              <a:t>Томас Сокровища человечества. Памятники истории, культуры и природные заповедники под охраной ЮНЕСКО. М.: БММ АО, 1997.</a:t>
            </a:r>
          </a:p>
          <a:p>
            <a:pPr lvl="0"/>
            <a:r>
              <a:rPr lang="ru-RU" sz="2200" dirty="0"/>
              <a:t>Концепция Всемирного природного наследия: учебное пособие / </a:t>
            </a:r>
            <a:r>
              <a:rPr lang="ru-RU" sz="2200" dirty="0" err="1"/>
              <a:t>Мар</a:t>
            </a:r>
            <a:r>
              <a:rPr lang="ru-RU" sz="2200" dirty="0"/>
              <a:t>. гос. ун-т; В.И. </a:t>
            </a:r>
            <a:r>
              <a:rPr lang="ru-RU" sz="2200" dirty="0" err="1"/>
              <a:t>Дробот</a:t>
            </a:r>
            <a:r>
              <a:rPr lang="ru-RU" sz="2200" dirty="0"/>
              <a:t>. — Йошкар-Ола, 2008. — 122 с. </a:t>
            </a:r>
          </a:p>
          <a:p>
            <a:pPr lvl="0"/>
            <a:r>
              <a:rPr lang="ru-RU" sz="2200" dirty="0"/>
              <a:t>Список объектов Всемирного наследия ЮНЕСКО в Германии [Электронный ресурс] – Режим </a:t>
            </a:r>
            <a:r>
              <a:rPr lang="ru-RU" sz="2200" dirty="0" err="1"/>
              <a:t>доступа:http</a:t>
            </a:r>
            <a:r>
              <a:rPr lang="ru-RU" sz="2200" dirty="0"/>
              <a:t>://ru.wikipedia.org/</a:t>
            </a:r>
            <a:r>
              <a:rPr lang="ru-RU" sz="2200" dirty="0" err="1"/>
              <a:t>wiki</a:t>
            </a:r>
            <a:endParaRPr lang="ru-RU" sz="2200" dirty="0"/>
          </a:p>
          <a:p>
            <a:r>
              <a:rPr lang="ru-RU" sz="2200" dirty="0"/>
              <a:t>Перечень объектов всемирного наследия по странам [Электронный ресурс] – Режим </a:t>
            </a:r>
            <a:r>
              <a:rPr lang="ru-RU" sz="2200" dirty="0" err="1"/>
              <a:t>доступа:http</a:t>
            </a:r>
            <a:r>
              <a:rPr lang="ru-RU" sz="2200" dirty="0"/>
              <a:t>://www.heritage-institute.ru/</a:t>
            </a:r>
            <a:r>
              <a:rPr lang="ru-RU" sz="2200" dirty="0" err="1"/>
              <a:t>index.php</a:t>
            </a:r>
            <a:r>
              <a:rPr lang="ru-RU" sz="2200" dirty="0"/>
              <a:t>/</a:t>
            </a:r>
            <a:r>
              <a:rPr lang="ru-RU" sz="2200" dirty="0" err="1"/>
              <a:t>world-heritage</a:t>
            </a:r>
            <a:r>
              <a:rPr lang="ru-RU" sz="22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4252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6805" y="1800421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</a:rPr>
              <a:t>Danke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</a:rPr>
              <a:t>für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 Ihre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</a:rPr>
              <a:t>Aufmerksamkeit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0455" y="386366"/>
            <a:ext cx="10582141" cy="6233375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u="sng" dirty="0" smtClean="0">
                <a:solidFill>
                  <a:schemeClr val="accent5">
                    <a:lumMod val="75000"/>
                  </a:schemeClr>
                </a:solidFill>
              </a:rPr>
              <a:t>Объект  исследования: </a:t>
            </a:r>
            <a:r>
              <a:rPr lang="ru-RU" sz="5500" dirty="0"/>
              <a:t> содержание  и   основные  направления  деятельности </a:t>
            </a:r>
            <a:r>
              <a:rPr lang="ru-RU" sz="5500" dirty="0" smtClean="0"/>
              <a:t>ЮНЭСКО</a:t>
            </a:r>
            <a:r>
              <a:rPr lang="ru-RU" sz="5500" dirty="0"/>
              <a:t>.</a:t>
            </a:r>
            <a:r>
              <a:rPr lang="ru-RU" sz="5500" b="1" dirty="0"/>
              <a:t>  </a:t>
            </a:r>
            <a:endParaRPr lang="ru-RU" sz="5500" dirty="0"/>
          </a:p>
          <a:p>
            <a:pPr>
              <a:spcBef>
                <a:spcPts val="0"/>
              </a:spcBef>
            </a:pPr>
            <a:endParaRPr lang="ru-RU" sz="5500" dirty="0" smtClean="0"/>
          </a:p>
          <a:p>
            <a:pPr algn="just"/>
            <a:r>
              <a:rPr lang="ru-RU" sz="5500" b="1" u="sng" dirty="0" smtClean="0">
                <a:solidFill>
                  <a:schemeClr val="accent5">
                    <a:lumMod val="75000"/>
                  </a:schemeClr>
                </a:solidFill>
              </a:rPr>
              <a:t>Предмет </a:t>
            </a:r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исследования: </a:t>
            </a:r>
            <a:r>
              <a:rPr lang="ru-RU" sz="5500" dirty="0"/>
              <a:t>объекты всемирного культурного и природного наследия находящиеся под охраной ЮНЕСКО.</a:t>
            </a:r>
          </a:p>
          <a:p>
            <a:pPr algn="ctr">
              <a:spcBef>
                <a:spcPts val="0"/>
              </a:spcBef>
            </a:pPr>
            <a:endParaRPr lang="ru-RU" sz="5500" dirty="0"/>
          </a:p>
          <a:p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Цель </a:t>
            </a:r>
            <a:r>
              <a:rPr lang="ru-RU" sz="5500" b="1" u="sng" dirty="0" smtClean="0">
                <a:solidFill>
                  <a:schemeClr val="accent5">
                    <a:lumMod val="75000"/>
                  </a:schemeClr>
                </a:solidFill>
              </a:rPr>
              <a:t>исследования: </a:t>
            </a:r>
            <a:r>
              <a:rPr lang="ru-RU" sz="5500" dirty="0"/>
              <a:t>познакомиться с объектами ЮНЕСКО в Германии</a:t>
            </a:r>
            <a:r>
              <a:rPr lang="ru-RU" sz="5500" dirty="0" smtClean="0"/>
              <a:t>.</a:t>
            </a:r>
            <a:r>
              <a:rPr lang="ru-RU" sz="5500" i="1" dirty="0" smtClean="0"/>
              <a:t>  </a:t>
            </a:r>
          </a:p>
          <a:p>
            <a:pPr marL="0" indent="0">
              <a:buNone/>
            </a:pPr>
            <a:r>
              <a:rPr lang="ru-RU" sz="5500" i="1" dirty="0" smtClean="0"/>
              <a:t>          </a:t>
            </a:r>
            <a:endParaRPr lang="ru-RU" sz="5500" i="1" dirty="0"/>
          </a:p>
          <a:p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Проблема:</a:t>
            </a:r>
            <a:r>
              <a:rPr lang="ru-RU" sz="5500" b="1" u="sng" dirty="0"/>
              <a:t> </a:t>
            </a:r>
            <a:r>
              <a:rPr lang="ru-RU" sz="5500" dirty="0"/>
              <a:t>владение информацией об объектах ЮНЕСКО, имеющихся в Германии.</a:t>
            </a:r>
          </a:p>
          <a:p>
            <a:pPr algn="ctr">
              <a:spcBef>
                <a:spcPts val="0"/>
              </a:spcBef>
            </a:pPr>
            <a:endParaRPr lang="ru-RU" sz="5500" dirty="0"/>
          </a:p>
          <a:p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Задачи исследования:    </a:t>
            </a: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1. Выявить исторические памятники на территории Германии;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/>
              <a:t> </a:t>
            </a:r>
            <a:r>
              <a:rPr lang="ru-RU" sz="5500" dirty="0" smtClean="0"/>
              <a:t>  2</a:t>
            </a:r>
            <a:r>
              <a:rPr lang="ru-RU" sz="5500" dirty="0"/>
              <a:t>. Представить характеристику основных объектов ЮНЕСКО в Германии.</a:t>
            </a:r>
          </a:p>
          <a:p>
            <a:pPr marL="0" indent="0">
              <a:buNone/>
            </a:pPr>
            <a:r>
              <a:rPr lang="ru-RU" sz="5500" dirty="0"/>
              <a:t> </a:t>
            </a:r>
            <a:br>
              <a:rPr lang="ru-RU" sz="5500" dirty="0"/>
            </a:br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Методы</a:t>
            </a:r>
            <a:r>
              <a:rPr lang="ru-RU" sz="5500" b="1" u="sng" dirty="0"/>
              <a:t>: </a:t>
            </a:r>
            <a:r>
              <a:rPr lang="ru-RU" sz="5500" dirty="0"/>
              <a:t>1) анализ литературы по вопросу; 2) поиск информации в книгах, журналах и сети Интернет; 3) сравнительный анализ; 4) опрос.</a:t>
            </a:r>
            <a:br>
              <a:rPr lang="ru-RU" sz="5500" dirty="0"/>
            </a:br>
            <a:r>
              <a:rPr lang="ru-RU" sz="5500" dirty="0"/>
              <a:t> </a:t>
            </a:r>
            <a:br>
              <a:rPr lang="ru-RU" sz="5500" dirty="0"/>
            </a:br>
            <a:r>
              <a:rPr lang="ru-RU" sz="5500" b="1" u="sng" dirty="0">
                <a:solidFill>
                  <a:schemeClr val="accent5">
                    <a:lumMod val="75000"/>
                  </a:schemeClr>
                </a:solidFill>
              </a:rPr>
              <a:t>Гипотеза</a:t>
            </a:r>
            <a:r>
              <a:rPr lang="ru-RU" sz="5500" b="1" u="sng" dirty="0"/>
              <a:t>: </a:t>
            </a:r>
            <a:r>
              <a:rPr lang="ru-RU" sz="5500" dirty="0"/>
              <a:t>количество объектов ЮНЕСКО в Германии увеличивается.</a:t>
            </a:r>
          </a:p>
          <a:p>
            <a:pPr marL="0" indent="0">
              <a:buNone/>
            </a:pPr>
            <a:endParaRPr lang="ru-RU" sz="5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54545"/>
            <a:ext cx="11191740" cy="651671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884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425" y="476518"/>
            <a:ext cx="11835685" cy="5924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Die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</a:rPr>
              <a:t>Objekten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 des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</a:rPr>
              <a:t>Nachlases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 Deutschland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</a:rPr>
              <a:t>sind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/>
              <a:t>1). </a:t>
            </a:r>
            <a:r>
              <a:rPr lang="en-US" sz="2400" dirty="0" err="1"/>
              <a:t>Kirche</a:t>
            </a:r>
            <a:r>
              <a:rPr lang="en-US" sz="2400" dirty="0"/>
              <a:t> und </a:t>
            </a:r>
            <a:r>
              <a:rPr lang="en-US" sz="2400" dirty="0" err="1"/>
              <a:t>Kloster</a:t>
            </a:r>
            <a:r>
              <a:rPr lang="ru-RU" sz="2400" dirty="0"/>
              <a:t> (</a:t>
            </a:r>
            <a:r>
              <a:rPr lang="ru-RU" sz="2400" dirty="0" err="1"/>
              <a:t>Ахенский</a:t>
            </a:r>
            <a:r>
              <a:rPr lang="ru-RU" sz="2400" dirty="0"/>
              <a:t> собор, Кёльнский собор);</a:t>
            </a:r>
          </a:p>
          <a:p>
            <a:r>
              <a:rPr lang="ru-RU" sz="2400" dirty="0"/>
              <a:t>2). </a:t>
            </a:r>
            <a:r>
              <a:rPr lang="en-US" sz="2400" dirty="0" err="1"/>
              <a:t>Schl</a:t>
            </a:r>
            <a:r>
              <a:rPr lang="ru-RU" sz="2400" dirty="0"/>
              <a:t>ö</a:t>
            </a:r>
            <a:r>
              <a:rPr lang="en-US" sz="2400" dirty="0" err="1"/>
              <a:t>sser</a:t>
            </a:r>
            <a:r>
              <a:rPr lang="ru-RU" sz="2400" dirty="0"/>
              <a:t> </a:t>
            </a:r>
            <a:r>
              <a:rPr lang="ru-RU" sz="2400" dirty="0" err="1"/>
              <a:t>und</a:t>
            </a:r>
            <a:r>
              <a:rPr lang="ru-RU" sz="2400" dirty="0"/>
              <a:t> </a:t>
            </a:r>
            <a:r>
              <a:rPr lang="ru-RU" sz="2400" dirty="0" err="1"/>
              <a:t>Gä</a:t>
            </a:r>
            <a:r>
              <a:rPr lang="en-US" sz="2400" dirty="0" err="1"/>
              <a:t>rten</a:t>
            </a:r>
            <a:r>
              <a:rPr lang="ru-RU" sz="2400" dirty="0"/>
              <a:t> (Парковый комплекс Дессау-</a:t>
            </a:r>
            <a:r>
              <a:rPr lang="ru-RU" sz="2400" dirty="0" err="1"/>
              <a:t>Вёрлиц</a:t>
            </a:r>
            <a:r>
              <a:rPr lang="ru-RU" sz="2400" dirty="0"/>
              <a:t>, Замок </a:t>
            </a:r>
            <a:r>
              <a:rPr lang="ru-RU" sz="2400" dirty="0" err="1"/>
              <a:t>Вартбург</a:t>
            </a:r>
            <a:r>
              <a:rPr lang="ru-RU" sz="2400" dirty="0"/>
              <a:t>);</a:t>
            </a:r>
          </a:p>
          <a:p>
            <a:r>
              <a:rPr lang="ru-RU" sz="2400" dirty="0"/>
              <a:t>3). </a:t>
            </a:r>
            <a:r>
              <a:rPr lang="en-US" sz="2400" dirty="0"/>
              <a:t>Die </a:t>
            </a:r>
            <a:r>
              <a:rPr lang="en-US" sz="2400" dirty="0" err="1"/>
              <a:t>Objekten</a:t>
            </a:r>
            <a:r>
              <a:rPr lang="en-US" sz="2400" dirty="0"/>
              <a:t> der </a:t>
            </a:r>
            <a:r>
              <a:rPr lang="en-US" sz="2400" dirty="0" err="1"/>
              <a:t>Kultur</a:t>
            </a:r>
            <a:r>
              <a:rPr lang="en-US" sz="2400" dirty="0"/>
              <a:t> </a:t>
            </a:r>
            <a:r>
              <a:rPr lang="ru-RU" sz="2400" dirty="0"/>
              <a:t>(Музейный остров в Берлине, Оперный театр в </a:t>
            </a:r>
            <a:r>
              <a:rPr lang="ru-RU" sz="2400" dirty="0" err="1"/>
              <a:t>Байройте</a:t>
            </a:r>
            <a:r>
              <a:rPr lang="ru-RU" sz="2400" dirty="0"/>
              <a:t>); </a:t>
            </a:r>
          </a:p>
          <a:p>
            <a:r>
              <a:rPr lang="ru-RU" sz="2400" dirty="0"/>
              <a:t>4). </a:t>
            </a:r>
            <a:r>
              <a:rPr lang="en-US" sz="2400" dirty="0"/>
              <a:t>Die </a:t>
            </a:r>
            <a:r>
              <a:rPr lang="en-US" sz="2400" dirty="0" err="1"/>
              <a:t>Architektur</a:t>
            </a:r>
            <a:r>
              <a:rPr lang="en-US" sz="2400" dirty="0"/>
              <a:t> der </a:t>
            </a:r>
            <a:r>
              <a:rPr lang="en-US" sz="2400" dirty="0" err="1"/>
              <a:t>Jetztzeit</a:t>
            </a:r>
            <a:r>
              <a:rPr lang="ru-RU" sz="2400" dirty="0"/>
              <a:t> (Постройки </a:t>
            </a:r>
            <a:r>
              <a:rPr lang="ru-RU" sz="2400" dirty="0" err="1"/>
              <a:t>Баухауса</a:t>
            </a:r>
            <a:r>
              <a:rPr lang="ru-RU" sz="2400" dirty="0"/>
              <a:t> в Веймаре, Дессау);</a:t>
            </a:r>
          </a:p>
          <a:p>
            <a:r>
              <a:rPr lang="ru-RU" sz="2400" dirty="0"/>
              <a:t>5). </a:t>
            </a:r>
            <a:r>
              <a:rPr lang="en-US" sz="2400" dirty="0"/>
              <a:t>Der </a:t>
            </a:r>
            <a:r>
              <a:rPr lang="en-US" sz="2400" dirty="0" err="1"/>
              <a:t>nat</a:t>
            </a:r>
            <a:r>
              <a:rPr lang="ru-RU" sz="2400" dirty="0"/>
              <a:t>ü</a:t>
            </a:r>
            <a:r>
              <a:rPr lang="en-US" sz="2400" dirty="0" err="1"/>
              <a:t>rliche</a:t>
            </a:r>
            <a:r>
              <a:rPr lang="en-US" sz="2400" dirty="0"/>
              <a:t> </a:t>
            </a:r>
            <a:r>
              <a:rPr lang="en-US" sz="2400" dirty="0" err="1"/>
              <a:t>Nachlas</a:t>
            </a:r>
            <a:r>
              <a:rPr lang="ru-RU" sz="2400" dirty="0"/>
              <a:t> (Девственные буковые леса, </a:t>
            </a:r>
            <a:r>
              <a:rPr lang="ru-RU" sz="2400" dirty="0" err="1"/>
              <a:t>Ваттовое</a:t>
            </a:r>
            <a:r>
              <a:rPr lang="ru-RU" sz="2400" dirty="0"/>
              <a:t> море) </a:t>
            </a:r>
            <a:r>
              <a:rPr lang="en-US" sz="2400" dirty="0"/>
              <a:t>u</a:t>
            </a:r>
            <a:r>
              <a:rPr lang="ru-RU" sz="2400" dirty="0"/>
              <a:t>.</a:t>
            </a:r>
            <a:r>
              <a:rPr lang="en-US" sz="2400" dirty="0"/>
              <a:t>s</a:t>
            </a:r>
            <a:r>
              <a:rPr lang="ru-RU" sz="2400" dirty="0"/>
              <a:t>.</a:t>
            </a:r>
            <a:r>
              <a:rPr lang="en-US" sz="2400" dirty="0"/>
              <a:t>w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08335" y="1"/>
            <a:ext cx="11165983" cy="10560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Der 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nat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ü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rliche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Nachlas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Deutschlands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9" y="1056068"/>
            <a:ext cx="4754515" cy="342577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1" y="1450281"/>
            <a:ext cx="6124575" cy="39588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8335" y="5668731"/>
            <a:ext cx="10599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Urwaldartige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Buchenw</a:t>
            </a:r>
            <a:r>
              <a:rPr lang="ru-RU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ä</a:t>
            </a:r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lder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Deutschlands</a:t>
            </a:r>
            <a:endParaRPr lang="ru-RU" sz="3200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(Девственные буковые леса)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104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103031"/>
            <a:ext cx="10917618" cy="1017431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Wattenmeer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 der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Nordsee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ru-RU" b="1" dirty="0" err="1"/>
              <a:t>Ваттовое</a:t>
            </a:r>
            <a:r>
              <a:rPr lang="ru-RU" b="1" dirty="0"/>
              <a:t> море</a:t>
            </a:r>
            <a:r>
              <a:rPr lang="en-US" b="1" dirty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2" y="1377968"/>
            <a:ext cx="6615448" cy="5151621"/>
          </a:xfrm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1377968"/>
            <a:ext cx="5718221" cy="515162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98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3032"/>
            <a:ext cx="10364451" cy="940158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Der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kulturelle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Nachlas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Deutschlands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0" y="1043190"/>
            <a:ext cx="5786840" cy="4010297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50" y="1566255"/>
            <a:ext cx="6668250" cy="40666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8497" y="5344732"/>
            <a:ext cx="96297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Schl</a:t>
            </a: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</a:t>
            </a:r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sser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und G</a:t>
            </a: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ä</a:t>
            </a:r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rten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von Potsdam und Berlin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(Дворцы и парки Потсдама и Берлина)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21972"/>
            <a:ext cx="10364452" cy="1184856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ö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lner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 Dom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/>
              <a:t>(</a:t>
            </a:r>
            <a:r>
              <a:rPr lang="ru-RU" b="1" dirty="0"/>
              <a:t>Кельнский собор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107583"/>
            <a:ext cx="4095482" cy="549927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6" y="1107583"/>
            <a:ext cx="7034034" cy="55894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02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3" cy="100455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Практическая часть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Вопросы для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668" y="850006"/>
            <a:ext cx="11925836" cy="587276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64445"/>
              </p:ext>
            </p:extLst>
          </p:nvPr>
        </p:nvGraphicFramePr>
        <p:xfrm>
          <a:off x="141668" y="1111241"/>
          <a:ext cx="2743200" cy="155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3" imgW="2743139" imgH="1828800" progId="MSGraph.Chart.8">
                  <p:embed/>
                </p:oleObj>
              </mc:Choice>
              <mc:Fallback>
                <p:oleObj name="Chart" r:id="rId3" imgW="2743139" imgH="1828800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68" y="1111241"/>
                        <a:ext cx="2743200" cy="1559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32538"/>
              </p:ext>
            </p:extLst>
          </p:nvPr>
        </p:nvGraphicFramePr>
        <p:xfrm>
          <a:off x="347729" y="3322748"/>
          <a:ext cx="2743200" cy="146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5" imgW="2743139" imgH="1828800" progId="MSGraph.Chart.8">
                  <p:embed/>
                </p:oleObj>
              </mc:Choice>
              <mc:Fallback>
                <p:oleObj name="Chart" r:id="rId5" imgW="2743139" imgH="1828800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9" y="3322748"/>
                        <a:ext cx="2743200" cy="1468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1668" y="629580"/>
            <a:ext cx="12050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а). Проведение опроса: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1). Известно ли Вам, какие достопримечательности Германии являются объектами ЮНЕСКО? (до изучения темы)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7089" y="2209715"/>
            <a:ext cx="10501144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Белый цвет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нет, не известно.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2). Поможет ли знание объектов ЮНЭСКО повысить интерес к стране изучаемого языка?</a:t>
            </a:r>
            <a:endParaRPr kumimoji="0" lang="en-US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(после изучения темы)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7729" y="4561678"/>
            <a:ext cx="11947301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Фиолетовый цвет-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да, поможет, т.к. эти знания будут вызывать интерес к изучению Германии и привлекать внимание к достопримечательностям страны.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б). Был проведен подбор и составлен каталог природного и культурного наследия ЮНЕСКО Германии (Приложение).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103</TotalTime>
  <Words>432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Chart</vt:lpstr>
      <vt:lpstr>Государственное  бюджетное профессиональное образовательное учреждение Саратовской области «Балашовский политехнический лицей» </vt:lpstr>
      <vt:lpstr>Презентация PowerPoint</vt:lpstr>
      <vt:lpstr>Презентация PowerPoint</vt:lpstr>
      <vt:lpstr>Презентация PowerPoint</vt:lpstr>
      <vt:lpstr>Der natürliche Nachlas Deutschlands: </vt:lpstr>
      <vt:lpstr>Wattenmeer der Nordsee  (Ваттовое море)</vt:lpstr>
      <vt:lpstr>Der kulturelle Nachlas Deutschlands: </vt:lpstr>
      <vt:lpstr>Kölner Dom  (Кельнский собор) </vt:lpstr>
      <vt:lpstr>Практическая часть Вопросы для исследования</vt:lpstr>
      <vt:lpstr>Заключение</vt:lpstr>
      <vt:lpstr>Список использованной литературы: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профессиональное образовательное учреждение Саратовской области «Балашовский политехнический лицей»</dc:title>
  <dc:creator>user</dc:creator>
  <cp:lastModifiedBy>user</cp:lastModifiedBy>
  <cp:revision>11</cp:revision>
  <dcterms:created xsi:type="dcterms:W3CDTF">2018-04-22T15:45:17Z</dcterms:created>
  <dcterms:modified xsi:type="dcterms:W3CDTF">2019-04-01T08:44:08Z</dcterms:modified>
</cp:coreProperties>
</file>