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46" autoAdjust="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4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68CFD3-7E09-4284-9CFD-F8567B30581E}" type="datetime1">
              <a:rPr lang="ru-RU" smtClean="0"/>
              <a:t>20.09.2018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689B8-04D7-4075-BEA1-7F546872758D}" type="datetime1">
              <a:rPr lang="ru-RU" smtClean="0"/>
              <a:pPr/>
              <a:t>20.09.2018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4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7E49C7-B04B-48BF-B81E-73E17298741A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95946C-BBC4-4C4B-B21E-DB46C8F4A1D7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63B57D-71F6-40DC-9F12-9E6A67B5B3DE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89174-4553-4E4E-8AD7-C8DBC04255E6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07C28D-9BE7-4F74-9C50-B73EF82EA557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BDDA77-F859-4C77-B669-F074646075EF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500FAD-7167-4869-B612-2B60A72B92D6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975363-0DF7-42B0-BEAC-D441C662D7A0}" type="datetime1">
              <a:rPr lang="ru-RU" smtClean="0"/>
              <a:t>20.09.2018</a:t>
            </a:fld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BDABE3-C469-46FF-BA09-3DF0F30A8CC6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A73E2411-77AB-4EA6-9111-545BE1DAD02F}" type="datetime1">
              <a:rPr lang="ru-RU" noProof="0" smtClean="0"/>
              <a:t>20.09.2018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1254"/>
            <a:ext cx="12192000" cy="3083767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6600" b="1" dirty="0" smtClean="0"/>
              <a:t>C</a:t>
            </a:r>
            <a:r>
              <a:rPr lang="ru-RU" sz="6600" b="1" dirty="0" smtClean="0"/>
              <a:t>ОЛОВЕЙ-РАЗБОЙНИК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Презентация Дмитрия Луценко (с)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5"/>
            <a:ext cx="10763794" cy="592186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Соловей-Разбойник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853441"/>
            <a:ext cx="6130834" cy="3904744"/>
          </a:xfrm>
        </p:spPr>
        <p:txBody>
          <a:bodyPr>
            <a:noAutofit/>
          </a:bodyPr>
          <a:lstStyle/>
          <a:p>
            <a:r>
              <a:rPr lang="ru-RU" dirty="0" smtClean="0"/>
              <a:t>Соловей-разбойник </a:t>
            </a:r>
            <a:r>
              <a:rPr lang="ru-RU" dirty="0"/>
              <a:t>(</a:t>
            </a:r>
            <a:r>
              <a:rPr lang="ru-RU" dirty="0" err="1"/>
              <a:t>Одихмантьев</a:t>
            </a:r>
            <a:r>
              <a:rPr lang="ru-RU" dirty="0"/>
              <a:t> сын, </a:t>
            </a:r>
            <a:r>
              <a:rPr lang="ru-RU" dirty="0" err="1"/>
              <a:t>Рахманьевич</a:t>
            </a:r>
            <a:r>
              <a:rPr lang="ru-RU" dirty="0"/>
              <a:t>, </a:t>
            </a:r>
            <a:r>
              <a:rPr lang="ru-RU" dirty="0" err="1"/>
              <a:t>Рахматович</a:t>
            </a:r>
            <a:r>
              <a:rPr lang="ru-RU" dirty="0"/>
              <a:t>) — в восточнославянской мифологии и былинном эпосе антропоморфный чудовищный противник героя, поражающий врагов страшным посвистом. Родственен Змею — рогатому Соколу (Соловью) в белорусском </a:t>
            </a:r>
            <a:r>
              <a:rPr lang="ru-RU" dirty="0" smtClean="0"/>
              <a:t>эпосе</a:t>
            </a:r>
            <a:endParaRPr lang="ru-RU" dirty="0"/>
          </a:p>
          <a:p>
            <a:r>
              <a:rPr lang="ru-RU" dirty="0"/>
              <a:t>Изображается либо в виде человека, либо в виде загадочного громадного существа с птичьими крыльями, под которым сгибается дуб. Согласно былинам, у Соловья-разбойника крепкий двор и терем, в котором живёт </a:t>
            </a:r>
            <a:r>
              <a:rPr lang="ru-RU" dirty="0" smtClean="0"/>
              <a:t>его семья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50" y="557348"/>
            <a:ext cx="4189502" cy="50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10937966" cy="539935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Соловей-Разбойник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966650"/>
            <a:ext cx="6696891" cy="533835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ПРОИСХОЖДЕНИЕ ОБРАЗА</a:t>
            </a:r>
            <a:r>
              <a:rPr lang="en-US" b="1" dirty="0" smtClean="0"/>
              <a:t>.</a:t>
            </a:r>
          </a:p>
          <a:p>
            <a:r>
              <a:rPr lang="ru-RU" sz="2600" dirty="0"/>
              <a:t>Легенда о Соловье найдена П. И. Мельниковым в одном из рукописных сборников XVII века и опубликована в «Нижегородских губернских ведомостях» в 1845 и 1847 годах</a:t>
            </a:r>
            <a:r>
              <a:rPr lang="ru-RU" sz="2600" dirty="0" smtClean="0"/>
              <a:t>.</a:t>
            </a:r>
            <a:endParaRPr lang="ru-RU" dirty="0"/>
          </a:p>
          <a:p>
            <a:r>
              <a:rPr lang="ru-RU" b="1" i="1" dirty="0">
                <a:solidFill>
                  <a:schemeClr val="tx1"/>
                </a:solidFill>
              </a:rPr>
              <a:t>Оно [предание] живет доселе в памяти народной и найдено нами лет двадцать тому назад (1867) в одном рукописном сборнике XVII столетия. Во времена стародавние, где теперь стоит Нижний Новгород, жил знатный, сильный мордвин, по имени Скворец. Он был друг и товарищ другому, такому же знатному, такому же сильному мордвину — Соловью, тому самому, что связан был Ильей </a:t>
            </a:r>
            <a:r>
              <a:rPr lang="ru-RU" b="1" i="1" dirty="0" smtClean="0">
                <a:solidFill>
                  <a:schemeClr val="tx1"/>
                </a:solidFill>
              </a:rPr>
              <a:t>Муромцем</a:t>
            </a:r>
            <a:endParaRPr lang="ru-RU" b="1" i="1" dirty="0">
              <a:solidFill>
                <a:schemeClr val="tx1"/>
              </a:solidFill>
            </a:endParaRPr>
          </a:p>
          <a:p>
            <a:r>
              <a:rPr lang="ru-RU" sz="2600" dirty="0"/>
              <a:t>До христианства у мокши и эрзи были распространены </a:t>
            </a:r>
            <a:r>
              <a:rPr lang="ru-RU" sz="2600" dirty="0" smtClean="0"/>
              <a:t>имена</a:t>
            </a:r>
            <a:r>
              <a:rPr lang="en-US" sz="2600" dirty="0" smtClean="0"/>
              <a:t> </a:t>
            </a:r>
            <a:r>
              <a:rPr lang="ru-RU" sz="2600" dirty="0" smtClean="0"/>
              <a:t>птиц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346" y="801189"/>
            <a:ext cx="3496220" cy="50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5"/>
            <a:ext cx="11425646" cy="67056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Соловей-Разбойник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599" y="1210491"/>
            <a:ext cx="10110651" cy="3547694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r>
              <a:rPr lang="en-US" dirty="0" smtClean="0"/>
              <a:t>:</a:t>
            </a:r>
          </a:p>
          <a:p>
            <a:r>
              <a:rPr lang="ru-RU" b="1" dirty="0" smtClean="0"/>
              <a:t>Родина Соловья-разбойника – Село Берёза</a:t>
            </a:r>
            <a:r>
              <a:rPr lang="en-US" b="1" dirty="0" smtClean="0"/>
              <a:t>,</a:t>
            </a:r>
            <a:r>
              <a:rPr lang="ru-RU" b="1" dirty="0" smtClean="0"/>
              <a:t>Курская область</a:t>
            </a:r>
          </a:p>
          <a:p>
            <a:r>
              <a:rPr lang="ru-RU" b="1" dirty="0" smtClean="0"/>
              <a:t>Соловья-Разбойника сравнивают с иранской птицей </a:t>
            </a:r>
            <a:r>
              <a:rPr lang="ru-RU" b="1" dirty="0" err="1" smtClean="0"/>
              <a:t>Симургом</a:t>
            </a:r>
            <a:r>
              <a:rPr lang="ru-RU" b="1" dirty="0"/>
              <a:t> </a:t>
            </a:r>
            <a:r>
              <a:rPr lang="ru-RU" b="1" dirty="0" smtClean="0"/>
              <a:t>или с главным героем немецкой мифологии </a:t>
            </a:r>
            <a:r>
              <a:rPr lang="ru-RU" b="1" dirty="0" err="1" smtClean="0"/>
              <a:t>Зигурдом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34" y="3368040"/>
            <a:ext cx="3165701" cy="31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1138263" cy="30837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86585"/>
            <a:ext cx="12348754" cy="13716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лифованный металл 16 х 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2161_TF03030981.potx" id="{A9F9FE2A-D2B8-4BB9-A3DB-5B4410328550}" vid="{4F97FC31-6800-4C43-B147-47BB4AC3F0B5}"/>
    </a:ext>
  </a:extLst>
</a:theme>
</file>

<file path=ppt/theme/theme2.xml><?xml version="1.0" encoding="utf-8"?>
<a:theme xmlns:a="http://schemas.openxmlformats.org/drawingml/2006/main" name="Тема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40262f94-9f35-4ac3-9a90-690165a166b7"/>
    <ds:schemaRef ds:uri="http://schemas.openxmlformats.org/package/2006/metadata/core-properties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Зеленый шлифованный металл (широкоэкранный формат)</Template>
  <TotalTime>16</TotalTime>
  <Words>231</Words>
  <Application>Microsoft Office PowerPoint</Application>
  <PresentationFormat>Широкоэкранный</PresentationFormat>
  <Paragraphs>17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Georgia</vt:lpstr>
      <vt:lpstr>Шлифованный металл 16 х 9</vt:lpstr>
      <vt:lpstr>CОЛОВЕЙ-РАЗБОЙНИК</vt:lpstr>
      <vt:lpstr>Соловей-Разбойник</vt:lpstr>
      <vt:lpstr>Соловей-Разбойник</vt:lpstr>
      <vt:lpstr>Соловей-Разбойник</vt:lpstr>
      <vt:lpstr>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CОЛОВЕЙ-РАЗБОЙНИК</dc:title>
  <dc:creator>Пользователь Windows</dc:creator>
  <cp:lastModifiedBy>Пользователь Windows</cp:lastModifiedBy>
  <cp:revision>2</cp:revision>
  <dcterms:created xsi:type="dcterms:W3CDTF">2018-09-09T10:31:35Z</dcterms:created>
  <dcterms:modified xsi:type="dcterms:W3CDTF">2018-09-20T10:06:49Z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