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1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72" r:id="rId5"/>
    <p:sldId id="275" r:id="rId6"/>
    <p:sldId id="273" r:id="rId7"/>
    <p:sldId id="305" r:id="rId8"/>
    <p:sldId id="284" r:id="rId9"/>
    <p:sldId id="301" r:id="rId10"/>
    <p:sldId id="306" r:id="rId11"/>
    <p:sldId id="283" r:id="rId12"/>
    <p:sldId id="302" r:id="rId13"/>
    <p:sldId id="288" r:id="rId14"/>
    <p:sldId id="296" r:id="rId15"/>
    <p:sldId id="289" r:id="rId16"/>
    <p:sldId id="292" r:id="rId17"/>
    <p:sldId id="297" r:id="rId18"/>
    <p:sldId id="298" r:id="rId19"/>
    <p:sldId id="294" r:id="rId20"/>
    <p:sldId id="290" r:id="rId21"/>
    <p:sldId id="291" r:id="rId22"/>
    <p:sldId id="300" r:id="rId23"/>
    <p:sldId id="29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DBF"/>
    <a:srgbClr val="E6AE64"/>
    <a:srgbClr val="53B0C9"/>
    <a:srgbClr val="F68E38"/>
    <a:srgbClr val="F5801F"/>
    <a:srgbClr val="8F77AD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41F3-9938-42EC-984B-189E774BC291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69F51-2881-48D7-9DF1-4C24FC584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121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41F3-9938-42EC-984B-189E774BC291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69F51-2881-48D7-9DF1-4C24FC584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66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41F3-9938-42EC-984B-189E774BC291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69F51-2881-48D7-9DF1-4C24FC584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58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41F3-9938-42EC-984B-189E774BC291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69F51-2881-48D7-9DF1-4C24FC584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587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41F3-9938-42EC-984B-189E774BC291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69F51-2881-48D7-9DF1-4C24FC584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454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41F3-9938-42EC-984B-189E774BC291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69F51-2881-48D7-9DF1-4C24FC584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506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41F3-9938-42EC-984B-189E774BC291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69F51-2881-48D7-9DF1-4C24FC584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632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41F3-9938-42EC-984B-189E774BC291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69F51-2881-48D7-9DF1-4C24FC584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243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41F3-9938-42EC-984B-189E774BC291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69F51-2881-48D7-9DF1-4C24FC584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693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41F3-9938-42EC-984B-189E774BC291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69F51-2881-48D7-9DF1-4C24FC584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851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41F3-9938-42EC-984B-189E774BC291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69F51-2881-48D7-9DF1-4C24FC584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919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841F3-9938-42EC-984B-189E774BC291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69F51-2881-48D7-9DF1-4C24FC584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49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49.png"/><Relationship Id="rId7" Type="http://schemas.openxmlformats.org/officeDocument/2006/relationships/image" Target="../media/image6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50.png"/><Relationship Id="rId9" Type="http://schemas.openxmlformats.org/officeDocument/2006/relationships/image" Target="../media/image6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0"/>
            <a:ext cx="9144000" cy="6865623"/>
            <a:chOff x="0" y="0"/>
            <a:chExt cx="9144000" cy="6865623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0" y="0"/>
              <a:ext cx="9144000" cy="6865623"/>
              <a:chOff x="0" y="0"/>
              <a:chExt cx="9144000" cy="6865623"/>
            </a:xfrm>
          </p:grpSpPr>
          <p:sp>
            <p:nvSpPr>
              <p:cNvPr id="4" name="Прямоугольник 3"/>
              <p:cNvSpPr/>
              <p:nvPr/>
            </p:nvSpPr>
            <p:spPr>
              <a:xfrm>
                <a:off x="0" y="0"/>
                <a:ext cx="9144000" cy="4797152"/>
              </a:xfrm>
              <a:prstGeom prst="rect">
                <a:avLst/>
              </a:prstGeom>
              <a:blipFill dpi="0" rotWithShape="1">
                <a:blip r:embed="rId2"/>
                <a:srcRect/>
                <a:stretch>
                  <a:fillRect l="-7000" t="-8000" r="-13000" b="-8000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2"/>
                  </a:solidFill>
                </a:endParaRPr>
              </a:p>
            </p:txBody>
          </p:sp>
          <p:sp>
            <p:nvSpPr>
              <p:cNvPr id="5" name="Прямоугольник 4"/>
              <p:cNvSpPr/>
              <p:nvPr/>
            </p:nvSpPr>
            <p:spPr>
              <a:xfrm>
                <a:off x="0" y="4509120"/>
                <a:ext cx="9144000" cy="2356503"/>
              </a:xfrm>
              <a:prstGeom prst="rect">
                <a:avLst/>
              </a:prstGeom>
              <a:solidFill>
                <a:srgbClr val="53B0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611560" y="6176971"/>
              <a:ext cx="4291096" cy="30777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endParaRPr lang="ru-RU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sp>
        <p:nvSpPr>
          <p:cNvPr id="17" name="Скругленный прямоугольник 16"/>
          <p:cNvSpPr/>
          <p:nvPr/>
        </p:nvSpPr>
        <p:spPr>
          <a:xfrm>
            <a:off x="287524" y="276411"/>
            <a:ext cx="8568951" cy="2711909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Средства индивидуальной</a:t>
            </a:r>
          </a:p>
          <a:p>
            <a:pPr algn="ctr"/>
            <a:r>
              <a:rPr lang="ru-RU" sz="4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мобильности(СИМ</a:t>
            </a:r>
            <a:r>
              <a:rPr lang="ru-RU" sz="4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)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(для учащихся 1-4 классов)</a:t>
            </a:r>
            <a:endParaRPr lang="ru-RU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16016" y="4509120"/>
            <a:ext cx="4104455" cy="216024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Составил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: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педагог </a:t>
            </a:r>
          </a:p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дополнительного образования </a:t>
            </a:r>
          </a:p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МБОУ СОШ №196</a:t>
            </a:r>
          </a:p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Санникова Е.В</a:t>
            </a:r>
          </a:p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г. Новосибирск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13" y="4179428"/>
            <a:ext cx="4844643" cy="248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3141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-1372195"/>
            <a:ext cx="9144000" cy="8072386"/>
            <a:chOff x="0" y="0"/>
            <a:chExt cx="9144000" cy="6865623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0" y="0"/>
              <a:ext cx="9144000" cy="6865623"/>
              <a:chOff x="0" y="0"/>
              <a:chExt cx="9144000" cy="6865623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0" y="0"/>
                <a:ext cx="9144000" cy="4797152"/>
              </a:xfrm>
              <a:prstGeom prst="rect">
                <a:avLst/>
              </a:prstGeom>
              <a:blipFill dpi="0" rotWithShape="1">
                <a:blip r:embed="rId2"/>
                <a:srcRect/>
                <a:stretch>
                  <a:fillRect l="-7000" t="-8000" r="-13000" b="-8000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0" y="4509120"/>
                <a:ext cx="9144000" cy="2356503"/>
              </a:xfrm>
              <a:prstGeom prst="rect">
                <a:avLst/>
              </a:prstGeom>
              <a:solidFill>
                <a:srgbClr val="53B0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611560" y="6176971"/>
              <a:ext cx="4291096" cy="30777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endParaRPr lang="ru-RU" sz="1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735623" y="297619"/>
            <a:ext cx="7746249" cy="5389752"/>
            <a:chOff x="735623" y="297619"/>
            <a:chExt cx="7746249" cy="5389752"/>
          </a:xfrm>
        </p:grpSpPr>
        <p:sp>
          <p:nvSpPr>
            <p:cNvPr id="9" name="TextBox 8"/>
            <p:cNvSpPr txBox="1"/>
            <p:nvPr/>
          </p:nvSpPr>
          <p:spPr>
            <a:xfrm>
              <a:off x="735623" y="297619"/>
              <a:ext cx="77462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4000" b="1" dirty="0">
                <a:solidFill>
                  <a:schemeClr val="tx2"/>
                </a:solidFill>
              </a:endParaRPr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83" t="5129" r="18203" b="48549"/>
            <a:stretch/>
          </p:blipFill>
          <p:spPr>
            <a:xfrm>
              <a:off x="6649557" y="4090505"/>
              <a:ext cx="1591762" cy="1596866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215" t="13251" r="8542" b="41761"/>
            <a:stretch/>
          </p:blipFill>
          <p:spPr>
            <a:xfrm>
              <a:off x="858199" y="2017493"/>
              <a:ext cx="1481551" cy="1839893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735623" y="2675319"/>
            <a:ext cx="7505695" cy="3493500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51964" y="377524"/>
            <a:ext cx="6673011" cy="914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75656" y="303563"/>
            <a:ext cx="60486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СИГВЕЙ</a:t>
            </a:r>
            <a:endParaRPr lang="ru-RU" sz="5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623" y="2627853"/>
            <a:ext cx="7505696" cy="346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6788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9144000" cy="6865623"/>
            <a:chOff x="0" y="0"/>
            <a:chExt cx="9144000" cy="6865623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0" y="0"/>
              <a:ext cx="9144000" cy="6865623"/>
              <a:chOff x="0" y="0"/>
              <a:chExt cx="9144000" cy="6865623"/>
            </a:xfrm>
          </p:grpSpPr>
          <p:sp>
            <p:nvSpPr>
              <p:cNvPr id="21" name="Прямоугольник 20"/>
              <p:cNvSpPr/>
              <p:nvPr/>
            </p:nvSpPr>
            <p:spPr>
              <a:xfrm>
                <a:off x="0" y="0"/>
                <a:ext cx="9144000" cy="4797152"/>
              </a:xfrm>
              <a:prstGeom prst="rect">
                <a:avLst/>
              </a:prstGeom>
              <a:blipFill dpi="0" rotWithShape="1">
                <a:blip r:embed="rId2"/>
                <a:srcRect/>
                <a:stretch>
                  <a:fillRect l="-7000" t="-8000" r="-13000" b="-8000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0" y="4509120"/>
                <a:ext cx="9144000" cy="2356503"/>
              </a:xfrm>
              <a:prstGeom prst="rect">
                <a:avLst/>
              </a:prstGeom>
              <a:solidFill>
                <a:srgbClr val="53B0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611560" y="6176971"/>
              <a:ext cx="4291096" cy="30777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endParaRPr lang="ru-RU" sz="1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sp>
        <p:nvSpPr>
          <p:cNvPr id="23" name="Скругленный прямоугольник 22"/>
          <p:cNvSpPr/>
          <p:nvPr/>
        </p:nvSpPr>
        <p:spPr>
          <a:xfrm>
            <a:off x="697148" y="743642"/>
            <a:ext cx="7776864" cy="5328592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43608" y="980728"/>
            <a:ext cx="7473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Роликовые коньки и моноколесо</a:t>
            </a:r>
            <a:endParaRPr lang="ru-RU" sz="2800" b="1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6472" y="1687692"/>
            <a:ext cx="2475383" cy="408623"/>
          </a:xfrm>
          <a:prstGeom prst="wedgeRoundRectCallout">
            <a:avLst/>
          </a:prstGeom>
          <a:ln w="38100"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Роликовые коньки</a:t>
            </a:r>
            <a:endParaRPr lang="ru-RU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58986" y="1663211"/>
            <a:ext cx="2196244" cy="408623"/>
          </a:xfrm>
          <a:prstGeom prst="wedgeRoundRectCallout">
            <a:avLst/>
          </a:prstGeom>
          <a:ln w="38100"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Моноколесо</a:t>
            </a:r>
            <a:endParaRPr lang="ru-RU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8339" y="3834204"/>
            <a:ext cx="3617241" cy="200906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400" dirty="0">
                <a:solidFill>
                  <a:schemeClr val="tx2"/>
                </a:solidFill>
                <a:latin typeface="Bookman Old Style" panose="02050604050505020204" pitchFamily="18" charset="0"/>
              </a:rPr>
              <a:t>И</a:t>
            </a:r>
            <a:r>
              <a:rPr lang="ru-RU" sz="14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ндивидуальное </a:t>
            </a:r>
            <a:r>
              <a:rPr lang="ru-RU" sz="1400" dirty="0">
                <a:solidFill>
                  <a:schemeClr val="tx2"/>
                </a:solidFill>
                <a:latin typeface="Bookman Old Style" panose="02050604050505020204" pitchFamily="18" charset="0"/>
              </a:rPr>
              <a:t>электрическое самобалансирующееся </a:t>
            </a:r>
            <a:r>
              <a:rPr lang="ru-RU" sz="14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средство передвижения, </a:t>
            </a:r>
            <a:r>
              <a:rPr lang="ru-RU" sz="1400" dirty="0">
                <a:solidFill>
                  <a:schemeClr val="tx2"/>
                </a:solidFill>
                <a:latin typeface="Bookman Old Style" panose="02050604050505020204" pitchFamily="18" charset="0"/>
              </a:rPr>
              <a:t>обеспечивающее </a:t>
            </a:r>
            <a:r>
              <a:rPr lang="ru-RU" sz="14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движение </a:t>
            </a:r>
            <a:r>
              <a:rPr lang="ru-RU" sz="1400" dirty="0">
                <a:solidFill>
                  <a:schemeClr val="tx2"/>
                </a:solidFill>
                <a:latin typeface="Bookman Old Style" panose="02050604050505020204" pitchFamily="18" charset="0"/>
              </a:rPr>
              <a:t>по различным поверхностям на скоростях до 50 км/ч (отдельные модели), со всего одним колесом, по бокам которого крепятся подножки. 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12287" y="3523360"/>
            <a:ext cx="3404709" cy="248578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4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Средство передвижения, представляющее из себя ботинки </a:t>
            </a:r>
            <a:r>
              <a:rPr lang="ru-RU" sz="1400" dirty="0">
                <a:solidFill>
                  <a:schemeClr val="tx2"/>
                </a:solidFill>
                <a:latin typeface="Bookman Old Style" panose="02050604050505020204" pitchFamily="18" charset="0"/>
              </a:rPr>
              <a:t>с прикреплёнными к ним рамами, в которых закреплено от двух до </a:t>
            </a:r>
            <a:r>
              <a:rPr lang="ru-RU" sz="14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шести колёс и предназначенные </a:t>
            </a:r>
            <a:r>
              <a:rPr lang="ru-RU" sz="1400" dirty="0">
                <a:solidFill>
                  <a:schemeClr val="tx2"/>
                </a:solidFill>
                <a:latin typeface="Bookman Old Style" panose="02050604050505020204" pitchFamily="18" charset="0"/>
              </a:rPr>
              <a:t>для передвижения по твёрдой ровной поверхности, </a:t>
            </a:r>
            <a:r>
              <a:rPr lang="ru-RU" sz="14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аналогично </a:t>
            </a:r>
            <a:r>
              <a:rPr lang="ru-RU" sz="1400" dirty="0">
                <a:solidFill>
                  <a:schemeClr val="tx2"/>
                </a:solidFill>
                <a:latin typeface="Bookman Old Style" panose="02050604050505020204" pitchFamily="18" charset="0"/>
              </a:rPr>
              <a:t>передвижению по льду на традиционных коньках.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771" y="2272043"/>
            <a:ext cx="1194862" cy="119486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341" y="2414045"/>
            <a:ext cx="1343619" cy="134361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610" y="2166826"/>
            <a:ext cx="1251797" cy="125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1181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35005" y="-1098754"/>
            <a:ext cx="9144000" cy="8072386"/>
            <a:chOff x="0" y="0"/>
            <a:chExt cx="9144000" cy="6865623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0" y="0"/>
              <a:ext cx="9144000" cy="6865623"/>
              <a:chOff x="0" y="0"/>
              <a:chExt cx="9144000" cy="6865623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0" y="0"/>
                <a:ext cx="9144000" cy="4797152"/>
              </a:xfrm>
              <a:prstGeom prst="rect">
                <a:avLst/>
              </a:prstGeom>
              <a:blipFill dpi="0" rotWithShape="1">
                <a:blip r:embed="rId2"/>
                <a:srcRect/>
                <a:stretch>
                  <a:fillRect l="-7000" t="-8000" r="-13000" b="-8000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0" y="4509120"/>
                <a:ext cx="9144000" cy="2356503"/>
              </a:xfrm>
              <a:prstGeom prst="rect">
                <a:avLst/>
              </a:prstGeom>
              <a:solidFill>
                <a:srgbClr val="53B0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611560" y="6176971"/>
              <a:ext cx="4291096" cy="30777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endParaRPr lang="ru-RU" sz="1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735623" y="297619"/>
            <a:ext cx="7746249" cy="5389752"/>
            <a:chOff x="735623" y="297619"/>
            <a:chExt cx="7746249" cy="5389752"/>
          </a:xfrm>
        </p:grpSpPr>
        <p:sp>
          <p:nvSpPr>
            <p:cNvPr id="9" name="TextBox 8"/>
            <p:cNvSpPr txBox="1"/>
            <p:nvPr/>
          </p:nvSpPr>
          <p:spPr>
            <a:xfrm>
              <a:off x="735623" y="297619"/>
              <a:ext cx="77462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4000" b="1" dirty="0">
                <a:solidFill>
                  <a:schemeClr val="tx2"/>
                </a:solidFill>
              </a:endParaRPr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83" t="5129" r="18203" b="48549"/>
            <a:stretch/>
          </p:blipFill>
          <p:spPr>
            <a:xfrm>
              <a:off x="6649557" y="4090505"/>
              <a:ext cx="1591762" cy="1596866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215" t="13251" r="8542" b="41761"/>
            <a:stretch/>
          </p:blipFill>
          <p:spPr>
            <a:xfrm>
              <a:off x="858199" y="2017493"/>
              <a:ext cx="1481551" cy="1839893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671849" y="1842338"/>
            <a:ext cx="7870312" cy="4138315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675" y="1842339"/>
            <a:ext cx="7905485" cy="4184564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1130922" y="208400"/>
            <a:ext cx="6378097" cy="914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75656" y="208399"/>
            <a:ext cx="576063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МОНОКОЛЕСО</a:t>
            </a:r>
            <a:endParaRPr lang="ru-RU" sz="5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4867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Группа 42"/>
          <p:cNvGrpSpPr/>
          <p:nvPr/>
        </p:nvGrpSpPr>
        <p:grpSpPr>
          <a:xfrm>
            <a:off x="0" y="0"/>
            <a:ext cx="9144000" cy="6865623"/>
            <a:chOff x="0" y="0"/>
            <a:chExt cx="9144000" cy="6865623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0" y="0"/>
              <a:ext cx="9144000" cy="6865623"/>
              <a:chOff x="0" y="0"/>
              <a:chExt cx="9144000" cy="6865623"/>
            </a:xfrm>
          </p:grpSpPr>
          <p:sp>
            <p:nvSpPr>
              <p:cNvPr id="47" name="Прямоугольник 46"/>
              <p:cNvSpPr/>
              <p:nvPr/>
            </p:nvSpPr>
            <p:spPr>
              <a:xfrm>
                <a:off x="0" y="0"/>
                <a:ext cx="9144000" cy="4797152"/>
              </a:xfrm>
              <a:prstGeom prst="rect">
                <a:avLst/>
              </a:prstGeom>
              <a:blipFill dpi="0" rotWithShape="1">
                <a:blip r:embed="rId2"/>
                <a:srcRect/>
                <a:stretch>
                  <a:fillRect l="-7000" t="-8000" r="-13000" b="-8000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0" y="4509120"/>
                <a:ext cx="9144000" cy="2356503"/>
              </a:xfrm>
              <a:prstGeom prst="rect">
                <a:avLst/>
              </a:prstGeom>
              <a:solidFill>
                <a:srgbClr val="53B0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611560" y="6176971"/>
              <a:ext cx="4291096" cy="30777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endParaRPr lang="ru-RU" sz="1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sp>
        <p:nvSpPr>
          <p:cNvPr id="49" name="Скругленный прямоугольник 48"/>
          <p:cNvSpPr/>
          <p:nvPr/>
        </p:nvSpPr>
        <p:spPr>
          <a:xfrm>
            <a:off x="719572" y="750137"/>
            <a:ext cx="7776864" cy="5328592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43608" y="953500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Правила безопасности</a:t>
            </a:r>
            <a:endParaRPr lang="ru-RU" sz="3200" b="1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9" y="1791787"/>
            <a:ext cx="2142615" cy="15241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938756"/>
            <a:ext cx="2142616" cy="15241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980722" y="1791787"/>
            <a:ext cx="3859057" cy="1191816"/>
          </a:xfrm>
          <a:prstGeom prst="roundRect">
            <a:avLst/>
          </a:prstGeom>
          <a:ln w="38100"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Катайся в </a:t>
            </a:r>
            <a:r>
              <a:rPr lang="ru-RU" sz="1600" dirty="0">
                <a:solidFill>
                  <a:schemeClr val="tx2"/>
                </a:solidFill>
                <a:latin typeface="Bookman Old Style" panose="02050604050505020204" pitchFamily="18" charset="0"/>
              </a:rPr>
              <a:t>защитном шлеме, </a:t>
            </a:r>
            <a:r>
              <a:rPr lang="ru-RU" sz="16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налокотниках, наколенниках и перчатках - </a:t>
            </a:r>
            <a:r>
              <a:rPr lang="ru-RU" sz="1600" dirty="0">
                <a:solidFill>
                  <a:schemeClr val="tx2"/>
                </a:solidFill>
                <a:latin typeface="Bookman Old Style" panose="02050604050505020204" pitchFamily="18" charset="0"/>
              </a:rPr>
              <a:t>это обезопасит при возможном падении.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80722" y="3299433"/>
            <a:ext cx="3850808" cy="2553891"/>
          </a:xfrm>
          <a:prstGeom prst="roundRect">
            <a:avLst/>
          </a:prstGeom>
          <a:ln w="38100"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Надевай удобную не </a:t>
            </a:r>
            <a:r>
              <a:rPr lang="ru-RU" sz="1600" dirty="0">
                <a:solidFill>
                  <a:schemeClr val="tx2"/>
                </a:solidFill>
                <a:latin typeface="Bookman Old Style" panose="02050604050505020204" pitchFamily="18" charset="0"/>
              </a:rPr>
              <a:t>стесняющую движения одежду. </a:t>
            </a:r>
            <a:r>
              <a:rPr lang="ru-RU" sz="16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На обуви не </a:t>
            </a:r>
            <a:r>
              <a:rPr lang="ru-RU" sz="1600" dirty="0">
                <a:solidFill>
                  <a:schemeClr val="tx2"/>
                </a:solidFill>
                <a:latin typeface="Bookman Old Style" panose="02050604050505020204" pitchFamily="18" charset="0"/>
              </a:rPr>
              <a:t>должно быть </a:t>
            </a:r>
            <a:r>
              <a:rPr lang="ru-RU" sz="16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ремешков/шнурков</a:t>
            </a:r>
            <a:r>
              <a:rPr lang="ru-RU" sz="1600" dirty="0">
                <a:solidFill>
                  <a:schemeClr val="tx2"/>
                </a:solidFill>
                <a:latin typeface="Bookman Old Style" panose="02050604050505020204" pitchFamily="18" charset="0"/>
              </a:rPr>
              <a:t>, которые могут намотаться на колеса во время </a:t>
            </a:r>
            <a:r>
              <a:rPr lang="ru-RU" sz="16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езды. Длинные волосы </a:t>
            </a:r>
            <a:r>
              <a:rPr lang="ru-RU" sz="1600" dirty="0">
                <a:solidFill>
                  <a:schemeClr val="tx2"/>
                </a:solidFill>
                <a:latin typeface="Bookman Old Style" panose="02050604050505020204" pitchFamily="18" charset="0"/>
              </a:rPr>
              <a:t>стоит убирать </a:t>
            </a:r>
            <a:r>
              <a:rPr lang="ru-RU" sz="16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в </a:t>
            </a:r>
            <a:r>
              <a:rPr lang="ru-RU" sz="1600" dirty="0">
                <a:solidFill>
                  <a:schemeClr val="tx2"/>
                </a:solidFill>
                <a:latin typeface="Bookman Old Style" panose="02050604050505020204" pitchFamily="18" charset="0"/>
              </a:rPr>
              <a:t>пучок или косичку под шлем, используя мягкие </a:t>
            </a:r>
            <a:r>
              <a:rPr lang="ru-RU" sz="16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резинки. </a:t>
            </a:r>
            <a:endParaRPr lang="ru-RU" sz="1600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774" y="2035922"/>
            <a:ext cx="571004" cy="124510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234" y="4509120"/>
            <a:ext cx="571004" cy="124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8956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Группа 42"/>
          <p:cNvGrpSpPr/>
          <p:nvPr/>
        </p:nvGrpSpPr>
        <p:grpSpPr>
          <a:xfrm>
            <a:off x="0" y="0"/>
            <a:ext cx="9144000" cy="6865623"/>
            <a:chOff x="0" y="0"/>
            <a:chExt cx="9144000" cy="6865623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0" y="0"/>
              <a:ext cx="9144000" cy="6865623"/>
              <a:chOff x="0" y="0"/>
              <a:chExt cx="9144000" cy="6865623"/>
            </a:xfrm>
          </p:grpSpPr>
          <p:sp>
            <p:nvSpPr>
              <p:cNvPr id="47" name="Прямоугольник 46"/>
              <p:cNvSpPr/>
              <p:nvPr/>
            </p:nvSpPr>
            <p:spPr>
              <a:xfrm>
                <a:off x="0" y="0"/>
                <a:ext cx="9144000" cy="4797152"/>
              </a:xfrm>
              <a:prstGeom prst="rect">
                <a:avLst/>
              </a:prstGeom>
              <a:blipFill dpi="0" rotWithShape="1">
                <a:blip r:embed="rId2"/>
                <a:srcRect/>
                <a:stretch>
                  <a:fillRect l="-7000" t="-8000" r="-13000" b="-8000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0" y="4509120"/>
                <a:ext cx="9144000" cy="2356503"/>
              </a:xfrm>
              <a:prstGeom prst="rect">
                <a:avLst/>
              </a:prstGeom>
              <a:solidFill>
                <a:srgbClr val="53B0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611560" y="6176971"/>
              <a:ext cx="4291096" cy="30777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endParaRPr lang="ru-RU" sz="1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sp>
        <p:nvSpPr>
          <p:cNvPr id="49" name="Скругленный прямоугольник 48"/>
          <p:cNvSpPr/>
          <p:nvPr/>
        </p:nvSpPr>
        <p:spPr>
          <a:xfrm>
            <a:off x="719572" y="750137"/>
            <a:ext cx="7776864" cy="5328592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43608" y="953500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Правила безопасности</a:t>
            </a:r>
            <a:endParaRPr lang="ru-RU" sz="3200" b="1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276" y="1772816"/>
            <a:ext cx="2263659" cy="16102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276" y="3967610"/>
            <a:ext cx="2220616" cy="15796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3981950" y="1594223"/>
            <a:ext cx="3830927" cy="1736646"/>
          </a:xfrm>
          <a:prstGeom prst="roundRect">
            <a:avLst/>
          </a:prstGeom>
          <a:ln w="38100"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При </a:t>
            </a:r>
            <a:r>
              <a:rPr lang="ru-RU" sz="1600" dirty="0">
                <a:solidFill>
                  <a:schemeClr val="tx2"/>
                </a:solidFill>
                <a:latin typeface="Bookman Old Style" panose="02050604050505020204" pitchFamily="18" charset="0"/>
              </a:rPr>
              <a:t>катании в </a:t>
            </a:r>
            <a:r>
              <a:rPr lang="ru-RU" sz="16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сумерки на </a:t>
            </a:r>
            <a:r>
              <a:rPr lang="ru-RU" sz="1600" dirty="0">
                <a:solidFill>
                  <a:schemeClr val="tx2"/>
                </a:solidFill>
                <a:latin typeface="Bookman Old Style" panose="02050604050505020204" pitchFamily="18" charset="0"/>
              </a:rPr>
              <a:t>одежде должны </a:t>
            </a:r>
            <a:r>
              <a:rPr lang="ru-RU" sz="16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присутствовать </a:t>
            </a:r>
            <a:r>
              <a:rPr lang="ru-RU" sz="1600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световозвращающие</a:t>
            </a:r>
            <a:r>
              <a:rPr lang="ru-RU" sz="1600" dirty="0">
                <a:solidFill>
                  <a:schemeClr val="tx2"/>
                </a:solidFill>
                <a:latin typeface="Bookman Old Style" panose="02050604050505020204" pitchFamily="18" charset="0"/>
              </a:rPr>
              <a:t> (светоотражающие) </a:t>
            </a:r>
            <a:r>
              <a:rPr lang="ru-RU" sz="16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элементы, чтобы быть заметнее для окружающих.</a:t>
            </a:r>
            <a:endParaRPr lang="ru-RU" sz="1600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707" y="2389803"/>
            <a:ext cx="571004" cy="124510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67953" y="3522594"/>
            <a:ext cx="3890962" cy="2281476"/>
          </a:xfrm>
          <a:prstGeom prst="roundRect">
            <a:avLst/>
          </a:prstGeom>
          <a:ln w="38100"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  <a:latin typeface="Bookman Old Style" panose="02050604050505020204" pitchFamily="18" charset="0"/>
              </a:rPr>
              <a:t>П</a:t>
            </a:r>
            <a:r>
              <a:rPr lang="ru-RU" sz="16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еред </a:t>
            </a:r>
            <a:r>
              <a:rPr lang="ru-RU" sz="1600" dirty="0">
                <a:solidFill>
                  <a:schemeClr val="tx2"/>
                </a:solidFill>
                <a:latin typeface="Bookman Old Style" panose="02050604050505020204" pitchFamily="18" charset="0"/>
              </a:rPr>
              <a:t>каждым выездом </a:t>
            </a:r>
            <a:r>
              <a:rPr lang="ru-RU" sz="16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тщательно осматривай средство передвижения на </a:t>
            </a:r>
            <a:r>
              <a:rPr lang="ru-RU" sz="1600" dirty="0">
                <a:solidFill>
                  <a:schemeClr val="tx2"/>
                </a:solidFill>
                <a:latin typeface="Bookman Old Style" panose="02050604050505020204" pitchFamily="18" charset="0"/>
              </a:rPr>
              <a:t>предмет полной исправности. Все болты должны быть плотно закручены, колеса, подшипники и тормозная система (при наличии) не изношены</a:t>
            </a:r>
            <a:r>
              <a:rPr lang="ru-RU" sz="1600" dirty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892" y="4552175"/>
            <a:ext cx="571004" cy="124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1403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Группа 42"/>
          <p:cNvGrpSpPr/>
          <p:nvPr/>
        </p:nvGrpSpPr>
        <p:grpSpPr>
          <a:xfrm>
            <a:off x="0" y="0"/>
            <a:ext cx="9144000" cy="6865623"/>
            <a:chOff x="0" y="0"/>
            <a:chExt cx="9144000" cy="6865623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0" y="0"/>
              <a:ext cx="9144000" cy="6865623"/>
              <a:chOff x="0" y="0"/>
              <a:chExt cx="9144000" cy="6865623"/>
            </a:xfrm>
          </p:grpSpPr>
          <p:sp>
            <p:nvSpPr>
              <p:cNvPr id="47" name="Прямоугольник 46"/>
              <p:cNvSpPr/>
              <p:nvPr/>
            </p:nvSpPr>
            <p:spPr>
              <a:xfrm>
                <a:off x="0" y="0"/>
                <a:ext cx="9144000" cy="4797152"/>
              </a:xfrm>
              <a:prstGeom prst="rect">
                <a:avLst/>
              </a:prstGeom>
              <a:blipFill dpi="0" rotWithShape="1">
                <a:blip r:embed="rId2"/>
                <a:srcRect/>
                <a:stretch>
                  <a:fillRect l="-7000" t="-8000" r="-13000" b="-8000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0" y="4509120"/>
                <a:ext cx="9144000" cy="2356503"/>
              </a:xfrm>
              <a:prstGeom prst="rect">
                <a:avLst/>
              </a:prstGeom>
              <a:solidFill>
                <a:srgbClr val="53B0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611560" y="6176971"/>
              <a:ext cx="4291096" cy="30777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endParaRPr lang="ru-RU" sz="1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sp>
        <p:nvSpPr>
          <p:cNvPr id="49" name="Скругленный прямоугольник 48"/>
          <p:cNvSpPr/>
          <p:nvPr/>
        </p:nvSpPr>
        <p:spPr>
          <a:xfrm>
            <a:off x="697148" y="743642"/>
            <a:ext cx="7776864" cy="5328592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43608" y="953500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Правила безопасности</a:t>
            </a:r>
            <a:endParaRPr lang="ru-RU" sz="3200" b="1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975681"/>
            <a:ext cx="2309544" cy="16429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83640"/>
            <a:ext cx="2301015" cy="16368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4211960" y="3928828"/>
            <a:ext cx="3593804" cy="1736646"/>
          </a:xfrm>
          <a:prstGeom prst="roundRect">
            <a:avLst/>
          </a:prstGeom>
          <a:ln w="38100"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Кататься необходимо в строго установленных </a:t>
            </a:r>
            <a:r>
              <a:rPr lang="ru-RU" sz="1600" dirty="0">
                <a:solidFill>
                  <a:schemeClr val="tx2"/>
                </a:solidFill>
                <a:latin typeface="Bookman Old Style" panose="02050604050505020204" pitchFamily="18" charset="0"/>
              </a:rPr>
              <a:t>местах. </a:t>
            </a:r>
            <a:r>
              <a:rPr lang="ru-RU" sz="16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Выбирай </a:t>
            </a:r>
            <a:r>
              <a:rPr lang="ru-RU" sz="1600" dirty="0">
                <a:solidFill>
                  <a:schemeClr val="tx2"/>
                </a:solidFill>
                <a:latin typeface="Bookman Old Style" panose="02050604050505020204" pitchFamily="18" charset="0"/>
              </a:rPr>
              <a:t>ровные поверхности без особых перепадов высоты и без плотного потока </a:t>
            </a:r>
            <a:r>
              <a:rPr lang="ru-RU" sz="16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пешеходов.</a:t>
            </a:r>
            <a:endParaRPr lang="ru-RU" sz="1600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274" y="4439607"/>
            <a:ext cx="571004" cy="124510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11960" y="1943707"/>
            <a:ext cx="3672408" cy="1464231"/>
          </a:xfrm>
          <a:prstGeom prst="roundRect">
            <a:avLst/>
          </a:prstGeom>
          <a:ln w="38100"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При использовании средств индивидуальной мобильности необходимо руководствоваться теми же правилами, что и для пешеходов.</a:t>
            </a:r>
            <a:endParaRPr lang="ru-RU" sz="1600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311" y="2206558"/>
            <a:ext cx="571004" cy="124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7876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Группа 42"/>
          <p:cNvGrpSpPr/>
          <p:nvPr/>
        </p:nvGrpSpPr>
        <p:grpSpPr>
          <a:xfrm>
            <a:off x="0" y="0"/>
            <a:ext cx="9144000" cy="6865623"/>
            <a:chOff x="0" y="0"/>
            <a:chExt cx="9144000" cy="6865623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0" y="0"/>
              <a:ext cx="9144000" cy="6865623"/>
              <a:chOff x="0" y="0"/>
              <a:chExt cx="9144000" cy="6865623"/>
            </a:xfrm>
          </p:grpSpPr>
          <p:sp>
            <p:nvSpPr>
              <p:cNvPr id="47" name="Прямоугольник 46"/>
              <p:cNvSpPr/>
              <p:nvPr/>
            </p:nvSpPr>
            <p:spPr>
              <a:xfrm>
                <a:off x="0" y="0"/>
                <a:ext cx="9144000" cy="4797152"/>
              </a:xfrm>
              <a:prstGeom prst="rect">
                <a:avLst/>
              </a:prstGeom>
              <a:blipFill dpi="0" rotWithShape="1">
                <a:blip r:embed="rId2"/>
                <a:srcRect/>
                <a:stretch>
                  <a:fillRect l="-7000" t="-8000" r="-13000" b="-8000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0" y="4509120"/>
                <a:ext cx="9144000" cy="2356503"/>
              </a:xfrm>
              <a:prstGeom prst="rect">
                <a:avLst/>
              </a:prstGeom>
              <a:solidFill>
                <a:srgbClr val="53B0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611560" y="6176971"/>
              <a:ext cx="4291096" cy="30777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endParaRPr lang="ru-RU" sz="1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sp>
        <p:nvSpPr>
          <p:cNvPr id="49" name="Скругленный прямоугольник 48"/>
          <p:cNvSpPr/>
          <p:nvPr/>
        </p:nvSpPr>
        <p:spPr>
          <a:xfrm>
            <a:off x="719572" y="743642"/>
            <a:ext cx="7776864" cy="5328592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43608" y="953500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Правила безопасности</a:t>
            </a:r>
            <a:endParaRPr lang="ru-RU" sz="3200" b="1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061" y="1836806"/>
            <a:ext cx="2301015" cy="16368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46" y="4003699"/>
            <a:ext cx="2301014" cy="16226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4139952" y="4445716"/>
            <a:ext cx="3744416" cy="1191816"/>
          </a:xfrm>
          <a:prstGeom prst="roundRect">
            <a:avLst/>
          </a:prstGeom>
          <a:ln w="38100"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С осторожностью катайся </a:t>
            </a:r>
            <a:r>
              <a:rPr lang="ru-RU" sz="1600" dirty="0">
                <a:solidFill>
                  <a:schemeClr val="tx2"/>
                </a:solidFill>
                <a:latin typeface="Bookman Old Style" panose="02050604050505020204" pitchFamily="18" charset="0"/>
              </a:rPr>
              <a:t>в непосредственной близости </a:t>
            </a:r>
            <a:r>
              <a:rPr lang="ru-RU" sz="16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от </a:t>
            </a:r>
            <a:r>
              <a:rPr lang="ru-RU" sz="1600" dirty="0">
                <a:solidFill>
                  <a:schemeClr val="tx2"/>
                </a:solidFill>
                <a:latin typeface="Bookman Old Style" panose="02050604050505020204" pitchFamily="18" charset="0"/>
              </a:rPr>
              <a:t>других участников </a:t>
            </a:r>
            <a:r>
              <a:rPr lang="ru-RU" sz="16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движения, соблюдай дистанцию.</a:t>
            </a:r>
            <a:endParaRPr lang="ru-RU" sz="1600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6692" y="1596527"/>
            <a:ext cx="3927676" cy="2553891"/>
          </a:xfrm>
          <a:prstGeom prst="roundRect">
            <a:avLst/>
          </a:prstGeom>
          <a:ln w="38100"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Сохраняй безопасную </a:t>
            </a:r>
            <a:r>
              <a:rPr lang="ru-RU" sz="1600" dirty="0">
                <a:solidFill>
                  <a:schemeClr val="tx2"/>
                </a:solidFill>
                <a:latin typeface="Bookman Old Style" panose="02050604050505020204" pitchFamily="18" charset="0"/>
              </a:rPr>
              <a:t>скорость, </a:t>
            </a:r>
            <a:r>
              <a:rPr lang="ru-RU" sz="16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останавливай </a:t>
            </a:r>
            <a:r>
              <a:rPr lang="ru-RU" sz="1600" dirty="0">
                <a:solidFill>
                  <a:schemeClr val="tx2"/>
                </a:solidFill>
                <a:latin typeface="Bookman Old Style" panose="02050604050505020204" pitchFamily="18" charset="0"/>
              </a:rPr>
              <a:t>средства плавно </a:t>
            </a:r>
            <a:br>
              <a:rPr lang="ru-RU" sz="1600" dirty="0">
                <a:solidFill>
                  <a:schemeClr val="tx2"/>
                </a:solidFill>
                <a:latin typeface="Bookman Old Style" panose="02050604050505020204" pitchFamily="18" charset="0"/>
              </a:rPr>
            </a:br>
            <a:r>
              <a:rPr lang="ru-RU" sz="1600" dirty="0">
                <a:solidFill>
                  <a:schemeClr val="tx2"/>
                </a:solidFill>
                <a:latin typeface="Bookman Old Style" panose="02050604050505020204" pitchFamily="18" charset="0"/>
              </a:rPr>
              <a:t>и аккуратно. </a:t>
            </a:r>
            <a:endParaRPr lang="ru-RU" sz="1600" dirty="0" smtClean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16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Максимальная </a:t>
            </a:r>
            <a:r>
              <a:rPr lang="ru-RU" sz="1600" dirty="0">
                <a:solidFill>
                  <a:schemeClr val="tx2"/>
                </a:solidFill>
                <a:latin typeface="Bookman Old Style" panose="02050604050505020204" pitchFamily="18" charset="0"/>
              </a:rPr>
              <a:t>скорость </a:t>
            </a:r>
            <a:r>
              <a:rPr lang="ru-RU" sz="1600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гироскутера</a:t>
            </a:r>
            <a:r>
              <a:rPr lang="ru-RU" sz="1600" dirty="0">
                <a:solidFill>
                  <a:schemeClr val="tx2"/>
                </a:solidFill>
                <a:latin typeface="Bookman Old Style" panose="02050604050505020204" pitchFamily="18" charset="0"/>
              </a:rPr>
              <a:t> ограничена 10-12 км/ч, при которых возможно сохранение равновесия. При выходе за эти пределы может произойти </a:t>
            </a:r>
            <a:r>
              <a:rPr lang="ru-RU" sz="16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падение.</a:t>
            </a:r>
            <a:endParaRPr lang="ru-RU" sz="1600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322650"/>
            <a:ext cx="571004" cy="124510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830007"/>
            <a:ext cx="571004" cy="124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4846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Группа 42"/>
          <p:cNvGrpSpPr/>
          <p:nvPr/>
        </p:nvGrpSpPr>
        <p:grpSpPr>
          <a:xfrm>
            <a:off x="0" y="0"/>
            <a:ext cx="9144000" cy="6865623"/>
            <a:chOff x="0" y="0"/>
            <a:chExt cx="9144000" cy="6865623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0" y="0"/>
              <a:ext cx="9144000" cy="6865623"/>
              <a:chOff x="0" y="0"/>
              <a:chExt cx="9144000" cy="6865623"/>
            </a:xfrm>
          </p:grpSpPr>
          <p:sp>
            <p:nvSpPr>
              <p:cNvPr id="47" name="Прямоугольник 46"/>
              <p:cNvSpPr/>
              <p:nvPr/>
            </p:nvSpPr>
            <p:spPr>
              <a:xfrm>
                <a:off x="0" y="0"/>
                <a:ext cx="9144000" cy="4797152"/>
              </a:xfrm>
              <a:prstGeom prst="rect">
                <a:avLst/>
              </a:prstGeom>
              <a:blipFill dpi="0" rotWithShape="1">
                <a:blip r:embed="rId2"/>
                <a:srcRect/>
                <a:stretch>
                  <a:fillRect l="-7000" t="-8000" r="-13000" b="-8000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0" y="4509120"/>
                <a:ext cx="9144000" cy="2356503"/>
              </a:xfrm>
              <a:prstGeom prst="rect">
                <a:avLst/>
              </a:prstGeom>
              <a:solidFill>
                <a:srgbClr val="53B0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611560" y="6176971"/>
              <a:ext cx="4291096" cy="30777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endParaRPr lang="ru-RU" sz="1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sp>
        <p:nvSpPr>
          <p:cNvPr id="49" name="Скругленный прямоугольник 48"/>
          <p:cNvSpPr/>
          <p:nvPr/>
        </p:nvSpPr>
        <p:spPr>
          <a:xfrm>
            <a:off x="697148" y="743642"/>
            <a:ext cx="7776864" cy="5328592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43608" y="953500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Правила безопасности</a:t>
            </a:r>
            <a:endParaRPr lang="ru-RU" sz="3200" b="1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72815"/>
            <a:ext cx="2318658" cy="16351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3996758" y="1538275"/>
            <a:ext cx="4025511" cy="2281476"/>
          </a:xfrm>
          <a:prstGeom prst="roundRect">
            <a:avLst/>
          </a:prstGeom>
          <a:ln w="38100"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В </a:t>
            </a:r>
            <a:r>
              <a:rPr lang="ru-RU" sz="1600" dirty="0">
                <a:solidFill>
                  <a:schemeClr val="tx2"/>
                </a:solidFill>
                <a:latin typeface="Bookman Old Style" panose="02050604050505020204" pitchFamily="18" charset="0"/>
              </a:rPr>
              <a:t>сырую погоду лучше вообще воздержаться от катания или кататься на небольшой </a:t>
            </a:r>
            <a:r>
              <a:rPr lang="ru-RU" sz="16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скорости. </a:t>
            </a:r>
            <a:r>
              <a:rPr lang="ru-RU" sz="1600" dirty="0">
                <a:solidFill>
                  <a:schemeClr val="tx2"/>
                </a:solidFill>
                <a:latin typeface="Bookman Old Style" panose="02050604050505020204" pitchFamily="18" charset="0"/>
              </a:rPr>
              <a:t>Сцепление колес с влажной дорогой значительно хуже, </a:t>
            </a:r>
            <a:r>
              <a:rPr lang="ru-RU" sz="16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поэтому можно потерять </a:t>
            </a:r>
            <a:r>
              <a:rPr lang="ru-RU" sz="1600" dirty="0">
                <a:solidFill>
                  <a:schemeClr val="tx2"/>
                </a:solidFill>
                <a:latin typeface="Bookman Old Style" panose="02050604050505020204" pitchFamily="18" charset="0"/>
              </a:rPr>
              <a:t>равновесие из-за любых резких движений и крутых маневров.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635" y="2492896"/>
            <a:ext cx="571004" cy="124510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718" y="3939130"/>
            <a:ext cx="2324032" cy="16351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3996758" y="3976693"/>
            <a:ext cx="4025511" cy="1736646"/>
          </a:xfrm>
          <a:prstGeom prst="roundRect">
            <a:avLst/>
          </a:prstGeom>
          <a:ln w="38100"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  <a:latin typeface="Bookman Old Style" panose="02050604050505020204" pitchFamily="18" charset="0"/>
              </a:rPr>
              <a:t>Нельзя использовать средства передвижения при недостаточной освещенности и в узких пространствах, а также местах, в которых много помех и препятствий.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635" y="4442265"/>
            <a:ext cx="571004" cy="124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0423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Группа 42"/>
          <p:cNvGrpSpPr/>
          <p:nvPr/>
        </p:nvGrpSpPr>
        <p:grpSpPr>
          <a:xfrm>
            <a:off x="0" y="0"/>
            <a:ext cx="9144000" cy="6865623"/>
            <a:chOff x="0" y="0"/>
            <a:chExt cx="9144000" cy="6865623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0" y="0"/>
              <a:ext cx="9144000" cy="6865623"/>
              <a:chOff x="0" y="0"/>
              <a:chExt cx="9144000" cy="6865623"/>
            </a:xfrm>
          </p:grpSpPr>
          <p:sp>
            <p:nvSpPr>
              <p:cNvPr id="47" name="Прямоугольник 46"/>
              <p:cNvSpPr/>
              <p:nvPr/>
            </p:nvSpPr>
            <p:spPr>
              <a:xfrm>
                <a:off x="0" y="0"/>
                <a:ext cx="9144000" cy="4797152"/>
              </a:xfrm>
              <a:prstGeom prst="rect">
                <a:avLst/>
              </a:prstGeom>
              <a:blipFill dpi="0" rotWithShape="1">
                <a:blip r:embed="rId2"/>
                <a:srcRect/>
                <a:stretch>
                  <a:fillRect l="-7000" t="-8000" r="-13000" b="-8000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0" y="4509120"/>
                <a:ext cx="9144000" cy="2356503"/>
              </a:xfrm>
              <a:prstGeom prst="rect">
                <a:avLst/>
              </a:prstGeom>
              <a:solidFill>
                <a:srgbClr val="53B0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611560" y="6176971"/>
              <a:ext cx="4291096" cy="30777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endParaRPr lang="ru-RU" sz="1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sp>
        <p:nvSpPr>
          <p:cNvPr id="49" name="Скругленный прямоугольник 48"/>
          <p:cNvSpPr/>
          <p:nvPr/>
        </p:nvSpPr>
        <p:spPr>
          <a:xfrm>
            <a:off x="697148" y="743642"/>
            <a:ext cx="7776864" cy="5328592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43608" y="953500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Правила безопасности</a:t>
            </a:r>
            <a:endParaRPr lang="ru-RU" sz="3200" b="1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457" y="1779824"/>
            <a:ext cx="2593301" cy="18245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430" y="4103420"/>
            <a:ext cx="2730171" cy="16178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4355976" y="1538275"/>
            <a:ext cx="3836529" cy="2281476"/>
          </a:xfrm>
          <a:prstGeom prst="roundRect">
            <a:avLst/>
          </a:prstGeom>
          <a:ln w="38100"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Быстродвижущиеся </a:t>
            </a:r>
            <a:r>
              <a:rPr lang="ru-RU" sz="1600" dirty="0">
                <a:solidFill>
                  <a:schemeClr val="tx2"/>
                </a:solidFill>
                <a:latin typeface="Bookman Old Style" panose="02050604050505020204" pitchFamily="18" charset="0"/>
              </a:rPr>
              <a:t>предметы могут привлекать внимание собак. </a:t>
            </a:r>
            <a:r>
              <a:rPr lang="ru-RU" sz="16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Если собака бросилась вслед, </a:t>
            </a:r>
            <a:r>
              <a:rPr lang="ru-RU" sz="1600" dirty="0">
                <a:solidFill>
                  <a:schemeClr val="tx2"/>
                </a:solidFill>
                <a:latin typeface="Bookman Old Style" panose="02050604050505020204" pitchFamily="18" charset="0"/>
              </a:rPr>
              <a:t>не стоит пугаться. </a:t>
            </a:r>
            <a:r>
              <a:rPr lang="ru-RU" sz="16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Останови транспорт</a:t>
            </a:r>
            <a:r>
              <a:rPr lang="ru-RU" sz="1600" dirty="0">
                <a:solidFill>
                  <a:schemeClr val="tx2"/>
                </a:solidFill>
                <a:latin typeface="Bookman Old Style" panose="02050604050505020204" pitchFamily="18" charset="0"/>
              </a:rPr>
              <a:t>, </a:t>
            </a:r>
            <a:r>
              <a:rPr lang="ru-RU" sz="16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встань </a:t>
            </a:r>
            <a:r>
              <a:rPr lang="ru-RU" sz="1600" dirty="0">
                <a:solidFill>
                  <a:schemeClr val="tx2"/>
                </a:solidFill>
                <a:latin typeface="Bookman Old Style" panose="02050604050505020204" pitchFamily="18" charset="0"/>
              </a:rPr>
              <a:t>ровно и </a:t>
            </a:r>
            <a:r>
              <a:rPr lang="ru-RU" sz="16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замри. </a:t>
            </a:r>
            <a:r>
              <a:rPr lang="ru-RU" sz="1600" dirty="0">
                <a:solidFill>
                  <a:schemeClr val="tx2"/>
                </a:solidFill>
                <a:latin typeface="Bookman Old Style" panose="02050604050505020204" pitchFamily="18" charset="0"/>
              </a:rPr>
              <a:t>Животное просто обнюхает незнакомый предмет и уйдет.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622" y="2294193"/>
            <a:ext cx="571004" cy="124510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72457" y="3950725"/>
            <a:ext cx="3763664" cy="1736646"/>
          </a:xfrm>
          <a:prstGeom prst="roundRect">
            <a:avLst/>
          </a:prstGeom>
          <a:ln w="38100"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Чтобы перейти дорогу, нужно спешиться и взять средство передвижения в руки, затем перейти дорогу по пешеходному переходу, подчиняясь правилам для пешеходов. </a:t>
            </a:r>
            <a:endParaRPr lang="ru-RU" sz="1600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117" y="4476207"/>
            <a:ext cx="571004" cy="124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5220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Группа 42"/>
          <p:cNvGrpSpPr/>
          <p:nvPr/>
        </p:nvGrpSpPr>
        <p:grpSpPr>
          <a:xfrm>
            <a:off x="0" y="0"/>
            <a:ext cx="9144000" cy="6865623"/>
            <a:chOff x="0" y="0"/>
            <a:chExt cx="9144000" cy="6865623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0" y="0"/>
              <a:ext cx="9144000" cy="6865623"/>
              <a:chOff x="0" y="0"/>
              <a:chExt cx="9144000" cy="6865623"/>
            </a:xfrm>
          </p:grpSpPr>
          <p:sp>
            <p:nvSpPr>
              <p:cNvPr id="47" name="Прямоугольник 46"/>
              <p:cNvSpPr/>
              <p:nvPr/>
            </p:nvSpPr>
            <p:spPr>
              <a:xfrm>
                <a:off x="0" y="0"/>
                <a:ext cx="9144000" cy="4797152"/>
              </a:xfrm>
              <a:prstGeom prst="rect">
                <a:avLst/>
              </a:prstGeom>
              <a:blipFill dpi="0" rotWithShape="1">
                <a:blip r:embed="rId2"/>
                <a:srcRect/>
                <a:stretch>
                  <a:fillRect l="-7000" t="-8000" r="-13000" b="-8000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0" y="4509120"/>
                <a:ext cx="9144000" cy="2356503"/>
              </a:xfrm>
              <a:prstGeom prst="rect">
                <a:avLst/>
              </a:prstGeom>
              <a:solidFill>
                <a:srgbClr val="53B0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611560" y="6176971"/>
              <a:ext cx="4291096" cy="30777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endParaRPr lang="ru-RU" sz="1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sp>
        <p:nvSpPr>
          <p:cNvPr id="49" name="Скругленный прямоугольник 48"/>
          <p:cNvSpPr/>
          <p:nvPr/>
        </p:nvSpPr>
        <p:spPr>
          <a:xfrm>
            <a:off x="697148" y="807979"/>
            <a:ext cx="7776864" cy="5328592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43608" y="953500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Правила безопасности</a:t>
            </a:r>
            <a:endParaRPr lang="ru-RU" sz="3200" b="1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1952985"/>
            <a:ext cx="2592287" cy="18245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169" y="3862800"/>
            <a:ext cx="2592287" cy="18245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4391131" y="1820031"/>
            <a:ext cx="3735923" cy="1736646"/>
          </a:xfrm>
          <a:prstGeom prst="roundRect">
            <a:avLst/>
          </a:prstGeom>
          <a:ln w="38100"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  <a:latin typeface="Bookman Old Style" panose="02050604050505020204" pitchFamily="18" charset="0"/>
              </a:rPr>
              <a:t>При передвижении по тротуарам, пешеходным дорожкам, </a:t>
            </a:r>
            <a:r>
              <a:rPr lang="ru-RU" sz="16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необходимо придерживаться </a:t>
            </a:r>
            <a:r>
              <a:rPr lang="ru-RU" sz="1600" dirty="0">
                <a:solidFill>
                  <a:schemeClr val="tx2"/>
                </a:solidFill>
                <a:latin typeface="Bookman Old Style" panose="02050604050505020204" pitchFamily="18" charset="0"/>
              </a:rPr>
              <a:t>крайне правого положения, не создавая помех пешеходам.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365" y="2172110"/>
            <a:ext cx="571004" cy="124510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71597" y="4193303"/>
            <a:ext cx="3639037" cy="1464231"/>
          </a:xfrm>
          <a:prstGeom prst="roundRect">
            <a:avLst/>
          </a:prstGeom>
          <a:ln w="38100"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altLang="zh-CN" sz="1600" kern="0" dirty="0">
                <a:solidFill>
                  <a:schemeClr val="tx2"/>
                </a:solidFill>
                <a:latin typeface="Bookman Old Style" panose="02050604050505020204" pitchFamily="18" charset="0"/>
                <a:ea typeface="微软雅黑" pitchFamily="34" charset="-122"/>
                <a:cs typeface="Segoe UI" panose="020B0502040204020203" pitchFamily="34" charset="0"/>
              </a:rPr>
              <a:t>Нужно сохранять хороший обзор по курсу движения, </a:t>
            </a:r>
            <a:br>
              <a:rPr lang="ru-RU" altLang="zh-CN" sz="1600" kern="0" dirty="0">
                <a:solidFill>
                  <a:schemeClr val="tx2"/>
                </a:solidFill>
                <a:latin typeface="Bookman Old Style" panose="02050604050505020204" pitchFamily="18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600" kern="0" dirty="0">
                <a:solidFill>
                  <a:schemeClr val="tx2"/>
                </a:solidFill>
                <a:latin typeface="Bookman Old Style" panose="02050604050505020204" pitchFamily="18" charset="0"/>
                <a:ea typeface="微软雅黑" pitchFamily="34" charset="-122"/>
                <a:cs typeface="Segoe UI" panose="020B0502040204020203" pitchFamily="34" charset="0"/>
              </a:rPr>
              <a:t>не пользоваться мобильным телефоном или другими </a:t>
            </a:r>
            <a:br>
              <a:rPr lang="ru-RU" altLang="zh-CN" sz="1600" kern="0" dirty="0">
                <a:solidFill>
                  <a:schemeClr val="tx2"/>
                </a:solidFill>
                <a:latin typeface="Bookman Old Style" panose="02050604050505020204" pitchFamily="18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600" kern="0" dirty="0">
                <a:solidFill>
                  <a:schemeClr val="tx2"/>
                </a:solidFill>
                <a:latin typeface="Bookman Old Style" panose="02050604050505020204" pitchFamily="18" charset="0"/>
                <a:ea typeface="微软雅黑" pitchFamily="34" charset="-122"/>
                <a:cs typeface="Segoe UI" panose="020B0502040204020203" pitchFamily="34" charset="0"/>
              </a:rPr>
              <a:t>гаджетами.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631" y="4509120"/>
            <a:ext cx="571004" cy="124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2706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0"/>
            <a:ext cx="9144000" cy="6865623"/>
            <a:chOff x="0" y="0"/>
            <a:chExt cx="9144000" cy="6865623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0" y="0"/>
              <a:ext cx="9144000" cy="6865623"/>
              <a:chOff x="0" y="0"/>
              <a:chExt cx="9144000" cy="6865623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0" y="0"/>
                <a:ext cx="9144000" cy="4797152"/>
              </a:xfrm>
              <a:prstGeom prst="rect">
                <a:avLst/>
              </a:prstGeom>
              <a:blipFill dpi="0" rotWithShape="1">
                <a:blip r:embed="rId2"/>
                <a:srcRect/>
                <a:stretch>
                  <a:fillRect l="-7000" t="-8000" r="-13000" b="-8000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0" y="4509120"/>
                <a:ext cx="9144000" cy="2356503"/>
              </a:xfrm>
              <a:prstGeom prst="rect">
                <a:avLst/>
              </a:prstGeom>
              <a:solidFill>
                <a:srgbClr val="53B0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611560" y="6176971"/>
              <a:ext cx="4291096" cy="30777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endParaRPr lang="ru-RU" sz="1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739988" y="764704"/>
            <a:ext cx="7776864" cy="5328592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82909" y="4247971"/>
            <a:ext cx="6048672" cy="1328023"/>
          </a:xfrm>
          <a:prstGeom prst="roundRect">
            <a:avLst/>
          </a:prstGeom>
          <a:ln w="28575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Bookman Old Style" panose="02050604050505020204" pitchFamily="18" charset="0"/>
                <a:cs typeface="Arial" pitchFamily="34" charset="0"/>
              </a:rPr>
              <a:t>Средство индивидуальной мобильности предназначено исключительно для личного активного отдыха вне проезжей части дороги и не является транспортным средством. </a:t>
            </a:r>
            <a:endParaRPr lang="ru-RU" dirty="0">
              <a:solidFill>
                <a:schemeClr val="tx2"/>
              </a:solidFill>
              <a:latin typeface="Bookman Old Style" panose="02050604050505020204" pitchFamily="18" charset="0"/>
              <a:cs typeface="Arial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858199" y="908720"/>
            <a:ext cx="7746249" cy="4778651"/>
            <a:chOff x="858199" y="908720"/>
            <a:chExt cx="7746249" cy="4778651"/>
          </a:xfrm>
        </p:grpSpPr>
        <p:sp>
          <p:nvSpPr>
            <p:cNvPr id="9" name="TextBox 8"/>
            <p:cNvSpPr txBox="1"/>
            <p:nvPr/>
          </p:nvSpPr>
          <p:spPr>
            <a:xfrm>
              <a:off x="1027320" y="908720"/>
              <a:ext cx="757712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schemeClr val="tx2"/>
                  </a:solidFill>
                  <a:latin typeface="Bookman Old Style" panose="02050604050505020204" pitchFamily="18" charset="0"/>
                </a:rPr>
                <a:t>Что такое средство индивидуальной мобильности? </a:t>
              </a:r>
              <a:endParaRPr lang="ru-RU" sz="3200" b="1" dirty="0">
                <a:solidFill>
                  <a:schemeClr val="tx2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051720" y="2222896"/>
              <a:ext cx="6264696" cy="1940957"/>
            </a:xfrm>
            <a:prstGeom prst="roundRect">
              <a:avLst/>
            </a:prstGeom>
            <a:ln w="28575">
              <a:prstDash val="lgDash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lang="ru-RU" dirty="0" smtClean="0">
                  <a:solidFill>
                    <a:schemeClr val="tx2"/>
                  </a:solidFill>
                  <a:latin typeface="Bookman Old Style" panose="02050604050505020204" pitchFamily="18" charset="0"/>
                  <a:cs typeface="Arial" pitchFamily="34" charset="0"/>
                </a:rPr>
                <a:t>Средство индивидуальной мобильности – </a:t>
              </a:r>
              <a:r>
                <a:rPr lang="ru-RU" dirty="0">
                  <a:solidFill>
                    <a:schemeClr val="tx2"/>
                  </a:solidFill>
                  <a:latin typeface="Bookman Old Style" panose="02050604050505020204" pitchFamily="18" charset="0"/>
                  <a:cs typeface="Arial" pitchFamily="34" charset="0"/>
                </a:rPr>
                <a:t>устройство, имеющее одно или несколько колес (роликов), предназначенное для передвижения </a:t>
              </a:r>
              <a:r>
                <a:rPr lang="ru-RU" dirty="0" smtClean="0">
                  <a:solidFill>
                    <a:schemeClr val="tx2"/>
                  </a:solidFill>
                  <a:latin typeface="Bookman Old Style" panose="02050604050505020204" pitchFamily="18" charset="0"/>
                  <a:cs typeface="Arial" pitchFamily="34" charset="0"/>
                </a:rPr>
                <a:t>человека посредством использования электродвигателя </a:t>
              </a:r>
              <a:r>
                <a:rPr lang="ru-RU" dirty="0">
                  <a:solidFill>
                    <a:schemeClr val="tx2"/>
                  </a:solidFill>
                  <a:latin typeface="Bookman Old Style" panose="02050604050505020204" pitchFamily="18" charset="0"/>
                  <a:cs typeface="Arial" pitchFamily="34" charset="0"/>
                </a:rPr>
                <a:t>(электродвигателей) и (или) мускульной энергии </a:t>
              </a:r>
              <a:r>
                <a:rPr lang="ru-RU" dirty="0" smtClean="0">
                  <a:solidFill>
                    <a:schemeClr val="tx2"/>
                  </a:solidFill>
                  <a:latin typeface="Bookman Old Style" panose="02050604050505020204" pitchFamily="18" charset="0"/>
                  <a:cs typeface="Arial" pitchFamily="34" charset="0"/>
                </a:rPr>
                <a:t>человека</a:t>
              </a:r>
              <a:r>
                <a:rPr lang="ru-RU" dirty="0" smtClean="0">
                  <a:solidFill>
                    <a:schemeClr val="tx2"/>
                  </a:solidFill>
                  <a:cs typeface="Arial" pitchFamily="34" charset="0"/>
                </a:rPr>
                <a:t>.</a:t>
              </a:r>
              <a:endParaRPr lang="ru-RU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83" t="5129" r="18203" b="48549"/>
            <a:stretch/>
          </p:blipFill>
          <p:spPr>
            <a:xfrm>
              <a:off x="6649557" y="4090505"/>
              <a:ext cx="1591762" cy="1596866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215" t="13251" r="8542" b="41761"/>
            <a:stretch/>
          </p:blipFill>
          <p:spPr>
            <a:xfrm>
              <a:off x="858199" y="2017493"/>
              <a:ext cx="1481551" cy="18398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65900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Группа 42"/>
          <p:cNvGrpSpPr/>
          <p:nvPr/>
        </p:nvGrpSpPr>
        <p:grpSpPr>
          <a:xfrm>
            <a:off x="0" y="0"/>
            <a:ext cx="9144000" cy="6865623"/>
            <a:chOff x="0" y="0"/>
            <a:chExt cx="9144000" cy="6865623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0" y="0"/>
              <a:ext cx="9144000" cy="6865623"/>
              <a:chOff x="0" y="0"/>
              <a:chExt cx="9144000" cy="6865623"/>
            </a:xfrm>
          </p:grpSpPr>
          <p:sp>
            <p:nvSpPr>
              <p:cNvPr id="47" name="Прямоугольник 46"/>
              <p:cNvSpPr/>
              <p:nvPr/>
            </p:nvSpPr>
            <p:spPr>
              <a:xfrm>
                <a:off x="0" y="0"/>
                <a:ext cx="9144000" cy="4797152"/>
              </a:xfrm>
              <a:prstGeom prst="rect">
                <a:avLst/>
              </a:prstGeom>
              <a:blipFill dpi="0" rotWithShape="1">
                <a:blip r:embed="rId2"/>
                <a:srcRect/>
                <a:stretch>
                  <a:fillRect l="-7000" t="-8000" r="-13000" b="-8000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0" y="4509120"/>
                <a:ext cx="9144000" cy="2356503"/>
              </a:xfrm>
              <a:prstGeom prst="rect">
                <a:avLst/>
              </a:prstGeom>
              <a:solidFill>
                <a:srgbClr val="53B0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611560" y="6176971"/>
              <a:ext cx="4291096" cy="30777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endParaRPr lang="ru-RU" sz="1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sp>
        <p:nvSpPr>
          <p:cNvPr id="49" name="Скругленный прямоугольник 48"/>
          <p:cNvSpPr/>
          <p:nvPr/>
        </p:nvSpPr>
        <p:spPr>
          <a:xfrm>
            <a:off x="697148" y="743642"/>
            <a:ext cx="7776864" cy="5328592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43608" y="953500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Закрепим знания</a:t>
            </a:r>
            <a:endParaRPr lang="ru-RU" sz="3200" b="1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2780" y="1544012"/>
            <a:ext cx="6806579" cy="1021556"/>
          </a:xfrm>
          <a:prstGeom prst="wedgeRoundRectCallout">
            <a:avLst/>
          </a:prstGeom>
          <a:ln w="38100"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Что нужно надеть перед тем, как пойти прокатиться на средстве индивидуальной мобильности? Посмотри и выбери с помощью левой клавиши мыши.</a:t>
            </a:r>
            <a:endParaRPr lang="ru-RU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792792" y="2827294"/>
            <a:ext cx="1688788" cy="1512168"/>
          </a:xfrm>
          <a:prstGeom prst="ellipse">
            <a:avLst/>
          </a:prstGeom>
          <a:solidFill>
            <a:srgbClr val="FFFFFF">
              <a:alpha val="90000"/>
            </a:srgbClr>
          </a:solidFill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727606" y="4342591"/>
            <a:ext cx="1688788" cy="1512168"/>
          </a:xfrm>
          <a:prstGeom prst="ellipse">
            <a:avLst/>
          </a:prstGeom>
          <a:solidFill>
            <a:srgbClr val="FFFFFF">
              <a:alpha val="90000"/>
            </a:srgbClr>
          </a:solidFill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676477" y="2809088"/>
            <a:ext cx="1688788" cy="1512168"/>
          </a:xfrm>
          <a:prstGeom prst="ellipse">
            <a:avLst/>
          </a:prstGeom>
          <a:solidFill>
            <a:srgbClr val="FFFFFF">
              <a:alpha val="90000"/>
            </a:srgbClr>
          </a:solidFill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724128" y="4315891"/>
            <a:ext cx="1688788" cy="1512168"/>
          </a:xfrm>
          <a:prstGeom prst="ellipse">
            <a:avLst/>
          </a:prstGeom>
          <a:solidFill>
            <a:srgbClr val="FFFFFF">
              <a:alpha val="90000"/>
            </a:srgbClr>
          </a:solidFill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619651" y="2755820"/>
            <a:ext cx="1688788" cy="1512168"/>
          </a:xfrm>
          <a:prstGeom prst="ellipse">
            <a:avLst/>
          </a:prstGeom>
          <a:solidFill>
            <a:srgbClr val="FFFFFF">
              <a:alpha val="90000"/>
            </a:srgbClr>
          </a:solidFill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747701" y="4342591"/>
            <a:ext cx="1688788" cy="1512168"/>
          </a:xfrm>
          <a:prstGeom prst="ellipse">
            <a:avLst/>
          </a:prstGeom>
          <a:solidFill>
            <a:srgbClr val="FFFFFF">
              <a:alpha val="90000"/>
            </a:srgbClr>
          </a:solidFill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881511" y="2795830"/>
            <a:ext cx="1688788" cy="1512168"/>
          </a:xfrm>
          <a:prstGeom prst="ellipse">
            <a:avLst/>
          </a:prstGeom>
          <a:solidFill>
            <a:srgbClr val="FFFFFF">
              <a:alpha val="90000"/>
            </a:srgbClr>
          </a:solidFill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345" y="3023480"/>
            <a:ext cx="1059682" cy="111979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159" y="4509120"/>
            <a:ext cx="1059682" cy="11197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818" y="2958473"/>
            <a:ext cx="902174" cy="111979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784" y="2992016"/>
            <a:ext cx="902174" cy="111979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958" y="3012051"/>
            <a:ext cx="902174" cy="111979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212" y="4541253"/>
            <a:ext cx="902174" cy="1119795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879778" y="2829216"/>
            <a:ext cx="1688788" cy="1485468"/>
            <a:chOff x="6493877" y="4116914"/>
            <a:chExt cx="2436524" cy="1905131"/>
          </a:xfrm>
          <a:solidFill>
            <a:srgbClr val="FFFFFF"/>
          </a:solidFill>
          <a:effectLst/>
        </p:grpSpPr>
        <p:sp>
          <p:nvSpPr>
            <p:cNvPr id="32" name="Овал 58"/>
            <p:cNvSpPr/>
            <p:nvPr/>
          </p:nvSpPr>
          <p:spPr>
            <a:xfrm>
              <a:off x="6493877" y="4116914"/>
              <a:ext cx="2436524" cy="1905131"/>
            </a:xfrm>
            <a:prstGeom prst="ellipse">
              <a:avLst/>
            </a:prstGeom>
            <a:ln w="762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3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64369" y="4116914"/>
              <a:ext cx="2295540" cy="1905131"/>
            </a:xfrm>
            <a:prstGeom prst="ellipse">
              <a:avLst/>
            </a:prstGeom>
            <a:ln w="76200"/>
            <a:extLst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pic>
      </p:grpSp>
      <p:grpSp>
        <p:nvGrpSpPr>
          <p:cNvPr id="34" name="Группа 33"/>
          <p:cNvGrpSpPr/>
          <p:nvPr/>
        </p:nvGrpSpPr>
        <p:grpSpPr>
          <a:xfrm>
            <a:off x="4676941" y="2818580"/>
            <a:ext cx="1688788" cy="1485468"/>
            <a:chOff x="6493877" y="4116914"/>
            <a:chExt cx="2436524" cy="1905131"/>
          </a:xfrm>
          <a:solidFill>
            <a:srgbClr val="FFFFFF"/>
          </a:solidFill>
          <a:effectLst/>
        </p:grpSpPr>
        <p:sp>
          <p:nvSpPr>
            <p:cNvPr id="35" name="Овал 58"/>
            <p:cNvSpPr/>
            <p:nvPr/>
          </p:nvSpPr>
          <p:spPr>
            <a:xfrm>
              <a:off x="6493877" y="4116914"/>
              <a:ext cx="2436524" cy="1905131"/>
            </a:xfrm>
            <a:prstGeom prst="ellipse">
              <a:avLst/>
            </a:prstGeom>
            <a:ln w="762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64369" y="4116914"/>
              <a:ext cx="2295540" cy="1905130"/>
            </a:xfrm>
            <a:prstGeom prst="ellipse">
              <a:avLst/>
            </a:prstGeom>
            <a:ln w="76200"/>
            <a:extLst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pic>
      </p:grpSp>
      <p:grpSp>
        <p:nvGrpSpPr>
          <p:cNvPr id="37" name="Группа 36"/>
          <p:cNvGrpSpPr/>
          <p:nvPr/>
        </p:nvGrpSpPr>
        <p:grpSpPr>
          <a:xfrm>
            <a:off x="1747701" y="4369291"/>
            <a:ext cx="1688788" cy="1485468"/>
            <a:chOff x="6493877" y="4116914"/>
            <a:chExt cx="2436524" cy="1905131"/>
          </a:xfrm>
          <a:solidFill>
            <a:srgbClr val="FFFFFF"/>
          </a:solidFill>
          <a:effectLst/>
        </p:grpSpPr>
        <p:sp>
          <p:nvSpPr>
            <p:cNvPr id="38" name="Овал 58"/>
            <p:cNvSpPr/>
            <p:nvPr/>
          </p:nvSpPr>
          <p:spPr>
            <a:xfrm>
              <a:off x="6493877" y="4116914"/>
              <a:ext cx="2436524" cy="1905131"/>
            </a:xfrm>
            <a:prstGeom prst="ellipse">
              <a:avLst/>
            </a:prstGeom>
            <a:ln w="762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64369" y="4116914"/>
              <a:ext cx="2295538" cy="1905130"/>
            </a:xfrm>
            <a:prstGeom prst="ellipse">
              <a:avLst/>
            </a:prstGeom>
            <a:ln w="76200"/>
            <a:extLst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pic>
      </p:grpSp>
      <p:grpSp>
        <p:nvGrpSpPr>
          <p:cNvPr id="40" name="Группа 39"/>
          <p:cNvGrpSpPr/>
          <p:nvPr/>
        </p:nvGrpSpPr>
        <p:grpSpPr>
          <a:xfrm>
            <a:off x="2792792" y="2840644"/>
            <a:ext cx="1688788" cy="1485468"/>
            <a:chOff x="6493877" y="4116914"/>
            <a:chExt cx="2436524" cy="1905131"/>
          </a:xfrm>
          <a:solidFill>
            <a:srgbClr val="FFFFFF"/>
          </a:solidFill>
          <a:effectLst/>
        </p:grpSpPr>
        <p:sp>
          <p:nvSpPr>
            <p:cNvPr id="41" name="Овал 58"/>
            <p:cNvSpPr/>
            <p:nvPr/>
          </p:nvSpPr>
          <p:spPr>
            <a:xfrm>
              <a:off x="6493877" y="4116914"/>
              <a:ext cx="2436524" cy="1905131"/>
            </a:xfrm>
            <a:prstGeom prst="ellipse">
              <a:avLst/>
            </a:prstGeom>
            <a:ln w="762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64369" y="4116914"/>
              <a:ext cx="2295538" cy="1905130"/>
            </a:xfrm>
            <a:prstGeom prst="ellipse">
              <a:avLst/>
            </a:prstGeom>
            <a:ln w="76200"/>
            <a:extLst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pic>
      </p:grpSp>
      <p:grpSp>
        <p:nvGrpSpPr>
          <p:cNvPr id="50" name="Группа 49"/>
          <p:cNvGrpSpPr/>
          <p:nvPr/>
        </p:nvGrpSpPr>
        <p:grpSpPr>
          <a:xfrm>
            <a:off x="3727606" y="4369291"/>
            <a:ext cx="1688788" cy="1485468"/>
            <a:chOff x="6493877" y="4116914"/>
            <a:chExt cx="2436524" cy="1905131"/>
          </a:xfrm>
          <a:solidFill>
            <a:srgbClr val="FFFFFF"/>
          </a:solidFill>
          <a:effectLst/>
        </p:grpSpPr>
        <p:sp>
          <p:nvSpPr>
            <p:cNvPr id="51" name="Овал 58"/>
            <p:cNvSpPr/>
            <p:nvPr/>
          </p:nvSpPr>
          <p:spPr>
            <a:xfrm>
              <a:off x="6493877" y="4116914"/>
              <a:ext cx="2436524" cy="1905131"/>
            </a:xfrm>
            <a:prstGeom prst="ellipse">
              <a:avLst/>
            </a:prstGeom>
            <a:ln w="762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2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64369" y="4116914"/>
              <a:ext cx="2295538" cy="1905128"/>
            </a:xfrm>
            <a:prstGeom prst="ellipse">
              <a:avLst/>
            </a:prstGeom>
            <a:ln w="76200"/>
            <a:extLst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pic>
      </p:grpSp>
      <p:pic>
        <p:nvPicPr>
          <p:cNvPr id="53" name="Рисунок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147" y="4538777"/>
            <a:ext cx="1059682" cy="1119795"/>
          </a:xfrm>
          <a:prstGeom prst="rect">
            <a:avLst/>
          </a:prstGeom>
        </p:spPr>
      </p:pic>
      <p:grpSp>
        <p:nvGrpSpPr>
          <p:cNvPr id="54" name="Группа 53"/>
          <p:cNvGrpSpPr/>
          <p:nvPr/>
        </p:nvGrpSpPr>
        <p:grpSpPr>
          <a:xfrm>
            <a:off x="6620479" y="2782520"/>
            <a:ext cx="1688788" cy="1485468"/>
            <a:chOff x="6493877" y="4116914"/>
            <a:chExt cx="2436524" cy="1905131"/>
          </a:xfrm>
          <a:solidFill>
            <a:srgbClr val="FFFFFF"/>
          </a:solidFill>
          <a:effectLst/>
        </p:grpSpPr>
        <p:sp>
          <p:nvSpPr>
            <p:cNvPr id="55" name="Овал 58"/>
            <p:cNvSpPr/>
            <p:nvPr/>
          </p:nvSpPr>
          <p:spPr>
            <a:xfrm>
              <a:off x="6493877" y="4116914"/>
              <a:ext cx="2436524" cy="1905131"/>
            </a:xfrm>
            <a:prstGeom prst="ellipse">
              <a:avLst/>
            </a:prstGeom>
            <a:ln w="762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Picture 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64369" y="4116914"/>
              <a:ext cx="2295538" cy="1905128"/>
            </a:xfrm>
            <a:prstGeom prst="ellipse">
              <a:avLst/>
            </a:prstGeom>
            <a:ln w="76200"/>
            <a:extLst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pic>
      </p:grpSp>
      <p:grpSp>
        <p:nvGrpSpPr>
          <p:cNvPr id="57" name="Группа 56"/>
          <p:cNvGrpSpPr/>
          <p:nvPr/>
        </p:nvGrpSpPr>
        <p:grpSpPr>
          <a:xfrm>
            <a:off x="5728594" y="4309308"/>
            <a:ext cx="1688788" cy="1485468"/>
            <a:chOff x="6493877" y="4116914"/>
            <a:chExt cx="2436524" cy="1905131"/>
          </a:xfrm>
          <a:solidFill>
            <a:srgbClr val="FFFFFF"/>
          </a:solidFill>
          <a:effectLst/>
        </p:grpSpPr>
        <p:sp>
          <p:nvSpPr>
            <p:cNvPr id="58" name="Овал 58"/>
            <p:cNvSpPr/>
            <p:nvPr/>
          </p:nvSpPr>
          <p:spPr>
            <a:xfrm>
              <a:off x="6493877" y="4116914"/>
              <a:ext cx="2436524" cy="1905131"/>
            </a:xfrm>
            <a:prstGeom prst="ellipse">
              <a:avLst/>
            </a:prstGeom>
            <a:ln w="762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Picture 4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64369" y="4116914"/>
              <a:ext cx="2295537" cy="1905128"/>
            </a:xfrm>
            <a:prstGeom prst="ellipse">
              <a:avLst/>
            </a:prstGeom>
            <a:ln w="76200"/>
            <a:extLst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39688858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Группа 42"/>
          <p:cNvGrpSpPr/>
          <p:nvPr/>
        </p:nvGrpSpPr>
        <p:grpSpPr>
          <a:xfrm>
            <a:off x="0" y="0"/>
            <a:ext cx="9144000" cy="6865623"/>
            <a:chOff x="0" y="0"/>
            <a:chExt cx="9144000" cy="6865623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0" y="0"/>
              <a:ext cx="9144000" cy="6865623"/>
              <a:chOff x="0" y="0"/>
              <a:chExt cx="9144000" cy="6865623"/>
            </a:xfrm>
          </p:grpSpPr>
          <p:sp>
            <p:nvSpPr>
              <p:cNvPr id="47" name="Прямоугольник 46"/>
              <p:cNvSpPr/>
              <p:nvPr/>
            </p:nvSpPr>
            <p:spPr>
              <a:xfrm>
                <a:off x="0" y="0"/>
                <a:ext cx="9144000" cy="4797152"/>
              </a:xfrm>
              <a:prstGeom prst="rect">
                <a:avLst/>
              </a:prstGeom>
              <a:blipFill dpi="0" rotWithShape="1">
                <a:blip r:embed="rId2"/>
                <a:srcRect/>
                <a:stretch>
                  <a:fillRect l="-7000" t="-8000" r="-13000" b="-8000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0" y="4509120"/>
                <a:ext cx="9144000" cy="2356503"/>
              </a:xfrm>
              <a:prstGeom prst="rect">
                <a:avLst/>
              </a:prstGeom>
              <a:solidFill>
                <a:srgbClr val="53B0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611560" y="6176971"/>
              <a:ext cx="4291096" cy="30777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endParaRPr lang="ru-RU" sz="1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sp>
        <p:nvSpPr>
          <p:cNvPr id="49" name="Скругленный прямоугольник 48"/>
          <p:cNvSpPr/>
          <p:nvPr/>
        </p:nvSpPr>
        <p:spPr>
          <a:xfrm>
            <a:off x="697148" y="743642"/>
            <a:ext cx="7776864" cy="5328592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43608" y="953500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Закрепим знания</a:t>
            </a:r>
            <a:endParaRPr lang="ru-RU" sz="3200" b="1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07701" y="1653382"/>
            <a:ext cx="6441658" cy="1021556"/>
          </a:xfrm>
          <a:prstGeom prst="wedgeRoundRectCallout">
            <a:avLst/>
          </a:prstGeom>
          <a:ln w="38100"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Где ты можешь кататься с использованием средства индивидуальной </a:t>
            </a:r>
            <a:r>
              <a:rPr lang="ru-RU" dirty="0">
                <a:solidFill>
                  <a:schemeClr val="tx2"/>
                </a:solidFill>
                <a:latin typeface="Bookman Old Style" panose="02050604050505020204" pitchFamily="18" charset="0"/>
              </a:rPr>
              <a:t>мобильности? </a:t>
            </a:r>
            <a:r>
              <a:rPr lang="ru-RU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Посмотри </a:t>
            </a:r>
            <a:r>
              <a:rPr lang="ru-RU" dirty="0">
                <a:solidFill>
                  <a:schemeClr val="tx2"/>
                </a:solidFill>
                <a:latin typeface="Bookman Old Style" panose="02050604050505020204" pitchFamily="18" charset="0"/>
              </a:rPr>
              <a:t>и выбери с помощью левой клавиши мыши</a:t>
            </a:r>
            <a:r>
              <a:rPr lang="ru-RU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. </a:t>
            </a:r>
            <a:endParaRPr lang="ru-RU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71070" y="3021371"/>
            <a:ext cx="2807804" cy="2514153"/>
          </a:xfrm>
          <a:prstGeom prst="rect">
            <a:avLst/>
          </a:prstGeom>
          <a:solidFill>
            <a:srgbClr val="FFFFFF">
              <a:alpha val="90000"/>
            </a:srgbClr>
          </a:solidFill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065" y="3386804"/>
            <a:ext cx="1375904" cy="1707798"/>
          </a:xfrm>
          <a:prstGeom prst="rect">
            <a:avLst/>
          </a:prstGeom>
        </p:spPr>
      </p:pic>
      <p:grpSp>
        <p:nvGrpSpPr>
          <p:cNvPr id="30" name="Группа 29"/>
          <p:cNvGrpSpPr/>
          <p:nvPr/>
        </p:nvGrpSpPr>
        <p:grpSpPr>
          <a:xfrm>
            <a:off x="5069650" y="3020789"/>
            <a:ext cx="2859109" cy="2481901"/>
            <a:chOff x="6772164" y="5603817"/>
            <a:chExt cx="2564722" cy="1949085"/>
          </a:xfrm>
          <a:solidFill>
            <a:srgbClr val="FFFFFF"/>
          </a:solidFill>
          <a:effectLst/>
        </p:grpSpPr>
        <p:sp>
          <p:nvSpPr>
            <p:cNvPr id="31" name="Овал 58"/>
            <p:cNvSpPr/>
            <p:nvPr/>
          </p:nvSpPr>
          <p:spPr>
            <a:xfrm>
              <a:off x="6804637" y="5618006"/>
              <a:ext cx="2461024" cy="1934896"/>
            </a:xfrm>
            <a:prstGeom prst="rect">
              <a:avLst/>
            </a:prstGeom>
            <a:ln w="762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72164" y="5603817"/>
              <a:ext cx="2564722" cy="1949085"/>
            </a:xfrm>
            <a:prstGeom prst="rect">
              <a:avLst/>
            </a:prstGeom>
            <a:ln w="76200"/>
            <a:extLst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pic>
      </p:grpSp>
      <p:sp>
        <p:nvSpPr>
          <p:cNvPr id="50" name="Прямоугольник 49"/>
          <p:cNvSpPr/>
          <p:nvPr/>
        </p:nvSpPr>
        <p:spPr>
          <a:xfrm>
            <a:off x="1353206" y="3021372"/>
            <a:ext cx="2807804" cy="2514153"/>
          </a:xfrm>
          <a:prstGeom prst="rect">
            <a:avLst/>
          </a:prstGeom>
          <a:solidFill>
            <a:srgbClr val="FFFFFF">
              <a:alpha val="90000"/>
            </a:srgbClr>
          </a:solidFill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686" y="3407938"/>
            <a:ext cx="1597166" cy="1687769"/>
          </a:xfrm>
          <a:prstGeom prst="rect">
            <a:avLst/>
          </a:prstGeom>
        </p:spPr>
      </p:pic>
      <p:grpSp>
        <p:nvGrpSpPr>
          <p:cNvPr id="51" name="Группа 50"/>
          <p:cNvGrpSpPr/>
          <p:nvPr/>
        </p:nvGrpSpPr>
        <p:grpSpPr>
          <a:xfrm>
            <a:off x="1353207" y="3021374"/>
            <a:ext cx="2807803" cy="2514152"/>
            <a:chOff x="6601497" y="5763538"/>
            <a:chExt cx="2734152" cy="2049781"/>
          </a:xfrm>
          <a:solidFill>
            <a:srgbClr val="FFFFFF"/>
          </a:solidFill>
          <a:effectLst/>
        </p:grpSpPr>
        <p:sp>
          <p:nvSpPr>
            <p:cNvPr id="52" name="Овал 58"/>
            <p:cNvSpPr/>
            <p:nvPr/>
          </p:nvSpPr>
          <p:spPr>
            <a:xfrm>
              <a:off x="6601497" y="5763538"/>
              <a:ext cx="2734152" cy="2049781"/>
            </a:xfrm>
            <a:prstGeom prst="rect">
              <a:avLst/>
            </a:prstGeom>
            <a:ln w="762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3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32023" y="5792659"/>
              <a:ext cx="2703626" cy="1993889"/>
            </a:xfrm>
            <a:prstGeom prst="rect">
              <a:avLst/>
            </a:prstGeom>
            <a:ln w="76200"/>
            <a:extLst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14598802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Группа 42"/>
          <p:cNvGrpSpPr/>
          <p:nvPr/>
        </p:nvGrpSpPr>
        <p:grpSpPr>
          <a:xfrm>
            <a:off x="0" y="0"/>
            <a:ext cx="9144000" cy="6865623"/>
            <a:chOff x="0" y="0"/>
            <a:chExt cx="9144000" cy="6865623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0" y="0"/>
              <a:ext cx="9144000" cy="6865623"/>
              <a:chOff x="0" y="0"/>
              <a:chExt cx="9144000" cy="6865623"/>
            </a:xfrm>
          </p:grpSpPr>
          <p:sp>
            <p:nvSpPr>
              <p:cNvPr id="47" name="Прямоугольник 46"/>
              <p:cNvSpPr/>
              <p:nvPr/>
            </p:nvSpPr>
            <p:spPr>
              <a:xfrm>
                <a:off x="0" y="0"/>
                <a:ext cx="9144000" cy="4797152"/>
              </a:xfrm>
              <a:prstGeom prst="rect">
                <a:avLst/>
              </a:prstGeom>
              <a:blipFill dpi="0" rotWithShape="1">
                <a:blip r:embed="rId2"/>
                <a:srcRect/>
                <a:stretch>
                  <a:fillRect l="-7000" t="-8000" r="-13000" b="-8000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0" y="4509120"/>
                <a:ext cx="9144000" cy="2356503"/>
              </a:xfrm>
              <a:prstGeom prst="rect">
                <a:avLst/>
              </a:prstGeom>
              <a:solidFill>
                <a:srgbClr val="53B0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611560" y="6176971"/>
              <a:ext cx="4291096" cy="30777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endParaRPr lang="ru-RU" sz="1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sp>
        <p:nvSpPr>
          <p:cNvPr id="49" name="Скругленный прямоугольник 48"/>
          <p:cNvSpPr/>
          <p:nvPr/>
        </p:nvSpPr>
        <p:spPr>
          <a:xfrm>
            <a:off x="697148" y="743642"/>
            <a:ext cx="7776864" cy="5328592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271228" y="953735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Закрепим знания</a:t>
            </a:r>
            <a:endParaRPr lang="ru-RU" sz="3200" b="1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07701" y="1653382"/>
            <a:ext cx="6441658" cy="1021556"/>
          </a:xfrm>
          <a:prstGeom prst="wedgeRoundRectCallout">
            <a:avLst/>
          </a:prstGeom>
          <a:ln w="38100"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Что из изображенного на картинках делать категорично НЕ рекомендуется</a:t>
            </a:r>
            <a:r>
              <a:rPr lang="ru-RU" dirty="0">
                <a:solidFill>
                  <a:schemeClr val="tx2"/>
                </a:solidFill>
                <a:latin typeface="Bookman Old Style" panose="02050604050505020204" pitchFamily="18" charset="0"/>
              </a:rPr>
              <a:t>. Посмотри и выбери с помощью левой клавиши мыши</a:t>
            </a:r>
            <a:r>
              <a:rPr lang="ru-RU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.</a:t>
            </a:r>
            <a:endParaRPr lang="ru-RU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81511" y="2861390"/>
            <a:ext cx="1688788" cy="1512168"/>
          </a:xfrm>
          <a:prstGeom prst="ellipse">
            <a:avLst/>
          </a:prstGeom>
          <a:solidFill>
            <a:srgbClr val="FFFFFF">
              <a:alpha val="90000"/>
            </a:srgbClr>
          </a:solidFill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339752" y="4295583"/>
            <a:ext cx="1688788" cy="1512168"/>
          </a:xfrm>
          <a:prstGeom prst="ellipse">
            <a:avLst/>
          </a:prstGeom>
          <a:solidFill>
            <a:srgbClr val="FFFFFF">
              <a:alpha val="90000"/>
            </a:srgbClr>
          </a:solidFill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845837" y="2918329"/>
            <a:ext cx="1688788" cy="1512168"/>
          </a:xfrm>
          <a:prstGeom prst="ellipse">
            <a:avLst/>
          </a:prstGeom>
          <a:solidFill>
            <a:srgbClr val="FFFFFF">
              <a:alpha val="90000"/>
            </a:srgbClr>
          </a:solidFill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487811" y="2861390"/>
            <a:ext cx="1688788" cy="1512168"/>
          </a:xfrm>
          <a:prstGeom prst="ellipse">
            <a:avLst/>
          </a:prstGeom>
          <a:solidFill>
            <a:srgbClr val="FFFFFF">
              <a:alpha val="90000"/>
            </a:srgbClr>
          </a:solidFill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220072" y="4295583"/>
            <a:ext cx="1688788" cy="1512168"/>
          </a:xfrm>
          <a:prstGeom prst="ellipse">
            <a:avLst/>
          </a:prstGeom>
          <a:solidFill>
            <a:srgbClr val="FFFFFF">
              <a:alpha val="90000"/>
            </a:srgbClr>
          </a:solidFill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390" y="3114515"/>
            <a:ext cx="1059682" cy="111979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818" y="3057576"/>
            <a:ext cx="902174" cy="111979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60" y="3023652"/>
            <a:ext cx="902174" cy="111979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379" y="4491768"/>
            <a:ext cx="902174" cy="1119795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6487811" y="2888090"/>
            <a:ext cx="1688788" cy="1485468"/>
            <a:chOff x="6493877" y="4116914"/>
            <a:chExt cx="2436524" cy="1905132"/>
          </a:xfrm>
          <a:solidFill>
            <a:srgbClr val="FFFFFF"/>
          </a:solidFill>
          <a:effectLst/>
        </p:grpSpPr>
        <p:sp>
          <p:nvSpPr>
            <p:cNvPr id="25" name="Овал 58"/>
            <p:cNvSpPr/>
            <p:nvPr/>
          </p:nvSpPr>
          <p:spPr>
            <a:xfrm>
              <a:off x="6493877" y="4116914"/>
              <a:ext cx="2436524" cy="1905131"/>
            </a:xfrm>
            <a:prstGeom prst="ellipse">
              <a:avLst/>
            </a:prstGeom>
            <a:ln w="762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65085" y="4116914"/>
              <a:ext cx="2294109" cy="1905132"/>
            </a:xfrm>
            <a:prstGeom prst="ellipse">
              <a:avLst/>
            </a:prstGeom>
            <a:ln w="76200"/>
            <a:extLst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pic>
      </p:grpSp>
      <p:grpSp>
        <p:nvGrpSpPr>
          <p:cNvPr id="27" name="Группа 26"/>
          <p:cNvGrpSpPr/>
          <p:nvPr/>
        </p:nvGrpSpPr>
        <p:grpSpPr>
          <a:xfrm>
            <a:off x="890759" y="2911351"/>
            <a:ext cx="1688788" cy="1485467"/>
            <a:chOff x="6493877" y="4116914"/>
            <a:chExt cx="2436524" cy="1905131"/>
          </a:xfrm>
          <a:solidFill>
            <a:srgbClr val="FFFFFF"/>
          </a:solidFill>
          <a:effectLst/>
        </p:grpSpPr>
        <p:sp>
          <p:nvSpPr>
            <p:cNvPr id="28" name="Овал 58"/>
            <p:cNvSpPr/>
            <p:nvPr/>
          </p:nvSpPr>
          <p:spPr>
            <a:xfrm>
              <a:off x="6493877" y="4116914"/>
              <a:ext cx="2436524" cy="1905131"/>
            </a:xfrm>
            <a:prstGeom prst="ellipse">
              <a:avLst/>
            </a:prstGeom>
            <a:ln w="762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65085" y="4116914"/>
              <a:ext cx="2294109" cy="1905131"/>
            </a:xfrm>
            <a:prstGeom prst="ellipse">
              <a:avLst/>
            </a:prstGeom>
            <a:ln w="76200"/>
            <a:extLst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pic>
      </p:grpSp>
      <p:grpSp>
        <p:nvGrpSpPr>
          <p:cNvPr id="30" name="Группа 29"/>
          <p:cNvGrpSpPr/>
          <p:nvPr/>
        </p:nvGrpSpPr>
        <p:grpSpPr>
          <a:xfrm>
            <a:off x="3845837" y="2958826"/>
            <a:ext cx="1688788" cy="1485467"/>
            <a:chOff x="6493877" y="4116914"/>
            <a:chExt cx="2436524" cy="1905131"/>
          </a:xfrm>
          <a:solidFill>
            <a:srgbClr val="FFFFFF"/>
          </a:solidFill>
          <a:effectLst/>
        </p:grpSpPr>
        <p:sp>
          <p:nvSpPr>
            <p:cNvPr id="31" name="Овал 58"/>
            <p:cNvSpPr/>
            <p:nvPr/>
          </p:nvSpPr>
          <p:spPr>
            <a:xfrm>
              <a:off x="6493877" y="4116914"/>
              <a:ext cx="2436524" cy="1905131"/>
            </a:xfrm>
            <a:prstGeom prst="ellipse">
              <a:avLst/>
            </a:prstGeom>
            <a:ln w="762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65085" y="4116914"/>
              <a:ext cx="2294107" cy="1905131"/>
            </a:xfrm>
            <a:prstGeom prst="ellipse">
              <a:avLst/>
            </a:prstGeom>
            <a:ln w="76200"/>
            <a:extLst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pic>
      </p:grpSp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059" y="4509120"/>
            <a:ext cx="902174" cy="1119795"/>
          </a:xfrm>
          <a:prstGeom prst="rect">
            <a:avLst/>
          </a:prstGeom>
        </p:spPr>
      </p:pic>
      <p:grpSp>
        <p:nvGrpSpPr>
          <p:cNvPr id="34" name="Группа 33"/>
          <p:cNvGrpSpPr/>
          <p:nvPr/>
        </p:nvGrpSpPr>
        <p:grpSpPr>
          <a:xfrm>
            <a:off x="2339753" y="4322282"/>
            <a:ext cx="2090519" cy="1944733"/>
            <a:chOff x="6493877" y="4116914"/>
            <a:chExt cx="3016127" cy="2494147"/>
          </a:xfrm>
          <a:solidFill>
            <a:srgbClr val="FFFFFF"/>
          </a:solidFill>
          <a:effectLst/>
        </p:grpSpPr>
        <p:sp>
          <p:nvSpPr>
            <p:cNvPr id="35" name="Овал 58"/>
            <p:cNvSpPr/>
            <p:nvPr/>
          </p:nvSpPr>
          <p:spPr>
            <a:xfrm>
              <a:off x="6493877" y="4116914"/>
              <a:ext cx="2436524" cy="1905131"/>
            </a:xfrm>
            <a:prstGeom prst="ellipse">
              <a:avLst/>
            </a:prstGeom>
            <a:ln w="762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15897" y="4705931"/>
              <a:ext cx="2294107" cy="1905130"/>
            </a:xfrm>
            <a:prstGeom prst="ellipse">
              <a:avLst/>
            </a:prstGeom>
            <a:ln w="76200"/>
            <a:extLst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pic>
      </p:grpSp>
      <p:grpSp>
        <p:nvGrpSpPr>
          <p:cNvPr id="37" name="Группа 36"/>
          <p:cNvGrpSpPr/>
          <p:nvPr/>
        </p:nvGrpSpPr>
        <p:grpSpPr>
          <a:xfrm>
            <a:off x="5220072" y="4326283"/>
            <a:ext cx="1688788" cy="1485467"/>
            <a:chOff x="6493877" y="4116914"/>
            <a:chExt cx="2436524" cy="1905131"/>
          </a:xfrm>
          <a:solidFill>
            <a:srgbClr val="FFFFFF"/>
          </a:solidFill>
          <a:effectLst/>
        </p:grpSpPr>
        <p:sp>
          <p:nvSpPr>
            <p:cNvPr id="38" name="Овал 58"/>
            <p:cNvSpPr/>
            <p:nvPr/>
          </p:nvSpPr>
          <p:spPr>
            <a:xfrm>
              <a:off x="6493877" y="4116914"/>
              <a:ext cx="2436524" cy="1905131"/>
            </a:xfrm>
            <a:prstGeom prst="ellipse">
              <a:avLst/>
            </a:prstGeom>
            <a:ln w="762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65085" y="4116914"/>
              <a:ext cx="2294106" cy="1905130"/>
            </a:xfrm>
            <a:prstGeom prst="ellipse">
              <a:avLst/>
            </a:prstGeom>
            <a:ln w="76200"/>
            <a:extLst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39188995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Группа 42"/>
          <p:cNvGrpSpPr/>
          <p:nvPr/>
        </p:nvGrpSpPr>
        <p:grpSpPr>
          <a:xfrm>
            <a:off x="0" y="0"/>
            <a:ext cx="9144000" cy="6865623"/>
            <a:chOff x="0" y="0"/>
            <a:chExt cx="9144000" cy="6865623"/>
          </a:xfrm>
          <a:solidFill>
            <a:srgbClr val="92D050"/>
          </a:solidFill>
        </p:grpSpPr>
        <p:grpSp>
          <p:nvGrpSpPr>
            <p:cNvPr id="44" name="Группа 43"/>
            <p:cNvGrpSpPr/>
            <p:nvPr/>
          </p:nvGrpSpPr>
          <p:grpSpPr>
            <a:xfrm>
              <a:off x="0" y="0"/>
              <a:ext cx="9144000" cy="6865623"/>
              <a:chOff x="0" y="0"/>
              <a:chExt cx="9144000" cy="6865623"/>
            </a:xfrm>
            <a:grpFill/>
          </p:grpSpPr>
          <p:sp>
            <p:nvSpPr>
              <p:cNvPr id="47" name="Прямоугольник 46"/>
              <p:cNvSpPr/>
              <p:nvPr/>
            </p:nvSpPr>
            <p:spPr>
              <a:xfrm>
                <a:off x="0" y="0"/>
                <a:ext cx="9144000" cy="4797152"/>
              </a:xfrm>
              <a:prstGeom prst="rect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0" y="4509120"/>
                <a:ext cx="9144000" cy="2356503"/>
              </a:xfrm>
              <a:prstGeom prst="rect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611560" y="6176971"/>
              <a:ext cx="4291096" cy="307777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endParaRPr lang="ru-RU" sz="1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sp>
        <p:nvSpPr>
          <p:cNvPr id="49" name="Скругленный прямоугольник 48"/>
          <p:cNvSpPr/>
          <p:nvPr/>
        </p:nvSpPr>
        <p:spPr>
          <a:xfrm>
            <a:off x="673720" y="1156156"/>
            <a:ext cx="7776864" cy="532859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Dalee">
            <a:hlinkClick r:id="" action="ppaction://hlinkshowjump?jump=lastslideviewed" highlightClick="1"/>
          </p:cNvPr>
          <p:cNvSpPr/>
          <p:nvPr/>
        </p:nvSpPr>
        <p:spPr>
          <a:xfrm>
            <a:off x="8172400" y="6388579"/>
            <a:ext cx="785973" cy="311611"/>
          </a:xfrm>
          <a:prstGeom prst="actionButtonBeginning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9655" y="1171667"/>
            <a:ext cx="8006468" cy="92333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9655" y="141809"/>
            <a:ext cx="8362237" cy="3291252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Спасибо за внимание!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Безопасных вам </a:t>
            </a:r>
            <a:r>
              <a:rPr lang="ru-RU" sz="4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дорог!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433" y="3433060"/>
            <a:ext cx="6334293" cy="32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785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0"/>
            <a:ext cx="9144000" cy="6865623"/>
            <a:chOff x="0" y="0"/>
            <a:chExt cx="9144000" cy="6865623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0" y="0"/>
              <a:ext cx="9144000" cy="6865623"/>
              <a:chOff x="0" y="0"/>
              <a:chExt cx="9144000" cy="6865623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0" y="0"/>
                <a:ext cx="9144000" cy="4797152"/>
              </a:xfrm>
              <a:prstGeom prst="rect">
                <a:avLst/>
              </a:prstGeom>
              <a:blipFill dpi="0" rotWithShape="1">
                <a:blip r:embed="rId2"/>
                <a:srcRect/>
                <a:stretch>
                  <a:fillRect l="-7000" t="-8000" r="-13000" b="-8000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0" y="4509120"/>
                <a:ext cx="9144000" cy="2356503"/>
              </a:xfrm>
              <a:prstGeom prst="rect">
                <a:avLst/>
              </a:prstGeom>
              <a:solidFill>
                <a:srgbClr val="53B0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611560" y="6176971"/>
              <a:ext cx="4291096" cy="30777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endParaRPr lang="ru-RU" sz="1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739988" y="764704"/>
            <a:ext cx="7776864" cy="5328592"/>
          </a:xfrm>
          <a:prstGeom prst="roundRect">
            <a:avLst/>
          </a:prstGeom>
          <a:solidFill>
            <a:schemeClr val="accent3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935596" y="980728"/>
            <a:ext cx="7272808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Пользователь средств индивидуальной мобильности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59632" y="2271692"/>
            <a:ext cx="6015605" cy="1464231"/>
          </a:xfrm>
          <a:prstGeom prst="roundRect">
            <a:avLst/>
          </a:prstGeom>
          <a:ln>
            <a:solidFill>
              <a:srgbClr val="92D050"/>
            </a:solidFill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Bookman Old Style" panose="02050604050505020204" pitchFamily="18" charset="0"/>
                <a:cs typeface="Arial" pitchFamily="34" charset="0"/>
              </a:rPr>
              <a:t>Все пользователи средств индивидуальной мобильности являются участниками дорожного движения и приравниваются к категории «пешеход».</a:t>
            </a:r>
            <a:endParaRPr lang="ru-RU" sz="2000" dirty="0">
              <a:solidFill>
                <a:schemeClr val="tx2"/>
              </a:solidFill>
              <a:latin typeface="Bookman Old Style" panose="02050604050505020204" pitchFamily="18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92187" y="4170669"/>
            <a:ext cx="6023567" cy="1464231"/>
          </a:xfrm>
          <a:prstGeom prst="roundRect">
            <a:avLst/>
          </a:prstGeom>
          <a:ln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chemeClr val="tx2"/>
                </a:solidFill>
                <a:latin typeface="Bookman Old Style" panose="02050604050505020204" pitchFamily="18" charset="0"/>
                <a:cs typeface="Arial" pitchFamily="34" charset="0"/>
              </a:rPr>
              <a:t>«Пешеход» </a:t>
            </a:r>
            <a:r>
              <a:rPr lang="ru-RU" sz="2000" dirty="0">
                <a:solidFill>
                  <a:schemeClr val="tx2"/>
                </a:solidFill>
                <a:latin typeface="Bookman Old Style" panose="02050604050505020204" pitchFamily="18" charset="0"/>
                <a:cs typeface="Arial" pitchFamily="34" charset="0"/>
              </a:rPr>
              <a:t>- лицо, находящееся вне транспортного средства на дороге либо на пешеходной или велопешеходной дорожке и не производящее на них работу</a:t>
            </a:r>
            <a:r>
              <a:rPr lang="ru-RU" sz="2000" dirty="0" smtClean="0">
                <a:solidFill>
                  <a:schemeClr val="tx2"/>
                </a:solidFill>
                <a:cs typeface="Arial" pitchFamily="34" charset="0"/>
              </a:rPr>
              <a:t>. </a:t>
            </a:r>
            <a:endParaRPr lang="ru-RU" sz="2000" dirty="0">
              <a:solidFill>
                <a:schemeClr val="tx2"/>
              </a:solidFill>
              <a:cs typeface="Arial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8" t="20125" r="46086" b="39186"/>
          <a:stretch/>
        </p:blipFill>
        <p:spPr>
          <a:xfrm>
            <a:off x="823296" y="3762563"/>
            <a:ext cx="1368891" cy="206917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21" t="20754" r="8365" b="39623"/>
          <a:stretch/>
        </p:blipFill>
        <p:spPr>
          <a:xfrm>
            <a:off x="7020272" y="1800012"/>
            <a:ext cx="1335308" cy="214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5434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/>
          <p:cNvGrpSpPr/>
          <p:nvPr/>
        </p:nvGrpSpPr>
        <p:grpSpPr>
          <a:xfrm>
            <a:off x="0" y="0"/>
            <a:ext cx="9144000" cy="6865623"/>
            <a:chOff x="0" y="0"/>
            <a:chExt cx="9144000" cy="6865623"/>
          </a:xfrm>
        </p:grpSpPr>
        <p:grpSp>
          <p:nvGrpSpPr>
            <p:cNvPr id="38" name="Группа 37"/>
            <p:cNvGrpSpPr/>
            <p:nvPr/>
          </p:nvGrpSpPr>
          <p:grpSpPr>
            <a:xfrm>
              <a:off x="0" y="0"/>
              <a:ext cx="9144000" cy="6865623"/>
              <a:chOff x="0" y="0"/>
              <a:chExt cx="9144000" cy="6865623"/>
            </a:xfrm>
          </p:grpSpPr>
          <p:sp>
            <p:nvSpPr>
              <p:cNvPr id="41" name="Прямоугольник 40"/>
              <p:cNvSpPr/>
              <p:nvPr/>
            </p:nvSpPr>
            <p:spPr>
              <a:xfrm>
                <a:off x="0" y="0"/>
                <a:ext cx="9144000" cy="4797152"/>
              </a:xfrm>
              <a:prstGeom prst="rect">
                <a:avLst/>
              </a:prstGeom>
              <a:blipFill dpi="0" rotWithShape="1">
                <a:blip r:embed="rId2"/>
                <a:srcRect/>
                <a:stretch>
                  <a:fillRect l="-7000" t="-8000" r="-13000" b="-8000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0" y="4509120"/>
                <a:ext cx="9144000" cy="2356503"/>
              </a:xfrm>
              <a:prstGeom prst="rect">
                <a:avLst/>
              </a:prstGeom>
              <a:solidFill>
                <a:srgbClr val="53B0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611560" y="6176971"/>
              <a:ext cx="4291096" cy="30777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endParaRPr lang="ru-RU" sz="1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307975" y="764704"/>
            <a:ext cx="8654597" cy="5328592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403648" y="764704"/>
            <a:ext cx="71132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Виды средств индивидуальной мобильности </a:t>
            </a:r>
            <a:endParaRPr lang="ru-RU" sz="3200" b="1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0375" y="5329494"/>
            <a:ext cx="3606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solidFill>
                  <a:schemeClr val="tx2"/>
                </a:solidFill>
                <a:latin typeface="Bookman Old Style" panose="02050604050505020204" pitchFamily="18" charset="0"/>
                <a:cs typeface="Arial" pitchFamily="34" charset="0"/>
              </a:rPr>
              <a:t>Скейтборд/</a:t>
            </a:r>
          </a:p>
          <a:p>
            <a:pPr lvl="0" algn="ctr"/>
            <a:r>
              <a:rPr lang="ru-RU" b="1" dirty="0">
                <a:solidFill>
                  <a:schemeClr val="tx2"/>
                </a:solidFill>
                <a:latin typeface="Bookman Old Style" panose="02050604050505020204" pitchFamily="18" charset="0"/>
                <a:cs typeface="Arial" pitchFamily="34" charset="0"/>
              </a:rPr>
              <a:t>электрический скейтборд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25457" y="3532365"/>
            <a:ext cx="1624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Arial" pitchFamily="34" charset="0"/>
              </a:rPr>
              <a:t>Роликовые коньки</a:t>
            </a:r>
            <a:endParaRPr lang="ru-RU" b="1" dirty="0">
              <a:solidFill>
                <a:schemeClr val="tx2"/>
              </a:solidFill>
              <a:latin typeface="Bookman Old Style" panose="02050604050505020204" pitchFamily="18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0375" y="3312885"/>
            <a:ext cx="31755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solidFill>
                  <a:schemeClr val="tx2"/>
                </a:solidFill>
                <a:latin typeface="Bookman Old Style" panose="02050604050505020204" pitchFamily="18" charset="0"/>
                <a:cs typeface="Arial" pitchFamily="34" charset="0"/>
              </a:rPr>
              <a:t>Самокат/</a:t>
            </a:r>
          </a:p>
          <a:p>
            <a:pPr lvl="0" algn="ctr"/>
            <a:r>
              <a:rPr lang="ru-RU" b="1" dirty="0">
                <a:solidFill>
                  <a:schemeClr val="tx2"/>
                </a:solidFill>
                <a:latin typeface="Bookman Old Style" panose="02050604050505020204" pitchFamily="18" charset="0"/>
                <a:cs typeface="Arial" pitchFamily="34" charset="0"/>
              </a:rPr>
              <a:t>электрический самокат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40169" y="5467993"/>
            <a:ext cx="1716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Arial" pitchFamily="34" charset="0"/>
              </a:rPr>
              <a:t>Гироскутер</a:t>
            </a:r>
            <a:endParaRPr lang="ru-RU" b="1" dirty="0">
              <a:solidFill>
                <a:schemeClr val="tx2"/>
              </a:solidFill>
              <a:latin typeface="Bookman Old Style" panose="02050604050505020204" pitchFamily="18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39889" y="3429000"/>
            <a:ext cx="1898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schemeClr val="tx2"/>
                </a:solidFill>
                <a:latin typeface="Bookman Old Style" panose="02050604050505020204" pitchFamily="18" charset="0"/>
                <a:cs typeface="Arial" pitchFamily="34" charset="0"/>
              </a:rPr>
              <a:t>Моноколесо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58640" y="5588832"/>
            <a:ext cx="1641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Arial" pitchFamily="34" charset="0"/>
              </a:rPr>
              <a:t>Сегвей</a:t>
            </a:r>
            <a:endParaRPr lang="ru-RU" b="1" dirty="0">
              <a:solidFill>
                <a:schemeClr val="tx2"/>
              </a:solidFill>
              <a:latin typeface="Bookman Old Style" panose="02050604050505020204" pitchFamily="18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969860"/>
            <a:ext cx="1329536" cy="132953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3" r="25018"/>
          <a:stretch/>
        </p:blipFill>
        <p:spPr>
          <a:xfrm>
            <a:off x="7379065" y="1820167"/>
            <a:ext cx="959132" cy="1156817"/>
          </a:xfrm>
          <a:prstGeom prst="rect">
            <a:avLst/>
          </a:prstGeom>
        </p:spPr>
      </p:pic>
      <p:pic>
        <p:nvPicPr>
          <p:cNvPr id="1026" name="Picture 2" descr="Лучшие роликовые коньки для детей и взрослых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899" y="2071361"/>
            <a:ext cx="1757278" cy="131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4" descr="Трюковой самокат Triad Racketeer (черный / розовый) - купить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6" descr="Трюковой самокат Triad Racketeer (черный / розовый) - купить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8" descr="Трюковой самокат Triad Racketeer (черный / розовый) - купить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10" descr="Трюковой самокат Triad Racketeer (черный / розовый) - купить ...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AutoShape 12" descr="Трюковой самокат Triad Racketeer (черный / розовый) - купить ...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AutoShape 14" descr="Трюковой самокат Triad Racketeer (черный / розовый) - купить ...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AutoShape 16" descr="Трюковой самокат Triad Racketeer (черный / розовый) - купить ...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AutoShape 18" descr="Трюковой самокат Triad Racketeer (черный / розовый) - купить ...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AutoShape 20" descr="Трюковой самокат Triad Racketeer (черный / розовый) - купить ...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AutoShape 22" descr="Трюковой самокат Triad Racketeer (черный / розовый) - купить ...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AutoShape 24" descr="Трюковой самокат Triad Racketeer (черный / розовый) - купить ...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AutoShape 26" descr="hulajnoga wyczynowa Longway Metro 2k19 pro stunt scooter full neochrome (3).jpg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AutoShape 28" descr="hulajnoga wyczynowa Longway Metro 2k19 pro stunt scooter full neochrome (3).jpg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AutoShape 30" descr="Longway Metro 2k19 трюковой самокат | Full Neochrome | Магазин RMD ...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AutoShape 32" descr="Longway Metro 2k19 трюковой самокат | Full Neochrome | Магазин RMD ..."/>
          <p:cNvSpPr>
            <a:spLocks noChangeAspect="1" noChangeArrowheads="1"/>
          </p:cNvSpPr>
          <p:nvPr/>
        </p:nvSpPr>
        <p:spPr bwMode="auto">
          <a:xfrm>
            <a:off x="2289175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5" t="3489" r="19569" b="3426"/>
          <a:stretch/>
        </p:blipFill>
        <p:spPr>
          <a:xfrm>
            <a:off x="1258414" y="1941175"/>
            <a:ext cx="878361" cy="1329536"/>
          </a:xfrm>
          <a:prstGeom prst="rect">
            <a:avLst/>
          </a:prstGeom>
        </p:spPr>
      </p:pic>
      <p:sp>
        <p:nvSpPr>
          <p:cNvPr id="33" name="AutoShape 34" descr="RAZOR электрический самокат E300 - белый/синий | Магазин RMD BIKE ..."/>
          <p:cNvSpPr>
            <a:spLocks noChangeAspect="1" noChangeArrowheads="1"/>
          </p:cNvSpPr>
          <p:nvPr/>
        </p:nvSpPr>
        <p:spPr bwMode="auto">
          <a:xfrm>
            <a:off x="2441575" y="2141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4" r="23077"/>
          <a:stretch/>
        </p:blipFill>
        <p:spPr>
          <a:xfrm>
            <a:off x="2167759" y="1771258"/>
            <a:ext cx="988575" cy="1379538"/>
          </a:xfrm>
          <a:prstGeom prst="rect">
            <a:avLst/>
          </a:prstGeom>
        </p:spPr>
      </p:pic>
      <p:pic>
        <p:nvPicPr>
          <p:cNvPr id="1060" name="Picture 36" descr="Сигвей Segway I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1" r="22847" b="5269"/>
          <a:stretch/>
        </p:blipFill>
        <p:spPr bwMode="auto">
          <a:xfrm>
            <a:off x="6795746" y="3797693"/>
            <a:ext cx="1062885" cy="181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333" y="4293245"/>
            <a:ext cx="1676996" cy="1193155"/>
          </a:xfrm>
          <a:prstGeom prst="rect">
            <a:avLst/>
          </a:prstGeom>
        </p:spPr>
      </p:pic>
      <p:pic>
        <p:nvPicPr>
          <p:cNvPr id="1062" name="Picture 38" descr="Купить Деревянный скейтборд Tech Team Vulcan 2020 голубой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" t="27865" r="4596" b="26332"/>
          <a:stretch/>
        </p:blipFill>
        <p:spPr bwMode="auto">
          <a:xfrm>
            <a:off x="1374775" y="4365104"/>
            <a:ext cx="1920214" cy="94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979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0" y="0"/>
            <a:ext cx="9144000" cy="6865623"/>
            <a:chOff x="0" y="0"/>
            <a:chExt cx="9144000" cy="6865623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0" y="0"/>
              <a:ext cx="9144000" cy="6865623"/>
              <a:chOff x="0" y="0"/>
              <a:chExt cx="9144000" cy="6865623"/>
            </a:xfrm>
          </p:grpSpPr>
          <p:sp>
            <p:nvSpPr>
              <p:cNvPr id="22" name="Прямоугольник 21"/>
              <p:cNvSpPr/>
              <p:nvPr/>
            </p:nvSpPr>
            <p:spPr>
              <a:xfrm>
                <a:off x="0" y="0"/>
                <a:ext cx="9144000" cy="4797152"/>
              </a:xfrm>
              <a:prstGeom prst="rect">
                <a:avLst/>
              </a:prstGeom>
              <a:blipFill dpi="0" rotWithShape="1">
                <a:blip r:embed="rId2"/>
                <a:srcRect/>
                <a:stretch>
                  <a:fillRect l="-7000" t="-8000" r="-13000" b="-8000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0" y="4509120"/>
                <a:ext cx="9144000" cy="2356503"/>
              </a:xfrm>
              <a:prstGeom prst="rect">
                <a:avLst/>
              </a:prstGeom>
              <a:solidFill>
                <a:srgbClr val="53B0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611560" y="6176971"/>
              <a:ext cx="4291096" cy="30777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endParaRPr lang="ru-RU" sz="1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sp>
        <p:nvSpPr>
          <p:cNvPr id="25" name="Скругленный прямоугольник 24"/>
          <p:cNvSpPr/>
          <p:nvPr/>
        </p:nvSpPr>
        <p:spPr>
          <a:xfrm>
            <a:off x="697148" y="743642"/>
            <a:ext cx="7776864" cy="532859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43608" y="980728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Скейтборд и электрический скейтборд</a:t>
            </a:r>
            <a:endParaRPr lang="ru-RU" sz="2800" b="1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6016" y="1979892"/>
            <a:ext cx="2196244" cy="715089"/>
          </a:xfrm>
          <a:prstGeom prst="wedgeRoundRectCallout">
            <a:avLst/>
          </a:prstGeom>
          <a:ln w="38100"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Электрический скейтборд</a:t>
            </a:r>
            <a:endParaRPr lang="ru-RU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9780" y="2194264"/>
            <a:ext cx="2196244" cy="408623"/>
          </a:xfrm>
          <a:prstGeom prst="wedgeRoundRectCallout">
            <a:avLst/>
          </a:prstGeom>
          <a:ln w="38100"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Скейтборд</a:t>
            </a:r>
            <a:endParaRPr lang="ru-RU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9592" y="4673368"/>
            <a:ext cx="3519450" cy="129397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4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Средство передвижения в виде доски из фанеры, которая </a:t>
            </a:r>
            <a:r>
              <a:rPr lang="ru-RU" sz="1400" dirty="0">
                <a:solidFill>
                  <a:schemeClr val="tx2"/>
                </a:solidFill>
                <a:latin typeface="Bookman Old Style" panose="02050604050505020204" pitchFamily="18" charset="0"/>
              </a:rPr>
              <a:t>содержит несколько слоёв </a:t>
            </a:r>
            <a:r>
              <a:rPr lang="ru-RU" sz="14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шпона и установлена </a:t>
            </a:r>
            <a:r>
              <a:rPr lang="ru-RU" sz="1400" dirty="0">
                <a:solidFill>
                  <a:schemeClr val="tx2"/>
                </a:solidFill>
                <a:latin typeface="Bookman Old Style" panose="02050604050505020204" pitchFamily="18" charset="0"/>
              </a:rPr>
              <a:t>на колёса небольшого диаметра (ролики</a:t>
            </a:r>
            <a:r>
              <a:rPr lang="ru-RU" sz="14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). </a:t>
            </a:r>
            <a:endParaRPr lang="ru-RU" sz="1400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16016" y="4143583"/>
            <a:ext cx="3519450" cy="153233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4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Средство передвижения, скорость которого </a:t>
            </a:r>
            <a:r>
              <a:rPr lang="ru-RU" sz="1400" dirty="0">
                <a:solidFill>
                  <a:schemeClr val="tx2"/>
                </a:solidFill>
                <a:latin typeface="Bookman Old Style" panose="02050604050505020204" pitchFamily="18" charset="0"/>
              </a:rPr>
              <a:t>контролируется ручным беспроводным пультом управления или вовсе без пульта переносом веса на переднюю  или заднюю ногу.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30" b="8284"/>
          <a:stretch/>
        </p:blipFill>
        <p:spPr>
          <a:xfrm>
            <a:off x="6150217" y="2712611"/>
            <a:ext cx="1977117" cy="87810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30" b="20736"/>
          <a:stretch/>
        </p:blipFill>
        <p:spPr>
          <a:xfrm>
            <a:off x="4500227" y="3151665"/>
            <a:ext cx="1879886" cy="7498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1" t="30014" r="3021" b="26480"/>
          <a:stretch/>
        </p:blipFill>
        <p:spPr>
          <a:xfrm>
            <a:off x="1089982" y="2914346"/>
            <a:ext cx="2090424" cy="98718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6"/>
          <a:stretch/>
        </p:blipFill>
        <p:spPr>
          <a:xfrm>
            <a:off x="2493067" y="3689963"/>
            <a:ext cx="1793147" cy="87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2760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0" y="0"/>
            <a:ext cx="9144000" cy="6865623"/>
            <a:chOff x="0" y="0"/>
            <a:chExt cx="9144000" cy="6865623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0" y="0"/>
              <a:ext cx="9144000" cy="6865623"/>
              <a:chOff x="0" y="0"/>
              <a:chExt cx="9144000" cy="6865623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0" y="0"/>
                <a:ext cx="9144000" cy="4797152"/>
              </a:xfrm>
              <a:prstGeom prst="rect">
                <a:avLst/>
              </a:prstGeom>
              <a:blipFill dpi="0" rotWithShape="1">
                <a:blip r:embed="rId2"/>
                <a:srcRect/>
                <a:stretch>
                  <a:fillRect l="-7000" t="-8000" r="-13000" b="-8000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0" y="4509120"/>
                <a:ext cx="9144000" cy="2356503"/>
              </a:xfrm>
              <a:prstGeom prst="rect">
                <a:avLst/>
              </a:prstGeom>
              <a:solidFill>
                <a:srgbClr val="53B0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611560" y="6176971"/>
              <a:ext cx="4291096" cy="30777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endParaRPr lang="ru-RU" sz="1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683568" y="915411"/>
            <a:ext cx="7776864" cy="5328592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15616" y="908720"/>
            <a:ext cx="75530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Самокат и электрический самокат</a:t>
            </a:r>
            <a:endParaRPr lang="ru-RU" sz="3200" b="1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169" y="2564904"/>
            <a:ext cx="1255023" cy="136815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4" t="5349" r="20594" b="6254"/>
          <a:stretch/>
        </p:blipFill>
        <p:spPr>
          <a:xfrm>
            <a:off x="6421789" y="2437129"/>
            <a:ext cx="1281870" cy="162370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662064" y="4066961"/>
            <a:ext cx="3519450" cy="153233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400" dirty="0">
                <a:solidFill>
                  <a:schemeClr val="tx2"/>
                </a:solidFill>
                <a:latin typeface="Bookman Old Style" panose="02050604050505020204" pitchFamily="18" charset="0"/>
              </a:rPr>
              <a:t>Наземное средство передвижения, в основном двухколёсное, предполагающее три режима передвижения: мускульный, на электротяге, а также - смешанный режим</a:t>
            </a:r>
            <a:r>
              <a:rPr lang="ru-RU" sz="1400" dirty="0">
                <a:solidFill>
                  <a:schemeClr val="tx2"/>
                </a:solidFill>
              </a:rPr>
              <a:t>.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97383" y="4310400"/>
            <a:ext cx="3519450" cy="177069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400" dirty="0">
                <a:solidFill>
                  <a:schemeClr val="tx2"/>
                </a:solidFill>
                <a:latin typeface="Bookman Old Style" panose="02050604050505020204" pitchFamily="18" charset="0"/>
              </a:rPr>
              <a:t>Наземное средство передвижения, в основном двухколёсное, приводимое в действие </a:t>
            </a:r>
            <a:r>
              <a:rPr lang="ru-RU" sz="14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мускульным путём (многократного </a:t>
            </a:r>
            <a:r>
              <a:rPr lang="ru-RU" sz="1400" dirty="0">
                <a:solidFill>
                  <a:schemeClr val="tx2"/>
                </a:solidFill>
                <a:latin typeface="Bookman Old Style" panose="02050604050505020204" pitchFamily="18" charset="0"/>
              </a:rPr>
              <a:t>отталкивания ногой от </a:t>
            </a:r>
            <a:r>
              <a:rPr lang="ru-RU" sz="14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земли) </a:t>
            </a:r>
            <a:r>
              <a:rPr lang="ru-RU" sz="1400" dirty="0">
                <a:solidFill>
                  <a:schemeClr val="tx2"/>
                </a:solidFill>
                <a:latin typeface="Bookman Old Style" panose="02050604050505020204" pitchFamily="18" charset="0"/>
              </a:rPr>
              <a:t>в положении </a:t>
            </a:r>
            <a:r>
              <a:rPr lang="ru-RU" sz="14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стоя </a:t>
            </a:r>
            <a:r>
              <a:rPr lang="ru-RU" sz="1400" dirty="0">
                <a:solidFill>
                  <a:schemeClr val="tx2"/>
                </a:solidFill>
                <a:latin typeface="Bookman Old Style" panose="02050604050505020204" pitchFamily="18" charset="0"/>
              </a:rPr>
              <a:t>и управляемое при помощи руля.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23667" y="1594862"/>
            <a:ext cx="2196244" cy="715089"/>
          </a:xfrm>
          <a:prstGeom prst="wedgeRoundRectCallout">
            <a:avLst/>
          </a:prstGeom>
          <a:ln w="38100"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Электрический самокат</a:t>
            </a:r>
            <a:endParaRPr lang="ru-RU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96012" y="1989953"/>
            <a:ext cx="2196244" cy="408623"/>
          </a:xfrm>
          <a:prstGeom prst="wedgeRoundRectCallout">
            <a:avLst/>
          </a:prstGeom>
          <a:ln w="38100"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  <a:latin typeface="Bookman Old Style" panose="02050604050505020204" pitchFamily="18" charset="0"/>
              </a:rPr>
              <a:t>С</a:t>
            </a:r>
            <a:r>
              <a:rPr lang="ru-RU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амокат</a:t>
            </a:r>
            <a:endParaRPr lang="ru-RU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6" r="20843"/>
          <a:stretch/>
        </p:blipFill>
        <p:spPr>
          <a:xfrm>
            <a:off x="2855938" y="2632368"/>
            <a:ext cx="1303939" cy="148217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581" y="2556176"/>
            <a:ext cx="1453674" cy="174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6313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9713" y="-1107504"/>
            <a:ext cx="9144000" cy="8072386"/>
            <a:chOff x="0" y="0"/>
            <a:chExt cx="9144000" cy="6865623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0" y="0"/>
              <a:ext cx="9144000" cy="6865623"/>
              <a:chOff x="0" y="0"/>
              <a:chExt cx="9144000" cy="6865623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0" y="0"/>
                <a:ext cx="9144000" cy="4797152"/>
              </a:xfrm>
              <a:prstGeom prst="rect">
                <a:avLst/>
              </a:prstGeom>
              <a:blipFill dpi="0" rotWithShape="1">
                <a:blip r:embed="rId2"/>
                <a:srcRect/>
                <a:stretch>
                  <a:fillRect l="-7000" t="-8000" r="-13000" b="-8000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0" y="4509120"/>
                <a:ext cx="9144000" cy="2356503"/>
              </a:xfrm>
              <a:prstGeom prst="rect">
                <a:avLst/>
              </a:prstGeom>
              <a:solidFill>
                <a:srgbClr val="53B0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611560" y="6176971"/>
              <a:ext cx="4291096" cy="30777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endParaRPr lang="ru-RU" sz="1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735623" y="297619"/>
            <a:ext cx="7746249" cy="5389752"/>
            <a:chOff x="735623" y="297619"/>
            <a:chExt cx="7746249" cy="5389752"/>
          </a:xfrm>
        </p:grpSpPr>
        <p:sp>
          <p:nvSpPr>
            <p:cNvPr id="9" name="TextBox 8"/>
            <p:cNvSpPr txBox="1"/>
            <p:nvPr/>
          </p:nvSpPr>
          <p:spPr>
            <a:xfrm>
              <a:off x="735623" y="297619"/>
              <a:ext cx="77462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4000" b="1" dirty="0">
                <a:solidFill>
                  <a:schemeClr val="tx2"/>
                </a:solidFill>
              </a:endParaRPr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83" t="5129" r="18203" b="48549"/>
            <a:stretch/>
          </p:blipFill>
          <p:spPr>
            <a:xfrm>
              <a:off x="6649557" y="4090505"/>
              <a:ext cx="1591762" cy="1596866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215" t="13251" r="8542" b="41761"/>
            <a:stretch/>
          </p:blipFill>
          <p:spPr>
            <a:xfrm>
              <a:off x="858199" y="2017493"/>
              <a:ext cx="1481551" cy="1839893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673591" y="1824608"/>
            <a:ext cx="7870312" cy="4137658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31283" y="251469"/>
            <a:ext cx="6954928" cy="914400"/>
          </a:xfrm>
          <a:prstGeom prst="roundRect">
            <a:avLst>
              <a:gd name="adj" fmla="val 24604"/>
            </a:avLst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297619"/>
            <a:ext cx="612068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ЭЛЕКРОСАМОКАТ</a:t>
            </a:r>
            <a:endParaRPr lang="ru-RU" sz="4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556" y="1661149"/>
            <a:ext cx="7870313" cy="442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7734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0" y="0"/>
            <a:ext cx="9144000" cy="6865623"/>
            <a:chOff x="0" y="0"/>
            <a:chExt cx="9144000" cy="6865623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0" y="0"/>
              <a:ext cx="9144000" cy="6865623"/>
              <a:chOff x="0" y="0"/>
              <a:chExt cx="9144000" cy="6865623"/>
            </a:xfrm>
          </p:grpSpPr>
          <p:sp>
            <p:nvSpPr>
              <p:cNvPr id="22" name="Прямоугольник 21"/>
              <p:cNvSpPr/>
              <p:nvPr/>
            </p:nvSpPr>
            <p:spPr>
              <a:xfrm>
                <a:off x="0" y="0"/>
                <a:ext cx="9144000" cy="4797152"/>
              </a:xfrm>
              <a:prstGeom prst="rect">
                <a:avLst/>
              </a:prstGeom>
              <a:blipFill dpi="0" rotWithShape="1">
                <a:blip r:embed="rId2"/>
                <a:srcRect/>
                <a:stretch>
                  <a:fillRect l="-7000" t="-8000" r="-13000" b="-8000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0" y="4509120"/>
                <a:ext cx="9144000" cy="2356503"/>
              </a:xfrm>
              <a:prstGeom prst="rect">
                <a:avLst/>
              </a:prstGeom>
              <a:solidFill>
                <a:srgbClr val="53B0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611560" y="6176971"/>
              <a:ext cx="4291096" cy="30777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endParaRPr lang="ru-RU" sz="1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sp>
        <p:nvSpPr>
          <p:cNvPr id="30" name="Скругленный прямоугольник 29"/>
          <p:cNvSpPr/>
          <p:nvPr/>
        </p:nvSpPr>
        <p:spPr>
          <a:xfrm>
            <a:off x="416460" y="743642"/>
            <a:ext cx="8259996" cy="5644938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43608" y="980728"/>
            <a:ext cx="7473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Гироскутер и сегвей</a:t>
            </a:r>
            <a:endParaRPr lang="ru-RU" sz="3200" b="1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6096" y="1989952"/>
            <a:ext cx="2196244" cy="408623"/>
          </a:xfrm>
          <a:prstGeom prst="wedgeRoundRectCallout">
            <a:avLst/>
          </a:prstGeom>
          <a:ln w="38100"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Сегвей</a:t>
            </a:r>
            <a:endParaRPr lang="ru-RU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63688" y="1708892"/>
            <a:ext cx="2196244" cy="408623"/>
          </a:xfrm>
          <a:prstGeom prst="wedgeRoundRectCallout">
            <a:avLst/>
          </a:prstGeom>
          <a:ln w="38100"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Гироскутер</a:t>
            </a:r>
            <a:endParaRPr lang="ru-RU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7293" y="4264618"/>
            <a:ext cx="3519450" cy="177069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4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Электрическое самобалансирующееся средство передвижения, </a:t>
            </a:r>
            <a:r>
              <a:rPr lang="ru-RU" sz="1400" dirty="0">
                <a:solidFill>
                  <a:schemeClr val="tx2"/>
                </a:solidFill>
                <a:latin typeface="Bookman Old Style" panose="02050604050505020204" pitchFamily="18" charset="0"/>
              </a:rPr>
              <a:t>выполненное в форме двух соединённых поперечных площадок для ступней, подвижных относительно друг друга, с колёсами по бокам.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74080" y="4493746"/>
            <a:ext cx="3519450" cy="153233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4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Электрическое </a:t>
            </a:r>
            <a:r>
              <a:rPr lang="ru-RU" sz="1400" dirty="0">
                <a:solidFill>
                  <a:schemeClr val="tx2"/>
                </a:solidFill>
                <a:latin typeface="Bookman Old Style" panose="02050604050505020204" pitchFamily="18" charset="0"/>
              </a:rPr>
              <a:t>самобалансирующееся </a:t>
            </a:r>
            <a:r>
              <a:rPr lang="ru-RU" sz="14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средство передвижения </a:t>
            </a:r>
            <a:r>
              <a:rPr lang="ru-RU" sz="1400" dirty="0">
                <a:solidFill>
                  <a:schemeClr val="tx2"/>
                </a:solidFill>
                <a:latin typeface="Bookman Old Style" panose="02050604050505020204" pitchFamily="18" charset="0"/>
              </a:rPr>
              <a:t>с двумя колёсами, расположенными по обе стороны от водителя, внешне напоминающее колесницу</a:t>
            </a:r>
            <a:r>
              <a:rPr lang="ru-RU" sz="1400" dirty="0">
                <a:solidFill>
                  <a:schemeClr val="tx2"/>
                </a:solidFill>
              </a:rPr>
              <a:t>. 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5656" y="2579051"/>
            <a:ext cx="1849358" cy="126578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" r="2978"/>
          <a:stretch/>
        </p:blipFill>
        <p:spPr>
          <a:xfrm>
            <a:off x="1110206" y="3261406"/>
            <a:ext cx="1890300" cy="85232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1" t="25867" r="38949" b="18806"/>
          <a:stretch/>
        </p:blipFill>
        <p:spPr>
          <a:xfrm>
            <a:off x="5148064" y="2604309"/>
            <a:ext cx="1047346" cy="18332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4" r="23354"/>
          <a:stretch/>
        </p:blipFill>
        <p:spPr>
          <a:xfrm>
            <a:off x="6821522" y="2788078"/>
            <a:ext cx="936104" cy="170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3316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0"/>
            <a:ext cx="9144000" cy="6865623"/>
            <a:chOff x="0" y="0"/>
            <a:chExt cx="9144000" cy="6865623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0" y="0"/>
              <a:ext cx="9144000" cy="6865623"/>
              <a:chOff x="0" y="0"/>
              <a:chExt cx="9144000" cy="6865623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0" y="0"/>
                <a:ext cx="9144000" cy="4797152"/>
              </a:xfrm>
              <a:prstGeom prst="rect">
                <a:avLst/>
              </a:prstGeom>
              <a:blipFill dpi="0" rotWithShape="1">
                <a:blip r:embed="rId2"/>
                <a:srcRect/>
                <a:stretch>
                  <a:fillRect l="-7000" t="-8000" r="-13000" b="-8000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0" y="4509120"/>
                <a:ext cx="9144000" cy="2356503"/>
              </a:xfrm>
              <a:prstGeom prst="rect">
                <a:avLst/>
              </a:prstGeom>
              <a:solidFill>
                <a:srgbClr val="53B0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611560" y="6176971"/>
              <a:ext cx="4291096" cy="30777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endParaRPr lang="ru-RU" sz="1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1098938" y="545406"/>
            <a:ext cx="7808528" cy="5439584"/>
            <a:chOff x="858199" y="247787"/>
            <a:chExt cx="7808528" cy="5439584"/>
          </a:xfrm>
        </p:grpSpPr>
        <p:sp>
          <p:nvSpPr>
            <p:cNvPr id="9" name="TextBox 8"/>
            <p:cNvSpPr txBox="1"/>
            <p:nvPr/>
          </p:nvSpPr>
          <p:spPr>
            <a:xfrm>
              <a:off x="920478" y="247787"/>
              <a:ext cx="77462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4000" b="1" dirty="0">
                <a:solidFill>
                  <a:schemeClr val="tx2"/>
                </a:solidFill>
              </a:endParaRPr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83" t="5129" r="18203" b="48549"/>
            <a:stretch/>
          </p:blipFill>
          <p:spPr>
            <a:xfrm>
              <a:off x="6649557" y="4090505"/>
              <a:ext cx="1591762" cy="1596866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215" t="13251" r="8542" b="41761"/>
            <a:stretch/>
          </p:blipFill>
          <p:spPr>
            <a:xfrm>
              <a:off x="858199" y="2017493"/>
              <a:ext cx="1481551" cy="1839893"/>
            </a:xfrm>
            <a:prstGeom prst="rect">
              <a:avLst/>
            </a:prstGeom>
          </p:spPr>
        </p:pic>
      </p:grpSp>
      <p:sp>
        <p:nvSpPr>
          <p:cNvPr id="7" name="Прямоугольник 6"/>
          <p:cNvSpPr/>
          <p:nvPr/>
        </p:nvSpPr>
        <p:spPr>
          <a:xfrm>
            <a:off x="648307" y="2017492"/>
            <a:ext cx="7746249" cy="431504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307" y="2017492"/>
            <a:ext cx="7746249" cy="4297991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1150850" y="799702"/>
            <a:ext cx="6844205" cy="914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619672" y="796780"/>
            <a:ext cx="56166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ГИРОСКУТЕР</a:t>
            </a:r>
            <a:endParaRPr lang="ru-RU" sz="5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899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2625</TotalTime>
  <Words>778</Words>
  <Application>Microsoft Office PowerPoint</Application>
  <PresentationFormat>Экран (4:3)</PresentationFormat>
  <Paragraphs>78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Завьялова Ульяна Александров</cp:lastModifiedBy>
  <cp:revision>407</cp:revision>
  <dcterms:created xsi:type="dcterms:W3CDTF">2020-05-14T08:32:49Z</dcterms:created>
  <dcterms:modified xsi:type="dcterms:W3CDTF">2022-04-18T02:31:40Z</dcterms:modified>
</cp:coreProperties>
</file>