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7" r:id="rId3"/>
    <p:sldId id="296" r:id="rId4"/>
    <p:sldId id="288" r:id="rId5"/>
    <p:sldId id="290" r:id="rId6"/>
    <p:sldId id="285" r:id="rId7"/>
    <p:sldId id="289" r:id="rId8"/>
    <p:sldId id="281" r:id="rId9"/>
    <p:sldId id="295" r:id="rId10"/>
    <p:sldId id="294" r:id="rId11"/>
    <p:sldId id="291" r:id="rId12"/>
    <p:sldId id="292" r:id="rId13"/>
    <p:sldId id="25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1" clrIdx="0">
    <p:extLst>
      <p:ext uri="{19B8F6BF-5375-455C-9EA6-DF929625EA0E}">
        <p15:presenceInfo xmlns:p15="http://schemas.microsoft.com/office/powerpoint/2012/main" userId="Адм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1393" autoAdjust="0"/>
  </p:normalViewPr>
  <p:slideViewPr>
    <p:cSldViewPr snapToGrid="0">
      <p:cViewPr>
        <p:scale>
          <a:sx n="40" d="100"/>
          <a:sy n="40" d="100"/>
        </p:scale>
        <p:origin x="930" y="5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07T14:18:59.628" idx="1">
    <p:pos x="6715" y="1641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CF3B9-B23F-43D1-A93E-3B171859551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82FF5-1BD5-4D14-8459-F8F31A53A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4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82FF5-1BD5-4D14-8459-F8F31A53A1E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32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Способы наблюдения.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непосредственное наблюдение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документальное наблюдение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опрос 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Непосредственным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называют наблюдение, при котором сами регистраторы путем непосредственного замера, взвешивания, подсчета или проверки работы и т.д. устанавливают факт, подлежащий регистрации, и на этой основе производят запись в формуляр наблюдения. 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Документальное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наблюдение основано на использовании в качестве источника статистической информации различного рода документов, как правило, учетного характера. При надлежащем контроле за постановкой первичного учета и правильном заполнении статистических формуляров документальное наблюдение дает наиболее точные результаты.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Опрос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способ наблюдения, при котором необходимые сведения получают со слов респондента. Опрос предполагает обращение к непосредственному носителю признаков, подлежащих регистрации во время наблюдения, и используется для получения информации о явлениях и процессах, не поддающихся непосредственному прямому наблюдению.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82FF5-1BD5-4D14-8459-F8F31A53A1E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477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статистике применяются следующие виды опросов: устный (экспедиционный),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саморегистрация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корреспондентский, анкетный.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устном (экспедиционном)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опросе специально подготовленные работники (счетчики, регистраторы) получают необходимую информацию на основе опроса соответствующих лиц и сами фиксируют ответы в формуляре наблюдения. По форме проведения устный опрос может быть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прямым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(например, при переписи населения), когда счетчик «лицом к лицу» встречается с каждым респондентом, 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опосредованным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например по телефону.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саморегистрации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формуляры заполняются самими респондентами, а счетчики раздают респондентам бланки опросною листа, разъясняют правила их заполнения, а затем бланки собирают.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Корреспондентский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способ заключается в том, что сведения в органы, ведущие наблюдения, сообщает штат добровольных корреспондентов. Этот вид опроса требует наименьших затрат, но не дает уверенности в том, что полученный материал высококачественный, так как не всегда возможно проверить на месте правильность полученных ответов.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Анкетный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способ предполагает сбор информации в виде анкет. Определенному кругу респондентов вручаются специальные вопросники (анкеты) либо лично, либо путем публикации в периодической печати. Заполнение этих вопросников носит добровольный характер и осуществляется, как правило, анонимно.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82FF5-1BD5-4D14-8459-F8F31A53A1E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3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82FF5-1BD5-4D14-8459-F8F31A53A1E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20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82FF5-1BD5-4D14-8459-F8F31A53A1E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00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Любое статистическое исследование необходимо начинать с точной формулировки его цели и конкретных задач, а тем самым и тех сведений, которые могут быть получены в процессе наблюдения. После этого определяются объект и единица наблюдения, разрабатывается программа, выбираются вид и способ наблюдения.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82FF5-1BD5-4D14-8459-F8F31A53A1E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23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>
              <a:spcAft>
                <a:spcPts val="0"/>
              </a:spcAft>
            </a:pPr>
            <a:r>
              <a:rPr lang="ru-RU" sz="1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Единицей наблюдения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называется составная часть объекта наблюдения, которая служит основой счета и обладает признаками, подлежащими регистрации при наблюдении. (Так, например, при переписи населения единицей наблюдения является каждый отдельный человек. Однако если ставится также задача определить численность и состав домохозяйств, то единицей наблюдения наряду с человеком будет являться каждое домохозяйство.)</a:t>
            </a:r>
            <a:endParaRPr lang="ru-RU" sz="1200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Единицу наблюдения следует отличать от отчетной единицы. </a:t>
            </a: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Отчетной единицей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является субъект, от которого поступают данные о единице наблюдения. Единица наблюдения и отчетная единица могут совпадать или не совпадать. </a:t>
            </a:r>
            <a:endParaRPr lang="ru-RU" sz="1200" dirty="0" smtClean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82FF5-1BD5-4D14-8459-F8F31A53A1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17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82FF5-1BD5-4D14-8459-F8F31A53A1E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58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Организационные вопросы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статистического наблюдения включают в себя определение субъекта, места, времени, формы и способа наблюдения.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Определение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субъекта наблюдения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сводится к тому, какой орган будет осуществлять наблюдение. Это могут быть органы статистики со своими кадровыми работниками, но в некоторых случаях для статистического наблюдения могут привлекаться и другие специалисты.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Выбор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места проведения наблюдения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зависит главным образом от цели наблюдения (территория страны, регион, город и т.д.)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организации статистического наблюдения должен быть решен вопрос о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времени наблюдения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При этом устанавливается период, в течение которого будет проводиться наблюдение, – срок наблюдения – и точно определяется время, к которому относятся регистрируемые сведения, – объективное время наблюдения. Это может быть либо определенный момент, либо тот или иной период (сутки, декада, месяц, квартал, год).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Момент времени, к которому относятся регистрируемые сведения, называют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критическим моментом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наблюдения.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82FF5-1BD5-4D14-8459-F8F31A53A1E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811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статистической практике используются следующие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организационные формы наблюдения: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отчетность;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специально организованное наблюдение;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Отчетность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основная организационная форма наблюдения, при которой статистические органы получают от предприятий, учреждений и организаций необходимые данные в определенные сроки и установленной форме. Таким образом, отчетность – это официальный документ, содержащий статистические сведения о работе предприятия.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Отчетность как форма статистического наблюдения основана на первичном учете и является его обобщением. Первичный учет – это регистрация различных фактов, событий по мере их совершения, как правило, на особом документе, называемом первичным учетным документом.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Отчетность утверждается органами государственной статистики. Представление информации по неутвержденным формам является нарушением отчетной дисциплины.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Специально организованное наблюдение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проводится с целью получения сведений, отсутствующих в отчетности, или для проверки ее данных. Наиболее простым примером такого наблюдения является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перепись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Перепись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специально организованное наблюдение, повторяющееся, как правило, через равные промежутки времени с целью получения данных о численности, составе и состоянии объекта статистического наблюдения по ряду признаков.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Характерными особенностями переписи являются: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одновременность проведения ее на всей территории, которая должна быть охвачена обследованием;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единство программы наблюдения;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регистрация всех единиц наблюдения по состоянию на один и тот же критический момент времени.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Регистровое наблюдение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форма непрерывного статистического наблюдения за долговременными процессами, имеющими фиксированное начало, стадию развития и фиксированный конец. Оно основано на ведении статистического регистра. Регистр представляет собой систему, постоянно следящую за состоянием единицы наблюдения и оценивающую силу воздействия различных факторов на изучаемые показатели.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82FF5-1BD5-4D14-8459-F8F31A53A1E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5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Классификация видов статистического наблюдения.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По времени регистрации фактов:</a:t>
            </a:r>
          </a:p>
          <a:p>
            <a:pPr lvl="0"/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Непрерывное (текущее)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наблюдение, при котором изменения в отношении изучаемых явлений фиксируются по мере их наступления, т.е. наблюдение проводится постоянно. </a:t>
            </a:r>
          </a:p>
          <a:p>
            <a:pPr lvl="0"/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Прерывное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проводится с определенным промежутком времени, регулярно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периодическое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или нерегулярно, по мере необходимости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единовременное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По охвату единиц совокупности:</a:t>
            </a:r>
          </a:p>
          <a:p>
            <a:pPr lvl="0"/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Сплошное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исследование всех единиц совокупности.</a:t>
            </a:r>
          </a:p>
          <a:p>
            <a:pPr lvl="0"/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Несплошное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при котором обследованию подлежит лишь часть единиц изучаемой совокупности, отобранная в определенном порядке. В зависимости от порядка отбора единиц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несплошное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наблюдение разделяют на виды: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Выборочное наблюдение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основано на принципе случайного отбора единиц изучаемой совокупности, от которого зависит репрезентативность выборки.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 основного массива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обследованию подвергаются самые существенные, обычно наиболее крупные единицы изучаемой совокупности, которые по основному (для конкретного исследования) признаку имеют наибольший удельный вес в совокупности.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Монографическое наблюдение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выбираются отдельные единицы изучаемой совокупности, наиболее характерные в каком-либо отношении, которые затем подвергаются детальному обследованию.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82FF5-1BD5-4D14-8459-F8F31A53A1E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3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712F-5C77-4906-A5F0-03213129433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A061-E626-4932-8A85-16D93691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712F-5C77-4906-A5F0-03213129433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A061-E626-4932-8A85-16D93691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3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712F-5C77-4906-A5F0-03213129433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A061-E626-4932-8A85-16D93691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3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712F-5C77-4906-A5F0-03213129433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A061-E626-4932-8A85-16D93691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4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712F-5C77-4906-A5F0-03213129433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A061-E626-4932-8A85-16D93691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42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712F-5C77-4906-A5F0-03213129433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A061-E626-4932-8A85-16D93691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5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712F-5C77-4906-A5F0-03213129433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A061-E626-4932-8A85-16D93691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5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712F-5C77-4906-A5F0-03213129433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A061-E626-4932-8A85-16D93691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5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712F-5C77-4906-A5F0-03213129433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A061-E626-4932-8A85-16D93691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2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712F-5C77-4906-A5F0-03213129433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A061-E626-4932-8A85-16D93691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6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712F-5C77-4906-A5F0-03213129433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A061-E626-4932-8A85-16D93691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5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E712F-5C77-4906-A5F0-03213129433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A061-E626-4932-8A85-16D93691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6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0.jpeg"/><Relationship Id="rId7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2.jpg"/><Relationship Id="rId10" Type="http://schemas.openxmlformats.org/officeDocument/2006/relationships/comments" Target="../comments/comment1.xml"/><Relationship Id="rId4" Type="http://schemas.openxmlformats.org/officeDocument/2006/relationships/image" Target="../media/image21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967" y="2268257"/>
            <a:ext cx="11205770" cy="2387600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Статистическое наблюдение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1565"/>
            <a:ext cx="3084654" cy="205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54" y="4801565"/>
            <a:ext cx="3003630" cy="2056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75" y="0"/>
            <a:ext cx="3036425" cy="1979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55" y="0"/>
            <a:ext cx="3003630" cy="1979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937" y="4795587"/>
            <a:ext cx="3019063" cy="206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83" y="4795587"/>
            <a:ext cx="3067291" cy="206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084654" cy="1979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82" y="0"/>
            <a:ext cx="3067291" cy="1979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897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456" cy="125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00" y="4114801"/>
            <a:ext cx="1647555" cy="129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9" y="2695075"/>
            <a:ext cx="1647555" cy="141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285"/>
            <a:ext cx="1647555" cy="144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211"/>
            <a:ext cx="1620455" cy="1443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836821" y="889896"/>
            <a:ext cx="9472863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6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видов статистического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По времени регистрации фактов: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Непрерывное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(текущее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Прерывное.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По охвату единиц совокупности: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Сплошное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sz="2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Несплошное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>
              <a:spcAft>
                <a:spcPts val="0"/>
              </a:spcAft>
              <a:tabLst>
                <a:tab pos="450215" algn="l"/>
              </a:tabLs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021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зависимости от порядка отбора единиц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несплошное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наблюдение разделяют на виды: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Выборочное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наблюдение.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основного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массива.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Монографическое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2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456" cy="125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00" y="4114801"/>
            <a:ext cx="1647555" cy="129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9" y="2695075"/>
            <a:ext cx="1647555" cy="141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285"/>
            <a:ext cx="1647555" cy="144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211"/>
            <a:ext cx="1620455" cy="1443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909012" y="1973180"/>
            <a:ext cx="9625262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600"/>
              </a:spcAft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наблюдения:</a:t>
            </a: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непосредственное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документальное наблюдение</a:t>
            </a: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опрос </a:t>
            </a:r>
          </a:p>
        </p:txBody>
      </p:sp>
    </p:spTree>
    <p:extLst>
      <p:ext uri="{BB962C8B-B14F-4D97-AF65-F5344CB8AC3E}">
        <p14:creationId xmlns:p14="http://schemas.microsoft.com/office/powerpoint/2010/main" val="42644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456" cy="125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00" y="4114801"/>
            <a:ext cx="1647555" cy="129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9" y="2695075"/>
            <a:ext cx="1647555" cy="141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285"/>
            <a:ext cx="1647555" cy="144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211"/>
            <a:ext cx="1620455" cy="1443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884948" y="812951"/>
            <a:ext cx="960120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600"/>
              </a:spcAft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статистике применяются следующие виды опросов: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2313" indent="-722313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устный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(экспедиционный),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2313" indent="-722313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саморегистрация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2313" indent="-722313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корреспондентский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2313" indent="-722313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анкетный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48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7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16285" y="2604507"/>
            <a:ext cx="9144000" cy="986682"/>
          </a:xfrm>
        </p:spPr>
        <p:txBody>
          <a:bodyPr>
            <a:noAutofit/>
          </a:bodyPr>
          <a:lstStyle/>
          <a:p>
            <a:r>
              <a:rPr lang="ru-RU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sz="6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044142" cy="2176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42" y="0"/>
            <a:ext cx="3044143" cy="217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85" y="0"/>
            <a:ext cx="3078864" cy="217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149" y="0"/>
            <a:ext cx="3024851" cy="217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4295"/>
            <a:ext cx="3044142" cy="217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42" y="4684295"/>
            <a:ext cx="3044143" cy="2190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85" y="4684296"/>
            <a:ext cx="3078864" cy="2166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149" y="4684296"/>
            <a:ext cx="3024851" cy="2166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16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08880" cy="123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8491"/>
            <a:ext cx="1608882" cy="136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6952"/>
            <a:ext cx="1608880" cy="144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51139"/>
            <a:ext cx="1608881" cy="136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04305"/>
            <a:ext cx="1608881" cy="1446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859797" y="309967"/>
            <a:ext cx="100738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Статистическое наблюдение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первая стадия всякого статистического исследования, представляющая собой научно организованный по единой программе учет фактов, характеризующих явления и процессы общественной жизни, и сбор полученных на основе этого учета массовых данных.</a:t>
            </a:r>
            <a:endParaRPr lang="ru-RU" sz="24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статистическому наблюдению предъявляются следующие требования:</a:t>
            </a:r>
            <a:endParaRPr lang="ru-RU" sz="24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полноты статистических данных (полноты охвата единиц изучаемой совокупности, сторон того или иного явления, а также полноты охвата во времени);</a:t>
            </a:r>
            <a:endParaRPr lang="ru-RU" sz="24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достоверности и точности данных;</a:t>
            </a:r>
            <a:endParaRPr lang="ru-RU" sz="24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их единообразия и сопоставимости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может проводиться органами государственной статистики, научно-исследовательскими институтами, экономическими службами банков, бирж, фирм.</a:t>
            </a:r>
          </a:p>
          <a:p>
            <a:pPr indent="450215" algn="just">
              <a:spcAft>
                <a:spcPts val="0"/>
              </a:spcAft>
            </a:pPr>
            <a:endParaRPr lang="ru-RU" sz="12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5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08880" cy="123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8491"/>
            <a:ext cx="1608882" cy="136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6952"/>
            <a:ext cx="1608880" cy="144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51139"/>
            <a:ext cx="1608881" cy="136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04305"/>
            <a:ext cx="1608881" cy="1446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843755" y="1577045"/>
            <a:ext cx="9530098" cy="40318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450215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 регистр Федеральной службы государственной статистики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Статрегистр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Росстата) является базой данных об организациях, созданных на территории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местных единицах, индивидуальных предпринимателях, других типах статистических единиц, являющихся объектами федерального статистического наблюдения. </a:t>
            </a:r>
          </a:p>
          <a:p>
            <a:pPr indent="450215" algn="just">
              <a:spcAft>
                <a:spcPts val="0"/>
              </a:spcAft>
            </a:pPr>
            <a:endParaRPr lang="ru-RU" sz="32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1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08880" cy="123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8491"/>
            <a:ext cx="1608882" cy="136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6952"/>
            <a:ext cx="1608880" cy="144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51139"/>
            <a:ext cx="1608881" cy="136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04305"/>
            <a:ext cx="1608881" cy="1446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925053" y="1558007"/>
            <a:ext cx="9529010" cy="35394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статистического наблюдения включает следующие этапы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ctr">
              <a:spcAft>
                <a:spcPts val="0"/>
              </a:spcAft>
            </a:pPr>
            <a:endParaRPr lang="ru-RU" sz="2800" b="1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021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подготовку наблюдения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Symbol" panose="05050102010706020507" pitchFamily="18" charset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021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массового сбора данных;</a:t>
            </a:r>
            <a:endParaRPr lang="ru-RU" sz="2800" dirty="0">
              <a:latin typeface="Symbol" panose="05050102010706020507" pitchFamily="18" charset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021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подготовку данных к автоматизированной обработке;</a:t>
            </a:r>
            <a:endParaRPr lang="ru-RU" sz="2800" dirty="0">
              <a:latin typeface="Symbol" panose="05050102010706020507" pitchFamily="18" charset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021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разработку предложений по совершенствованию статистического наблюдения.</a:t>
            </a:r>
            <a:endParaRPr lang="ru-RU" sz="2800" dirty="0">
              <a:effectLst/>
              <a:latin typeface="Symbol" panose="05050102010706020507" pitchFamily="18" charset="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6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08880" cy="123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8491"/>
            <a:ext cx="1608882" cy="136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6952"/>
            <a:ext cx="1608880" cy="144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51139"/>
            <a:ext cx="1608881" cy="136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04305"/>
            <a:ext cx="1608881" cy="1446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925053" y="264695"/>
            <a:ext cx="988995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и задачи наблюдения.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Статистические наблюдения чаще всего преследуют практическую цель – получение достоверной информации для выявления закономерностей развития явлений и процессов.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наблюдения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конкретизирующие ее задачи предопределяют его программу и формы организации. </a:t>
            </a:r>
            <a:endParaRPr lang="ru-RU" sz="28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endParaRPr lang="ru-RU" sz="28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совокупность социально-экономических явлений и процессов, которые подлежат исследованию, или точные границы, в пределах которых будут регистрироваться статистические сведения. В ряде случаев для отграничения объекта наблюдения пользуются тем или иным цензом.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Ценз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есть ограничительный признак, которому должны удовлетворять все единицы изучаемой совокупности. </a:t>
            </a:r>
            <a:endParaRPr lang="ru-RU" sz="2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08880" cy="123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8491"/>
            <a:ext cx="1608882" cy="136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6952"/>
            <a:ext cx="1608880" cy="144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51139"/>
            <a:ext cx="1608881" cy="136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04305"/>
            <a:ext cx="1608881" cy="1446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876927" y="443610"/>
            <a:ext cx="99380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Единицей наблюдения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называется составная часть объекта наблюдения, которая служит основой счета и обладает признаками, подлежащими регистрации при наблюдении.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indent="450215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Единицу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наблюдения следует отличать от отчетной единицы.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Отчетной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единицей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является субъект, от которого поступают данные о единице наблюдения. Единица наблюдения и отчетная единица могут совпадать или не совпадать. </a:t>
            </a:r>
            <a:endParaRPr lang="ru-RU" sz="2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08880" cy="123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8491"/>
            <a:ext cx="1608882" cy="136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6952"/>
            <a:ext cx="1608880" cy="144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51139"/>
            <a:ext cx="1608881" cy="136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04305"/>
            <a:ext cx="1608881" cy="1446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876927" y="161275"/>
            <a:ext cx="10130589" cy="6124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наблюдения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перечень вопросов, по которым собираются сведения, либо перечень признаков и показателей, подлежащих регистрации.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наблюдения оформляется в виде бланка (анкеты, формуляра), в который заносятся первичные сведения.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Необходимым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дополнением к бланку является инструкция (или указания на самих формулярах), разъясняющая смысл вопроса.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содержание вопросов программы наблюдения зависят от задач исследования и от особенностей изучаемого общественного явления. </a:t>
            </a:r>
            <a:endParaRPr lang="ru-RU" sz="2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9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08880" cy="123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8491"/>
            <a:ext cx="1608882" cy="136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6952"/>
            <a:ext cx="1608880" cy="144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51139"/>
            <a:ext cx="1608881" cy="136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04305"/>
            <a:ext cx="1608881" cy="1446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608880" y="142234"/>
            <a:ext cx="10090485" cy="63709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Организационные вопросы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статистического наблюдения включают в себя определение субъекта, места, времени, формы и способа наблюдения.</a:t>
            </a:r>
          </a:p>
          <a:p>
            <a:pPr indent="450215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субъекта наблюдения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сводится к тому, какой орган будет осуществлять наблюдение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места проведения наблюдения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зависит главным образом от цели наблюдения (территория страны, регион, город и т.д.)</a:t>
            </a:r>
          </a:p>
          <a:p>
            <a:pPr indent="450215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статистического наблюдения должен быть решен вопрос о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времени наблюдения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 этом устанавливается период, в течение которого будет проводиться наблюдение, – срок наблюдения – и точно определяется время, к которому относятся регистрируемые сведения, – объективное время наблюдения. </a:t>
            </a:r>
          </a:p>
          <a:p>
            <a:pPr indent="450215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Момент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времени, к которому относятся регистрируемые сведения, называют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критическим моментом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08880" cy="123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8491"/>
            <a:ext cx="1608882" cy="136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6952"/>
            <a:ext cx="1608880" cy="144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51139"/>
            <a:ext cx="1608881" cy="136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04305"/>
            <a:ext cx="1608881" cy="1446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876926" y="2222458"/>
            <a:ext cx="98498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статистической практике используются следующие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организационные формы наблюдения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0215"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отчетность; </a:t>
            </a: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 организованное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наблюдение;</a:t>
            </a: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1657</Words>
  <Application>Microsoft Office PowerPoint</Application>
  <PresentationFormat>Широкоэкранный</PresentationFormat>
  <Paragraphs>121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Тема Office</vt:lpstr>
      <vt:lpstr>Статистическое наблюдение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31</cp:revision>
  <dcterms:created xsi:type="dcterms:W3CDTF">2008-12-31T20:41:11Z</dcterms:created>
  <dcterms:modified xsi:type="dcterms:W3CDTF">2023-04-07T09:31:49Z</dcterms:modified>
</cp:coreProperties>
</file>