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2"/>
  </p:notesMasterIdLst>
  <p:sldIdLst>
    <p:sldId id="256" r:id="rId2"/>
    <p:sldId id="1031" r:id="rId3"/>
    <p:sldId id="1083" r:id="rId4"/>
    <p:sldId id="1085" r:id="rId5"/>
    <p:sldId id="1079" r:id="rId6"/>
    <p:sldId id="1087" r:id="rId7"/>
    <p:sldId id="1088" r:id="rId8"/>
    <p:sldId id="1093" r:id="rId9"/>
    <p:sldId id="1118" r:id="rId10"/>
    <p:sldId id="1094" r:id="rId11"/>
    <p:sldId id="1115" r:id="rId12"/>
    <p:sldId id="1038" r:id="rId13"/>
    <p:sldId id="1116" r:id="rId14"/>
    <p:sldId id="1100" r:id="rId15"/>
    <p:sldId id="1103" r:id="rId16"/>
    <p:sldId id="1117" r:id="rId17"/>
    <p:sldId id="1104" r:id="rId18"/>
    <p:sldId id="1111" r:id="rId19"/>
    <p:sldId id="1107" r:id="rId20"/>
    <p:sldId id="111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0000"/>
    <a:srgbClr val="3333FF"/>
    <a:srgbClr val="8F4D11"/>
    <a:srgbClr val="0179C0"/>
    <a:srgbClr val="D844B1"/>
    <a:srgbClr val="006600"/>
    <a:srgbClr val="EABE78"/>
    <a:srgbClr val="D9B24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8790" autoAdjust="0"/>
  </p:normalViewPr>
  <p:slideViewPr>
    <p:cSldViewPr snapToGrid="0">
      <p:cViewPr varScale="1">
        <p:scale>
          <a:sx n="50" d="100"/>
          <a:sy n="50" d="100"/>
        </p:scale>
        <p:origin x="78" y="240"/>
      </p:cViewPr>
      <p:guideLst>
        <p:guide pos="3863"/>
        <p:guide orient="horz" pos="2160"/>
        <p:guide pos="3831"/>
        <p:guide pos="384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gif"/><Relationship Id="rId5" Type="http://schemas.openxmlformats.org/officeDocument/2006/relationships/image" Target="../media/image4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0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gif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8733464" y="4393229"/>
            <a:ext cx="630673" cy="543260"/>
          </a:xfrm>
          <a:prstGeom prst="wedgeRoundRectCallout">
            <a:avLst>
              <a:gd name="adj1" fmla="val 64578"/>
              <a:gd name="adj2" fmla="val 4430"/>
              <a:gd name="adj3" fmla="val 16667"/>
            </a:avLst>
          </a:prstGeom>
          <a:gradFill flip="none" rotWithShape="1">
            <a:gsLst>
              <a:gs pos="0">
                <a:srgbClr val="0179C0">
                  <a:tint val="66000"/>
                  <a:satMod val="160000"/>
                </a:srgbClr>
              </a:gs>
              <a:gs pos="50000">
                <a:srgbClr val="0179C0">
                  <a:tint val="44500"/>
                  <a:satMod val="160000"/>
                </a:srgbClr>
              </a:gs>
              <a:gs pos="100000">
                <a:srgbClr val="0179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Таня\Desktop\ЯНВАРЬ\МЕтод холодного обзвона\fvd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07" y="2112346"/>
            <a:ext cx="2813539" cy="32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Таня\Desktop\ОКТЯБРЬ\Гендерные стереотипы\set-of-blue-wavy-shapes_23-214761636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 b="67650"/>
          <a:stretch/>
        </p:blipFill>
        <p:spPr bwMode="auto">
          <a:xfrm flipV="1">
            <a:off x="6231440" y="4650399"/>
            <a:ext cx="2656333" cy="6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66160" y="504778"/>
            <a:ext cx="8139224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и приёмы для увеличения объёмов памяти у учащихся начальных классов</a:t>
            </a:r>
            <a:b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ня\Desktop\ЯНВАРЬ\МЕтод холодного обзвона\dfv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3373" y="2409598"/>
            <a:ext cx="1170091" cy="20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45" y="3057613"/>
            <a:ext cx="1228525" cy="10735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Ð°ÑÑÐ¸Ð½ÐºÐ¸ Ð¿Ð¾ Ð·Ð°Ð¿ÑÐ¾ÑÑ ÑÐµÐ»ÐµÑÐ¾Ð½Ð½Ð°Ñ ÑÑÑÐ±ÐºÐ° Ñ Ð¿ÑÐ¾Ð²Ð¾Ð´Ð¾Ð¼ 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5190" y="2759848"/>
            <a:ext cx="837383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ня\Desktop\ЯНВАРЬ\МЕтод холодного обзвона\adc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9246" y="4131155"/>
            <a:ext cx="1760372" cy="20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ÐÐ°ÑÑÐ¸Ð½ÐºÐ¸ Ð¿Ð¾ Ð·Ð°Ð¿ÑÐ¾ÑÑ ÑÐµÐ»ÐµÑÐ¾Ð½Ð½Ð°Ñ ÑÑÑÐ±ÐºÐ°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197" y="4393229"/>
            <a:ext cx="739594" cy="8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Таня\Desktop\ОКТЯБРЬ\Гендерные стереотипы\set-of-blue-wavy-shapes_23-214761636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 b="67650"/>
          <a:stretch/>
        </p:blipFill>
        <p:spPr bwMode="auto">
          <a:xfrm flipH="1" flipV="1">
            <a:off x="3021455" y="3482000"/>
            <a:ext cx="1832764" cy="6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myjulia.ru/data/cache/2013/04/30/1180780_5965-800x60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4" r="2049" b="13336"/>
          <a:stretch/>
        </p:blipFill>
        <p:spPr bwMode="auto">
          <a:xfrm>
            <a:off x="449213" y="650372"/>
            <a:ext cx="3091548" cy="23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6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46336" y="2173433"/>
            <a:ext cx="1371601" cy="117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03" y="2961781"/>
            <a:ext cx="2155891" cy="23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94909" y="1166163"/>
            <a:ext cx="7043652" cy="1078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Развитие вопроса, заданного обучающемуся:</a:t>
            </a:r>
          </a:p>
          <a:p>
            <a:pPr lvl="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простой вопрос, выступающий в качестве разминки плюс серия дополнительных вопросов (2-4 вопроса) для проверки уровня понимания ребенком обсуждаемой темы.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2753" y="606162"/>
            <a:ext cx="7162228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Подходы к постановке вопросов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7414" y="2414814"/>
            <a:ext cx="625868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Дальнейшее развитие комментария другого обучающегося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8640" y="2950285"/>
            <a:ext cx="5364480" cy="954107"/>
          </a:xfrm>
          <a:prstGeom prst="rect">
            <a:avLst/>
          </a:prstGeom>
          <a:ln w="1905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вопроса:</a:t>
            </a:r>
          </a:p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Алина  отметила, что письменное общение </a:t>
            </a:r>
          </a:p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делает речь более точной, фиксированной. </a:t>
            </a:r>
            <a:b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думаете, почему,  Алина… 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2942" y="4001177"/>
            <a:ext cx="696163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Дальнейшее развитие более раннего комментария того же обучающегося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8255" y="4410617"/>
            <a:ext cx="7968080" cy="738664"/>
          </a:xfrm>
          <a:prstGeom prst="rect">
            <a:avLst/>
          </a:prstGeom>
          <a:ln w="1905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вопроса:</a:t>
            </a:r>
          </a:p>
          <a:p>
            <a:pPr algn="ctr"/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Алина ранее отметила, что письменное </a:t>
            </a:r>
            <a:b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общение делает речь более точной и фиксированной. Алина, так почему вы так считаете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8096" y="5334135"/>
            <a:ext cx="10180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Применение различных подходов к постановке вопросов формирует определенную «драматургию» и структуру вопросов. Обучающиеся слушают ответы своих одноклассников, те учащиеся, кто уже ответили </a:t>
            </a:r>
            <a:b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 расслабляются, поскольку позже педагог может попросить дополнений к уже прозвучавшему ответу.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79" y="2674611"/>
            <a:ext cx="2220903" cy="179387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87928" y="719328"/>
            <a:ext cx="2549235" cy="1566672"/>
            <a:chOff x="467055" y="2775690"/>
            <a:chExt cx="4614841" cy="3237778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1611915" y="2899706"/>
              <a:ext cx="3469981" cy="49400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ШАПКА ВОПРОСОВ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12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66487" y="-329182"/>
            <a:ext cx="8143337" cy="3348429"/>
            <a:chOff x="3303437" y="523310"/>
            <a:chExt cx="7188471" cy="4136146"/>
          </a:xfrm>
        </p:grpSpPr>
        <p:pic>
          <p:nvPicPr>
            <p:cNvPr id="1026" name="Picture 2" descr="C:\Users\Таня\Desktop\ЯНВАРЬ\МЕтод холодного обзвона\смавам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437" y="523310"/>
              <a:ext cx="7188471" cy="413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515254" y="1852717"/>
              <a:ext cx="6337086" cy="1634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Если вопросы, предложенные педагогом, </a:t>
              </a:r>
            </a:p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достаточно сложные либо требуют развернутых </a:t>
              </a:r>
            </a:p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ответов, ответов-рассуждений, можно заранее </a:t>
              </a:r>
            </a:p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ознакомить учащихся с ними и дать время </a:t>
              </a:r>
              <a:br>
                <a:rPr lang="ru-RU" sz="16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на то, чтобы они набросали варианты.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31284" y="2309446"/>
            <a:ext cx="835401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Перед началом использования метода «холодного </a:t>
            </a:r>
            <a:r>
              <a:rPr lang="ru-RU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обзвона</a:t>
            </a: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» рекомендуется провести вводную беседу с обучающимися, цель которой объяснить для чего используется данный метод. С учащимися начальной школы метод можно представить как игру </a:t>
            </a:r>
            <a:r>
              <a:rPr lang="ru-RU" sz="2400" b="1" i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«Отвечает только тот, кого назову».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85" y="2128203"/>
            <a:ext cx="2173856" cy="3748028"/>
          </a:xfrm>
          <a:prstGeom prst="rect">
            <a:avLst/>
          </a:prstGeom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58" y="4670845"/>
            <a:ext cx="3286388" cy="16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ownloads\depositphotos_82406742-stock-illustration-businesswoman-making-presentation-with-lapt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849" y="480524"/>
            <a:ext cx="1559227" cy="1828922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58E9EC-293D-4CE3-85BF-C1CEC64D36FF}"/>
              </a:ext>
            </a:extLst>
          </p:cNvPr>
          <p:cNvSpPr/>
          <p:nvPr/>
        </p:nvSpPr>
        <p:spPr>
          <a:xfrm>
            <a:off x="531284" y="3967028"/>
            <a:ext cx="7182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  ОПРЕДЕЛЯЕТ: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специальных таблиц,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которых отмечаются количественные показатели  ответов учащихся;</a:t>
            </a:r>
          </a:p>
          <a:p>
            <a:pPr lvl="0"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посредством выбора вопросов самими учащимися или выбора фамилий учащихся педагогом.</a:t>
            </a:r>
          </a:p>
        </p:txBody>
      </p:sp>
    </p:spTree>
    <p:extLst>
      <p:ext uri="{BB962C8B-B14F-4D97-AF65-F5344CB8AC3E}">
        <p14:creationId xmlns:p14="http://schemas.microsoft.com/office/powerpoint/2010/main" val="4954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214" y="1670757"/>
            <a:ext cx="533677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вызова учащегося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804" y="2683721"/>
            <a:ext cx="2448000" cy="33855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 ПЕДАГОГА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5019" y="4997895"/>
            <a:ext cx="2880000" cy="101566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случайный выбор</a:t>
            </a:r>
          </a:p>
          <a:p>
            <a:pPr algn="ctr"/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 помощью таблицы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7207" y="4231190"/>
            <a:ext cx="2880000" cy="338554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ПАУЗА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761965" y="3815692"/>
            <a:ext cx="2484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ИМЯ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ОБУЧАЮЩЕГОСЯ</a:t>
            </a:r>
          </a:p>
        </p:txBody>
      </p:sp>
      <p:sp>
        <p:nvSpPr>
          <p:cNvPr id="25" name="Стрелка вправо 24"/>
          <p:cNvSpPr/>
          <p:nvPr/>
        </p:nvSpPr>
        <p:spPr>
          <a:xfrm rot="10800000" flipH="1" flipV="1">
            <a:off x="7834304" y="4243167"/>
            <a:ext cx="580564" cy="467473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14" idx="2"/>
            <a:endCxn id="13" idx="0"/>
          </p:cNvCxnSpPr>
          <p:nvPr/>
        </p:nvCxnSpPr>
        <p:spPr>
          <a:xfrm>
            <a:off x="6047207" y="4569744"/>
            <a:ext cx="7812" cy="4281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2840" y="4505735"/>
            <a:ext cx="1215072" cy="176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3941" r="14786"/>
          <a:stretch>
            <a:fillRect/>
          </a:stretch>
        </p:blipFill>
        <p:spPr bwMode="auto">
          <a:xfrm flipH="1">
            <a:off x="732254" y="3145387"/>
            <a:ext cx="1880630" cy="284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право 14"/>
          <p:cNvSpPr/>
          <p:nvPr/>
        </p:nvSpPr>
        <p:spPr>
          <a:xfrm rot="13440000" flipH="1" flipV="1">
            <a:off x="3193544" y="3302762"/>
            <a:ext cx="1517979" cy="552091"/>
          </a:xfrm>
          <a:prstGeom prst="rightArrow">
            <a:avLst>
              <a:gd name="adj1" fmla="val 61111"/>
              <a:gd name="adj2" fmla="val 50000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" name="Picture 2" descr="C:\Users\Таня\Desktop\ОКТЯБРЬ\Метапредметная компетентность учителя\cartoon-little-kids-a-study-in-the-classroom_29190-2907.jpg">
            <a:extLst>
              <a:ext uri="{FF2B5EF4-FFF2-40B4-BE49-F238E27FC236}">
                <a16:creationId xmlns:a16="http://schemas.microsoft.com/office/drawing/2014/main" id="{A118279F-945A-41D6-803F-B0BFDCDAD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DEC7D1"/>
              </a:clrFrom>
              <a:clrTo>
                <a:srgbClr val="DEC7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r="2799"/>
          <a:stretch/>
        </p:blipFill>
        <p:spPr bwMode="auto">
          <a:xfrm>
            <a:off x="9682503" y="771748"/>
            <a:ext cx="1960858" cy="26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ая прямоугольная выноска 1">
            <a:extLst>
              <a:ext uri="{FF2B5EF4-FFF2-40B4-BE49-F238E27FC236}">
                <a16:creationId xmlns:a16="http://schemas.microsoft.com/office/drawing/2014/main" id="{C5DE7566-899A-41A3-BA83-5954467B1529}"/>
              </a:ext>
            </a:extLst>
          </p:cNvPr>
          <p:cNvSpPr/>
          <p:nvPr/>
        </p:nvSpPr>
        <p:spPr>
          <a:xfrm flipH="1">
            <a:off x="5632985" y="533530"/>
            <a:ext cx="4621952" cy="749808"/>
          </a:xfrm>
          <a:prstGeom prst="wedgeRoundRectCallout">
            <a:avLst>
              <a:gd name="adj1" fmla="val -45698"/>
              <a:gd name="adj2" fmla="val 6597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 с теми,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поднимает руку и хочет ответить?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B5F3202-0B7C-4E19-99D3-AF2AF5EC7106}"/>
              </a:ext>
            </a:extLst>
          </p:cNvPr>
          <p:cNvSpPr/>
          <p:nvPr/>
        </p:nvSpPr>
        <p:spPr>
          <a:xfrm>
            <a:off x="5823371" y="1354740"/>
            <a:ext cx="4431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ПЕДАГОГ:</a:t>
            </a:r>
          </a:p>
          <a:p>
            <a:endParaRPr lang="ru-RU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четко обозначает свою позицию </a:t>
            </a:r>
          </a:p>
          <a:p>
            <a:pPr algn="just"/>
            <a:r>
              <a:rPr lang="ru-RU" sz="1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(поднимать руку или нет);</a:t>
            </a:r>
          </a:p>
          <a:p>
            <a:pPr algn="just"/>
            <a:endParaRPr lang="ru-RU" sz="16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следит  за выполнением требований.</a:t>
            </a:r>
          </a:p>
        </p:txBody>
      </p:sp>
      <p:pic>
        <p:nvPicPr>
          <p:cNvPr id="21" name="Picture 3" descr="C:\Users\Таня\Desktop\ЯНВАРЬ\МЕтод холодного обзвона\ывм.png">
            <a:extLst>
              <a:ext uri="{FF2B5EF4-FFF2-40B4-BE49-F238E27FC236}">
                <a16:creationId xmlns:a16="http://schemas.microsoft.com/office/drawing/2014/main" id="{FA61582E-6431-4D51-9690-5CCA09350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 t="22088" r="22668" b="23050"/>
          <a:stretch/>
        </p:blipFill>
        <p:spPr bwMode="auto">
          <a:xfrm>
            <a:off x="4607207" y="655078"/>
            <a:ext cx="826179" cy="4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25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58655" y="2106592"/>
            <a:ext cx="3871351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«Тонкие» и «толстые» вопросы;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«Верите ли вы, что …?»;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«Ромашка Блюма»;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«Шапка вопросов»;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«Тысяча примеров»;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«Светофор»;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«Вопрос-ответ»;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«Лапта».</a:t>
            </a:r>
          </a:p>
          <a:p>
            <a:endParaRPr lang="ru-RU" dirty="0"/>
          </a:p>
        </p:txBody>
      </p:sp>
      <p:pic>
        <p:nvPicPr>
          <p:cNvPr id="18" name="Picture 2" descr="C:\Users\Таня\Desktop\ЯНВАРЬ\МЕтод холодного обзвона\imag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43" y="1701891"/>
            <a:ext cx="1859880" cy="123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47493" y="555520"/>
            <a:ext cx="7596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Приёмы, используемые  в методе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«холодного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обзвона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8194" name="Picture 2" descr="C:\Users\Admin\Downloads\sitting-on-reading-books-500-clr-56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6993" y="2996357"/>
            <a:ext cx="2110093" cy="3014419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1053297" y="592006"/>
            <a:ext cx="2407533" cy="1375690"/>
            <a:chOff x="467055" y="2775690"/>
            <a:chExt cx="4614841" cy="3237778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1611915" y="2899706"/>
              <a:ext cx="3469981" cy="49400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ШАПКА ВОПРОСОВ</a:t>
              </a:r>
            </a:p>
          </p:txBody>
        </p:sp>
      </p:grpSp>
      <p:pic>
        <p:nvPicPr>
          <p:cNvPr id="8195" name="Picture 3" descr="C:\Users\Admin\Downloads\8be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13449" y="2013995"/>
            <a:ext cx="2419108" cy="36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0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552073" y="1639982"/>
            <a:ext cx="3982116" cy="3237778"/>
            <a:chOff x="467055" y="2775690"/>
            <a:chExt cx="3982116" cy="323777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681163" y="2998741"/>
              <a:ext cx="2424062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ТОНКИЕ И </a:t>
              </a:r>
            </a:p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ТОЛСТЫЕ ВОПРОСЫ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31653" y="414870"/>
            <a:ext cx="9920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Приёмы, используемые  в методе «холодного обзвона»</a:t>
            </a:r>
          </a:p>
        </p:txBody>
      </p:sp>
      <p:pic>
        <p:nvPicPr>
          <p:cNvPr id="9218" name="Picture 2" descr="C:\Users\Admin\Downloads\загруженное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2708" y="4029859"/>
            <a:ext cx="1706563" cy="1684164"/>
          </a:xfrm>
          <a:prstGeom prst="rect">
            <a:avLst/>
          </a:prstGeom>
          <a:noFill/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02E887-45BC-4745-9FB5-142EA750849D}"/>
              </a:ext>
            </a:extLst>
          </p:cNvPr>
          <p:cNvSpPr/>
          <p:nvPr/>
        </p:nvSpPr>
        <p:spPr>
          <a:xfrm>
            <a:off x="4759232" y="1821274"/>
            <a:ext cx="588585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Тонкий»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  предполагает репродуктивный однозначный ответ («да» или «нет»);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3E87D5-AB40-4E6F-A5EC-6412F7A9C8AA}"/>
              </a:ext>
            </a:extLst>
          </p:cNvPr>
          <p:cNvSpPr/>
          <p:nvPr/>
        </p:nvSpPr>
        <p:spPr>
          <a:xfrm>
            <a:off x="4759232" y="2836937"/>
            <a:ext cx="5652000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ТОНКИЕ» ВОПРОСЫ: </a:t>
            </a:r>
          </a:p>
          <a:p>
            <a:r>
              <a:rPr lang="ru-RU" sz="2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Кто …? </a:t>
            </a:r>
          </a:p>
          <a:p>
            <a:r>
              <a:rPr lang="ru-RU" sz="2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Что …? </a:t>
            </a:r>
          </a:p>
          <a:p>
            <a:r>
              <a:rPr lang="ru-RU" sz="2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Когда …?  </a:t>
            </a: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ня\Desktop\ОКТЯБРЬ\Школьная оценка\104181-OMLMKI-2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15625" r="75720" b="16923"/>
          <a:stretch/>
        </p:blipFill>
        <p:spPr bwMode="auto">
          <a:xfrm>
            <a:off x="10171387" y="1814108"/>
            <a:ext cx="1088871" cy="377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Партфолио\cartoon-kids-with-pencil-and-book_29190-217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12" y="2634874"/>
            <a:ext cx="4488489" cy="23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11" y="980259"/>
            <a:ext cx="2769667" cy="27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аня\Desktop\ЯНВАРЬ\МЕтод холодного обзвона\15577dfef1534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26" y="1794846"/>
            <a:ext cx="950435" cy="9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pencil2009032414054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4871" y="2703039"/>
            <a:ext cx="1657327" cy="199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31653" y="414870"/>
            <a:ext cx="9920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Приёмы, используемые  в методе «холодного обзвона»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D5C635-ED1F-45DC-ACDE-543614A8885A}"/>
              </a:ext>
            </a:extLst>
          </p:cNvPr>
          <p:cNvSpPr/>
          <p:nvPr/>
        </p:nvSpPr>
        <p:spPr>
          <a:xfrm>
            <a:off x="6198677" y="2480629"/>
            <a:ext cx="4051011" cy="3662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«ТОЛСТЫЕ» ВОПРОСЫ: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Может …?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Мог ли …?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Согласны ли вы …?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Верно ли …?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Объясните, почему …?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Почему вы думаете …?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Почему вы считаете …?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 чём различие …?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Предположите, что будет, если …?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Что, если …?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Дайте три объяснения, почему …?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0B677A-38E9-40FB-BEA5-BAB6283856E1}"/>
              </a:ext>
            </a:extLst>
          </p:cNvPr>
          <p:cNvSpPr/>
          <p:nvPr/>
        </p:nvSpPr>
        <p:spPr>
          <a:xfrm>
            <a:off x="4360921" y="1222662"/>
            <a:ext cx="5885857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«Толстый»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(проблемный) вопрос требует глубокого осмысления задания, рациональных рассуждений, поиска дополнительных знаний и анализа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9663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88984" y="3156399"/>
            <a:ext cx="56520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45503" y="987552"/>
            <a:ext cx="3502558" cy="2733820"/>
            <a:chOff x="467055" y="2775690"/>
            <a:chExt cx="4338879" cy="323777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311951" y="3121851"/>
              <a:ext cx="3493983" cy="40096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«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ВЕРИТЕ ЛИ ВЫ, ЧТО…?»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945400" y="1134807"/>
            <a:ext cx="7454120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Педагог задает 5-7 вопросов, которые начинаются с фразы «Верите ли вы, что…?»;</a:t>
            </a:r>
          </a:p>
          <a:p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Обучающиеся отвечают «да»-«нет» или показывают свой ответ с помощью сигнальных карточек.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71676" y="3760127"/>
            <a:ext cx="6122226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Вопросы могут быть подготовлены как педагогом, так и обучающимися:  </a:t>
            </a:r>
          </a:p>
          <a:p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 шапка </a:t>
            </a:r>
            <a:r>
              <a:rPr lang="ru-RU" sz="2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вопросы по тексту учебника; 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шапка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оценочные вопросы, начинающиеся 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слов: «Я считаю, что…, а ты как думаешь?»; </a:t>
            </a:r>
          </a:p>
          <a:p>
            <a:r>
              <a:rPr lang="ru-RU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 шапка 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вопросы, на которые ребенок сам затрудняется ответить или не знает ответа.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65" y="2250927"/>
            <a:ext cx="2490625" cy="153269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31653" y="414870"/>
            <a:ext cx="9920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Приёмы, используемые  в методе «холодного обзвона»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421811" y="3954898"/>
            <a:ext cx="3968150" cy="2218944"/>
            <a:chOff x="467055" y="2775690"/>
            <a:chExt cx="4464358" cy="3237778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1461431" y="3071501"/>
              <a:ext cx="3469982" cy="49400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ШАПКА ВОПРОСОВ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0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12954" y="1243308"/>
            <a:ext cx="8384102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Первый лепесток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простой вопрос, 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направлен </a:t>
            </a:r>
            <a:b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  воспроизведение  определенной  информации.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Второй лепесток</a:t>
            </a:r>
            <a:r>
              <a:rPr lang="ru-RU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вопрос-интерпретация,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направлен на установление причинно-следственных  связей:  «Почему...?».</a:t>
            </a:r>
          </a:p>
          <a:p>
            <a:pPr algn="just"/>
            <a:r>
              <a:rPr lang="ru-RU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Третий лепесток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оценочный вопрос, 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направлен </a:t>
            </a:r>
            <a:b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 выяснение критериев оценки событий, явлений, фактов: «Почему что-то хорошо, а что-то плохо?».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50063" y="1044426"/>
            <a:ext cx="2885562" cy="2722902"/>
            <a:chOff x="467055" y="2775690"/>
            <a:chExt cx="4121156" cy="323777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389360" y="3003127"/>
              <a:ext cx="3198851" cy="4025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РОМАШКА БЛЮМА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75360" y="3695516"/>
            <a:ext cx="7985759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Четвёртый лепесток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практический вопрос, </a:t>
            </a:r>
          </a:p>
          <a:p>
            <a:pPr algn="just"/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направлен на установление взаимосвязей между теорией </a:t>
            </a:r>
            <a:b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 практикой.</a:t>
            </a:r>
          </a:p>
          <a:p>
            <a:pPr algn="just"/>
            <a:r>
              <a:rPr lang="ru-RU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Пятый лепесток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творческий вопрос,</a:t>
            </a:r>
          </a:p>
          <a:p>
            <a:pPr algn="just"/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предполагает наличие частицы «бы», элементов условности, </a:t>
            </a:r>
            <a:b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предположений.</a:t>
            </a:r>
          </a:p>
          <a:p>
            <a:pPr algn="just"/>
            <a:r>
              <a:rPr lang="ru-RU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Шестой лепесток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уточняющий вопрос,</a:t>
            </a:r>
          </a:p>
          <a:p>
            <a:pPr algn="just"/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предоставляет  обучающему возможности для обратной связи: «То есть ты говоришь, что…?».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1653" y="414870"/>
            <a:ext cx="9920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Приёмы, используемые  в методе «холодного обзвона»</a:t>
            </a:r>
          </a:p>
        </p:txBody>
      </p:sp>
      <p:pic>
        <p:nvPicPr>
          <p:cNvPr id="1027" name="Picture 3" descr="C:\Users\Admin\Downloads\842dc34e0b9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0146" y="3599045"/>
            <a:ext cx="2355272" cy="1766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8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450080" y="3795047"/>
            <a:ext cx="6925056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Составлении таблиц  с количественными ответами обучающихся   позволяет   педагогу: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четко представить, что из предложенного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предыдущем уроке дети усвоили хорошо, а к чему следует обратиться еще раз;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честно и аргументировано выставить отметки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устный опрос по результатам таблиц, заполненных помощниками.</a:t>
            </a:r>
          </a:p>
        </p:txBody>
      </p:sp>
      <p:pic>
        <p:nvPicPr>
          <p:cNvPr id="7" name="Picture 3" descr="C:\Users\Таня\Desktop\ЯНВАРЬ\МЕтод холодного обзвона\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3" r="36114" b="65183"/>
          <a:stretch/>
        </p:blipFill>
        <p:spPr bwMode="auto">
          <a:xfrm flipH="1">
            <a:off x="8744754" y="2692578"/>
            <a:ext cx="817099" cy="5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06463" y="3068298"/>
            <a:ext cx="3982116" cy="3237778"/>
            <a:chOff x="467055" y="2775690"/>
            <a:chExt cx="3982116" cy="323777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65105" y="3019935"/>
              <a:ext cx="2156604" cy="46166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СВЕТОФОР</a:t>
              </a:r>
            </a:p>
          </p:txBody>
        </p:sp>
      </p:grpSp>
      <p:pic>
        <p:nvPicPr>
          <p:cNvPr id="15" name="Picture 3" descr="C:\Users\Таня\Desktop\ЯНВАРЬ\МЕтод холодного обзвона\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8" t="65183" r="28899"/>
          <a:stretch/>
        </p:blipFill>
        <p:spPr bwMode="auto">
          <a:xfrm flipH="1">
            <a:off x="10249504" y="2281897"/>
            <a:ext cx="652172" cy="44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50854" y="1148642"/>
            <a:ext cx="7102361" cy="20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СВЕТОФОР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полоска картона, оклеенная красной и зеленой бумагой.</a:t>
            </a:r>
          </a:p>
          <a:p>
            <a:pPr algn="just"/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При проведение устного опроса, обучающиеся подают сигнал педагогу о том, знают ли они ответ на вопрос:</a:t>
            </a:r>
          </a:p>
          <a:p>
            <a:pPr marL="285750" indent="-285750" algn="just">
              <a:buFontTx/>
              <a:buChar char="-"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зеленая сторона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готов к ответу; 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сторона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ответа нет.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1653" y="414870"/>
            <a:ext cx="9920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Приёмы, используемые  в методе «холодного обзвона»</a:t>
            </a:r>
          </a:p>
        </p:txBody>
      </p:sp>
    </p:spTree>
    <p:extLst>
      <p:ext uri="{BB962C8B-B14F-4D97-AF65-F5344CB8AC3E}">
        <p14:creationId xmlns:p14="http://schemas.microsoft.com/office/powerpoint/2010/main" val="39930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26143" y="1191849"/>
            <a:ext cx="8102031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00" dirty="0"/>
          </a:p>
          <a:p>
            <a:pPr algn="just"/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Педагог   предлагает   детям    определение,     дату,      название.</a:t>
            </a:r>
          </a:p>
          <a:p>
            <a:pPr algn="just"/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Обучающиеся приводят примеры, раскрывающие </a:t>
            </a:r>
            <a:b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смысл    заданного     педагогом    понятия.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8927" y="890016"/>
            <a:ext cx="2756245" cy="1698538"/>
            <a:chOff x="467055" y="2775690"/>
            <a:chExt cx="3982116" cy="323777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64082" y="3061625"/>
              <a:ext cx="3129674" cy="39393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ТЫСЯЧА ПРИМЕРОВ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480368" y="2357108"/>
            <a:ext cx="1968779" cy="1446550"/>
            <a:chOff x="467055" y="2775690"/>
            <a:chExt cx="4221798" cy="323777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1599800" y="2953049"/>
              <a:ext cx="3089053" cy="47320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ВОПРОС – ОТВЕТ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720498" y="2334102"/>
            <a:ext cx="4506334" cy="153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Педагог, озвучив конкретный вопрос, подает условный сигнал («Класс!»; «Все вместе!»), позволяющий  обучающимся, отвечать хором. </a:t>
            </a:r>
          </a:p>
          <a:p>
            <a:pPr marL="285750" indent="-285750" algn="just">
              <a:buFontTx/>
              <a:buChar char="-"/>
            </a:pPr>
            <a:endParaRPr lang="ru-RU" sz="2000" dirty="0"/>
          </a:p>
          <a:p>
            <a:endParaRPr lang="ru-RU" sz="1000" dirty="0"/>
          </a:p>
          <a:p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8137" y="431320"/>
            <a:ext cx="10334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Приёмы, используемые  в методе «холодного обзвона»</a:t>
            </a:r>
          </a:p>
        </p:txBody>
      </p:sp>
      <p:pic>
        <p:nvPicPr>
          <p:cNvPr id="10242" name="Picture 2" descr="C:\Users\Admin\Downloads\59788924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26832" y="456073"/>
            <a:ext cx="1454959" cy="1144568"/>
          </a:xfrm>
          <a:prstGeom prst="rect">
            <a:avLst/>
          </a:prstGeom>
          <a:noFill/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CD98D6E-5CFC-4364-A52A-892E56EB9524}"/>
              </a:ext>
            </a:extLst>
          </p:cNvPr>
          <p:cNvGrpSpPr/>
          <p:nvPr/>
        </p:nvGrpSpPr>
        <p:grpSpPr>
          <a:xfrm>
            <a:off x="2156874" y="4864108"/>
            <a:ext cx="1692843" cy="1510533"/>
            <a:chOff x="467055" y="2775690"/>
            <a:chExt cx="3982116" cy="323777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7C12465-2FB9-4BD7-8CC4-AC0C044C0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 descr="C:\Users\Таня\Desktop\ЯНВАРЬ\ЭМПАТИЯ\fg.png">
              <a:extLst>
                <a:ext uri="{FF2B5EF4-FFF2-40B4-BE49-F238E27FC236}">
                  <a16:creationId xmlns:a16="http://schemas.microsoft.com/office/drawing/2014/main" id="{068421F7-76A9-425F-8CD9-BFFD3C7E2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9B03927-3EF9-4E3E-BF44-6881F0073A0A}"/>
                </a:ext>
              </a:extLst>
            </p:cNvPr>
            <p:cNvSpPr/>
            <p:nvPr/>
          </p:nvSpPr>
          <p:spPr>
            <a:xfrm>
              <a:off x="1878388" y="3070147"/>
              <a:ext cx="1737405" cy="50729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ЛАПТА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0DC9230-0381-4D94-AC0C-892B769552BD}"/>
              </a:ext>
            </a:extLst>
          </p:cNvPr>
          <p:cNvSpPr/>
          <p:nvPr/>
        </p:nvSpPr>
        <p:spPr>
          <a:xfrm>
            <a:off x="877877" y="4194408"/>
            <a:ext cx="1074997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 «бросает» учащимся вопрос и «ловит» ответ, не комментируя его, а лишь отслеживая  правильность.</a:t>
            </a:r>
          </a:p>
          <a:p>
            <a:endParaRPr lang="ru-RU" sz="1600" dirty="0"/>
          </a:p>
        </p:txBody>
      </p:sp>
      <p:pic>
        <p:nvPicPr>
          <p:cNvPr id="26" name="Picture 2" descr="C:\Users\Таня\Desktop\ЯНВАРЬ\МЕтод холодного обзвона\0_c0bf5_3953ba58_L.png">
            <a:extLst>
              <a:ext uri="{FF2B5EF4-FFF2-40B4-BE49-F238E27FC236}">
                <a16:creationId xmlns:a16="http://schemas.microsoft.com/office/drawing/2014/main" id="{68CDB9FE-0F03-4B5A-9C79-291E59B2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96" y="5040934"/>
            <a:ext cx="1062844" cy="10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">
            <a:extLst>
              <a:ext uri="{FF2B5EF4-FFF2-40B4-BE49-F238E27FC236}">
                <a16:creationId xmlns:a16="http://schemas.microsoft.com/office/drawing/2014/main" id="{F3E256B2-B68D-492C-9929-011142F5F56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24027" y="4811200"/>
            <a:ext cx="1088366" cy="145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8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2336" y="3549694"/>
            <a:ext cx="3348000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3168" y="3533663"/>
            <a:ext cx="3348000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ОБУЧАЮЩИЕСЯ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6709" y="4213789"/>
            <a:ext cx="3719787" cy="17543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вызывает ребенка независимо </a:t>
            </a:r>
            <a:b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 того, поднимает тот руку или нет;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задает вопрос и называет имя обучающегося, который должен дать ответ.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1695" y="4138184"/>
            <a:ext cx="3789473" cy="17543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знают о том, что педагог часто и регулярно вызывает тех, кто не поднимает руку;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готовятся к ответу на вопрос педагога, тем самым увеличивая объём памяти </a:t>
            </a:r>
          </a:p>
        </p:txBody>
      </p:sp>
      <p:cxnSp>
        <p:nvCxnSpPr>
          <p:cNvPr id="3" name="Прямая соединительная линия 2"/>
          <p:cNvCxnSpPr>
            <a:stCxn id="9" idx="2"/>
            <a:endCxn id="21" idx="0"/>
          </p:cNvCxnSpPr>
          <p:nvPr/>
        </p:nvCxnSpPr>
        <p:spPr>
          <a:xfrm rot="16200000" flipH="1">
            <a:off x="3634088" y="3861273"/>
            <a:ext cx="294763" cy="4102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  <a:stCxn id="19" idx="2"/>
            <a:endCxn id="22" idx="0"/>
          </p:cNvCxnSpPr>
          <p:nvPr/>
        </p:nvCxnSpPr>
        <p:spPr>
          <a:xfrm flipH="1">
            <a:off x="8046432" y="3902995"/>
            <a:ext cx="220736" cy="2351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5040" y="268292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Суть метода «холодного </a:t>
            </a:r>
            <a:r>
              <a:rPr lang="ru-RU" sz="3400" b="1" dirty="0" err="1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обзвона</a:t>
            </a:r>
            <a:r>
              <a:rPr lang="ru-RU" sz="3400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b="1" dirty="0">
              <a:solidFill>
                <a:srgbClr val="D844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E:\Наташа\мои рисунки\дети\16e35a44c26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169" y="4401053"/>
            <a:ext cx="1854592" cy="199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dmin\Downloads\115599564__1__15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3" y="4103933"/>
            <a:ext cx="1599346" cy="1954445"/>
          </a:xfrm>
          <a:prstGeom prst="rect">
            <a:avLst/>
          </a:prstGeom>
          <a:noFill/>
        </p:spPr>
      </p:pic>
      <p:pic>
        <p:nvPicPr>
          <p:cNvPr id="3075" name="Picture 3" descr="C:\Users\Admin\Downloads\img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40" y="673710"/>
            <a:ext cx="2509228" cy="1881921"/>
          </a:xfrm>
          <a:prstGeom prst="rect">
            <a:avLst/>
          </a:prstGeom>
          <a:noFill/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51E261C-FB83-4FD3-BBF8-E6BC0834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143000"/>
            <a:ext cx="8077198" cy="114299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«ХОЛОДНОГО ОБЗВОНА» – назван по аналогии   с   маркетинговым   методом «холодного обзвона» или «холодных звонков», в соответствии с которым продавец  в произвольном порядке обзванивает незнакомых потенциальных  клиентов, для того, чтобы предложить  им свой продукт.</a:t>
            </a:r>
          </a:p>
        </p:txBody>
      </p:sp>
    </p:spTree>
    <p:extLst>
      <p:ext uri="{BB962C8B-B14F-4D97-AF65-F5344CB8AC3E}">
        <p14:creationId xmlns:p14="http://schemas.microsoft.com/office/powerpoint/2010/main" val="2222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659248" y="934863"/>
            <a:ext cx="610293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Каждый педагог стремится к тому, что бы урок был </a:t>
            </a:r>
            <a:r>
              <a:rPr lang="ru-RU" sz="2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интересен.</a:t>
            </a:r>
          </a:p>
          <a:p>
            <a:pPr algn="just"/>
            <a:r>
              <a:rPr lang="ru-RU" sz="2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Метод «холодного обзвона» </a:t>
            </a:r>
            <a:r>
              <a:rPr lang="ru-RU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позволяет для увеличения объёмов памяти у учащихся</a:t>
            </a:r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вовлечь в учебную деятельность всех детей. </a:t>
            </a:r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 вопрос педагога отвечают все ребята</a:t>
            </a:r>
            <a:r>
              <a:rPr lang="ru-RU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 только один вслух, а остальные про себя. </a:t>
            </a:r>
          </a:p>
          <a:p>
            <a:pPr algn="just"/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Каждый ребенок знает, что вызвать его могут в любую минуту, а значит, нужно быть всегда готовым к ответу. </a:t>
            </a:r>
          </a:p>
        </p:txBody>
      </p:sp>
      <p:pic>
        <p:nvPicPr>
          <p:cNvPr id="18" name="Picture 2" descr="C:\Users\User\Desktop\картинки с шаттерстока\shutterstock_1120233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2787" y="3683647"/>
            <a:ext cx="1697716" cy="23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\Downloads\2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822" y="71834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9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93026" y="2560798"/>
            <a:ext cx="1041142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Возможность избежать «простоя» и «провисания» рабочего времени на уроке: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обеспечивает оптимальный темп урока;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нет необходимости в использовании наводящих вопросов-подсказок.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4128" y="1047394"/>
            <a:ext cx="1046073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Систематическое проведение проверки понимания материала обучающимися.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 ОПРОСА: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обычное дело в учебной деятельности;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процесс привычный для обучающихся;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носит позитивный характер.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98170" y="4238763"/>
            <a:ext cx="7295731" cy="18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ПОЗИЦИЯ  ПЕДАГОГА:</a:t>
            </a:r>
          </a:p>
          <a:p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«Мне интересно, что по этому поводу </a:t>
            </a:r>
            <a:b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думаешь ты…»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Каждый ребенок готов к ответу на вопрос педагога и осознает, что его мнение важно и интересно.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000" y="503641"/>
            <a:ext cx="10404192" cy="52322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метода «холодного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обзвона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7" name="Picture 4" descr="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t="35995"/>
          <a:stretch>
            <a:fillRect/>
          </a:stretch>
        </p:blipFill>
        <p:spPr bwMode="auto">
          <a:xfrm>
            <a:off x="441325" y="5155370"/>
            <a:ext cx="1899539" cy="11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носка-облако 8"/>
          <p:cNvSpPr/>
          <p:nvPr/>
        </p:nvSpPr>
        <p:spPr bwMode="auto">
          <a:xfrm>
            <a:off x="1286701" y="4389120"/>
            <a:ext cx="1346771" cy="713232"/>
          </a:xfrm>
          <a:prstGeom prst="cloudCallout">
            <a:avLst>
              <a:gd name="adj1" fmla="val -51830"/>
              <a:gd name="adj2" fmla="val 74865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6" descr="C:\Users\admin\YandexDisk\Загрузки\802bd2bcb76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54" y="3321175"/>
            <a:ext cx="1099818" cy="211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 rot="20280000" flipH="1" flipV="1">
            <a:off x="7610751" y="4025499"/>
            <a:ext cx="2487773" cy="83573"/>
          </a:xfrm>
          <a:prstGeom prst="rightArrow">
            <a:avLst>
              <a:gd name="adj1" fmla="val 61111"/>
              <a:gd name="adj2" fmla="val 50000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2180000" flipH="1" flipV="1">
            <a:off x="2719691" y="5281770"/>
            <a:ext cx="1517979" cy="105684"/>
          </a:xfrm>
          <a:prstGeom prst="rightArrow">
            <a:avLst>
              <a:gd name="adj1" fmla="val 61111"/>
              <a:gd name="adj2" fmla="val 50000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6800" y="3761115"/>
            <a:ext cx="7244917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Возможность добиться особой  рабочей атмосферы на уроке, активности всех ее участников для увеличения объёмов памяти.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Персональная ответственность за работу всего класса </a:t>
            </a:r>
            <a:r>
              <a:rPr lang="ru-RU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лежит на каждом ребенке, </a:t>
            </a: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что может стать сильным стимулом выполнить работу заранее.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278" y="3048778"/>
            <a:ext cx="10404192" cy="52322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Преимущества использования метода «холодного </a:t>
            </a:r>
            <a:r>
              <a:rPr lang="ru-RU" sz="2800" b="1" i="1" dirty="0" err="1">
                <a:solidFill>
                  <a:srgbClr val="7030A0"/>
                </a:solidFill>
              </a:rPr>
              <a:t>обзвона</a:t>
            </a:r>
            <a:r>
              <a:rPr lang="ru-RU" sz="2800" b="1" i="1" dirty="0">
                <a:solidFill>
                  <a:srgbClr val="7030A0"/>
                </a:solidFill>
              </a:rPr>
              <a:t>»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273321" y="-445477"/>
            <a:ext cx="11606785" cy="3803904"/>
            <a:chOff x="3157314" y="746622"/>
            <a:chExt cx="8182895" cy="4705494"/>
          </a:xfrm>
        </p:grpSpPr>
        <p:pic>
          <p:nvPicPr>
            <p:cNvPr id="16" name="Picture 2" descr="C:\Users\Таня\Desktop\ЯНВАРЬ\МЕтод холодного обзвона\смавам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314" y="746622"/>
              <a:ext cx="7581211" cy="4705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3679060" y="1998404"/>
              <a:ext cx="7661149" cy="1827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Дети достаточно часто ведут себя пассивно, поскольку могут сомневаться не только </a:t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в правильности своей точки зрения, </a:t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но и в том озвучивать ее или нет – </a:t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мысли в голове вертятся, а сказать или </a:t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нет, ребенок не знает.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 descr="C:\Users\Admin\Downloads\animated_meet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41" y="3675513"/>
            <a:ext cx="3551746" cy="2391509"/>
          </a:xfrm>
          <a:prstGeom prst="rect">
            <a:avLst/>
          </a:prstGeom>
          <a:noFill/>
        </p:spPr>
      </p:pic>
      <p:pic>
        <p:nvPicPr>
          <p:cNvPr id="11" name="Picture 2" descr="C:\Users\Admin\Downloads\depositphotos_82406742-stock-illustration-businesswoman-making-presentation-with-lap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56" y="363291"/>
            <a:ext cx="1922584" cy="212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3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45536" y="1071479"/>
            <a:ext cx="8090421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профилактика пассивности;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стимулирование учащихся. </a:t>
            </a:r>
          </a:p>
          <a:p>
            <a:pPr lvl="0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использует методику в течение нескольких минут почти каждый день.</a:t>
            </a:r>
          </a:p>
          <a:p>
            <a:pPr lvl="0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ожидают опроса педагога;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корректируют свое поведение заранее;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готовятся к ответу.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180" y="940530"/>
            <a:ext cx="2520000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ПРЕДСКАЗУЕМОСТЬ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08377"/>
            <a:ext cx="8570976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Принципы метода «холодного </a:t>
            </a:r>
            <a:r>
              <a:rPr lang="ru-RU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обзвона</a:t>
            </a:r>
            <a:r>
              <a:rPr lang="ru-RU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E:\++++05 05 РАБОЧИЙ СТОЛ\ПРЕЗЕНТАЦИИ МИНСК\ЭСТЕТИЧЕСКОЕ ВОСПИТАНИЕ\imag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51733" y="1062693"/>
            <a:ext cx="1113867" cy="11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24787" y="5003967"/>
            <a:ext cx="9875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Оптимально «обзванивать» учащихся  – в начале урока, пока они не устали и не самоустранились, что позволит задать необходимый тон, заинтересовать учеников.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1096714" y="1770500"/>
            <a:ext cx="1628198" cy="2106556"/>
            <a:chOff x="2835" y="1570"/>
            <a:chExt cx="2088" cy="2314"/>
          </a:xfrm>
        </p:grpSpPr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3560" y="1570"/>
              <a:ext cx="1363" cy="2314"/>
              <a:chOff x="2470" y="1434"/>
              <a:chExt cx="1363" cy="2314"/>
            </a:xfrm>
          </p:grpSpPr>
          <p:pic>
            <p:nvPicPr>
              <p:cNvPr id="18" name="Picture 23" descr="Cartoon school child - Stock Vectors &amp;Rcy;&amp;icy;&amp;scy;&amp;ocy;&amp;vcy;&amp;acy;&amp;ncy;&amp;ncy;&amp;ycy;&amp;iecy; &amp;shcy;&amp;kcy;&amp;ocy;&amp;lcy;&amp;softcy;&amp;ncy;&amp;icy;&amp;kcy;&amp;icy; &quot; Lot of Free Downloads. . &amp;Vcy;&amp;scy;&amp;iecy; &amp;ncy;&amp;acy; &amp;scy;&amp;vcy;&amp;iecy;&amp;tcy;&amp;iecy; &amp;bcy;&amp;iecy;&amp;scy;&amp;pcy;&amp;lcy;&amp;acy;&amp;tcy;&amp;ncy;&amp;ocy; &amp;scy;&amp;kcy;&amp;acy;&amp;chcy;&amp;acy;&amp;tcy;&amp;softcy;.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70" y="1434"/>
                <a:ext cx="1274" cy="2253"/>
              </a:xfrm>
              <a:prstGeom prst="rect">
                <a:avLst/>
              </a:prstGeom>
              <a:noFill/>
            </p:spPr>
          </p:pic>
          <p:sp>
            <p:nvSpPr>
              <p:cNvPr id="19" name="Rectangle 24"/>
              <p:cNvSpPr>
                <a:spLocks noChangeArrowheads="1"/>
              </p:cNvSpPr>
              <p:nvPr/>
            </p:nvSpPr>
            <p:spPr bwMode="auto">
              <a:xfrm>
                <a:off x="3424" y="3475"/>
                <a:ext cx="409" cy="2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6" name="Picture 25" descr="&amp;Rcy;&amp;icy;&amp;scy;&amp;ocy;&amp;vcy;&amp;acy;&amp;ncy;&amp;ncy;&amp;ycy;&amp;iecy; &amp;dcy;&amp;iecy;&amp;tcy;&amp;icy; &amp;shcy;&amp;kcy;&amp;ocy;&amp;lcy;&amp;softcy;&amp;ncy;&amp;icy;&amp;kcy;&amp;icy; - &amp;ucy;&amp;chcy;&amp;iecy;&amp;ncy;&amp;icy;&amp;kcy;&amp;icy; &amp;vcy; &amp;vcy;&amp;iecy;&amp;kcy;&amp;tcy;&amp;ocy;&amp;rcy;&amp;iecy;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5" y="1706"/>
              <a:ext cx="1067" cy="2176"/>
            </a:xfrm>
            <a:prstGeom prst="rect">
              <a:avLst/>
            </a:prstGeom>
            <a:noFill/>
          </p:spPr>
        </p:pic>
        <p:sp>
          <p:nvSpPr>
            <p:cNvPr id="17" name="AutoShape 26"/>
            <p:cNvSpPr>
              <a:spLocks noChangeArrowheads="1"/>
            </p:cNvSpPr>
            <p:nvPr/>
          </p:nvSpPr>
          <p:spPr bwMode="auto">
            <a:xfrm>
              <a:off x="3560" y="3748"/>
              <a:ext cx="273" cy="136"/>
            </a:xfrm>
            <a:prstGeom prst="parallelogram">
              <a:avLst>
                <a:gd name="adj" fmla="val 50184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" name="Picture 2" descr="C:\Users\Irina\Desktop\как сделать урок проблемным\школа_обуче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4660" y="2940831"/>
            <a:ext cx="2065552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5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15247" y="1557754"/>
            <a:ext cx="6242303" cy="372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включение всех обучающихся в работу, не выделяя конкретного ребенка или группу детей. 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ПЕДАГОГ: </a:t>
            </a:r>
            <a:endParaRPr lang="ru-RU" sz="1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уделяет внимание каждому ребенку;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четко формулирует вопросы;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быстро осуществляет опрос. 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ОБУЧАЮЩИЕСЯ:</a:t>
            </a:r>
          </a:p>
          <a:p>
            <a:pPr marL="342900" lvl="0"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     осознают, что принимают участие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       в работе всего класса.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6500" y="1247057"/>
            <a:ext cx="2520000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СИСТЕМАТИЧНОСТЬ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Таня\Desktop\ОКТЯБРЬ\Урок семинар\classmates-learning-with-flat-design_23-214765955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8CEE3"/>
              </a:clrFrom>
              <a:clrTo>
                <a:srgbClr val="B8CE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"/>
          <a:stretch/>
        </p:blipFill>
        <p:spPr bwMode="auto">
          <a:xfrm>
            <a:off x="10166360" y="3688241"/>
            <a:ext cx="1279873" cy="12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87721" y="515240"/>
            <a:ext cx="8314944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Принципы метода «холодного </a:t>
            </a:r>
            <a:r>
              <a:rPr lang="ru-RU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обзвона</a:t>
            </a:r>
            <a:r>
              <a:rPr lang="ru-RU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764497" y="4640951"/>
            <a:ext cx="5922503" cy="2135719"/>
            <a:chOff x="5002461" y="1183710"/>
            <a:chExt cx="5635953" cy="3074854"/>
          </a:xfrm>
        </p:grpSpPr>
        <p:pic>
          <p:nvPicPr>
            <p:cNvPr id="17" name="Picture 2" descr="C:\Users\Таня\Desktop\ЯНВАРЬ\МЕтод холодного обзвона\смавам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461" y="1183710"/>
              <a:ext cx="5635953" cy="3074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5820584" y="2212907"/>
              <a:ext cx="3857528" cy="1196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Не следует использовать метод</a:t>
              </a:r>
              <a:br>
                <a:rPr lang="ru-RU" sz="1600" b="1" dirty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 «холодного </a:t>
              </a:r>
              <a:r>
                <a:rPr lang="ru-RU" sz="1600" b="1" dirty="0" err="1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обзвона</a:t>
              </a:r>
              <a:r>
                <a:rPr lang="ru-RU" sz="1600" b="1" dirty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» с целью  «подловить» ребенка. </a:t>
              </a:r>
            </a:p>
          </p:txBody>
        </p:sp>
      </p:grpSp>
      <p:pic>
        <p:nvPicPr>
          <p:cNvPr id="11" name="Picture 3" descr="C:\Users\admin\Desktop\ГОД ЭКОЛОГИИ\3824_html_1cfcfd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7" y="1603023"/>
            <a:ext cx="3017520" cy="242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ownloads\depositphotos_82406742-stock-illustration-businesswoman-making-presentation-with-lapt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6148" y="5191586"/>
            <a:ext cx="917798" cy="1076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8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21626" y="1112541"/>
            <a:ext cx="7838854" cy="2739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 учащегося.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ПЕДАГОГ: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демонстрирует уважение и веру в ум и способности обучающегося;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приглашает ребенка присоединиться к беседе. 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ОБУЧАЮЩИЙСЯ: </a:t>
            </a:r>
          </a:p>
          <a:p>
            <a:pPr marL="285750" indent="-285750"/>
            <a:r>
              <a:rPr lang="ru-RU" sz="1600" b="1" dirty="0">
                <a:solidFill>
                  <a:srgbClr val="0179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достижение успеха; </a:t>
            </a:r>
          </a:p>
          <a:p>
            <a:pPr marL="285750" indent="-285750"/>
            <a:r>
              <a:rPr lang="ru-RU" sz="1600" b="1" dirty="0">
                <a:solidFill>
                  <a:srgbClr val="0179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увеличение объёма памяти;</a:t>
            </a:r>
          </a:p>
          <a:p>
            <a:pPr marL="285750" indent="-285750"/>
            <a:r>
              <a:rPr lang="ru-RU" sz="1600" b="1" dirty="0">
                <a:solidFill>
                  <a:srgbClr val="0179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эмоциональный отклик.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404" y="1030551"/>
            <a:ext cx="2520000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ПОЗИТИВНОСТЬ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3636" y="544953"/>
            <a:ext cx="817793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Принципы метода «холодного </a:t>
            </a:r>
            <a:r>
              <a:rPr lang="ru-RU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обзвона</a:t>
            </a:r>
            <a:r>
              <a:rPr lang="ru-RU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7536" y="4657643"/>
            <a:ext cx="10047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Атмосферы напряжения удастся избежать, если педагог будет задавать вопросы по теме урока с учетом индивидуальных особенностей ребенка, его подготовленности, искренне приглашая его к диалогу. </a:t>
            </a:r>
          </a:p>
        </p:txBody>
      </p:sp>
      <p:pic>
        <p:nvPicPr>
          <p:cNvPr id="11" name="Picture 5" descr="shutterstock_973748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4434" y="1955322"/>
            <a:ext cx="1761227" cy="278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5" y="1518248"/>
            <a:ext cx="2829856" cy="29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86912" y="1185226"/>
            <a:ext cx="7802879" cy="477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обеспечить доступность и системность обучения для увеличения объёма памяти.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ПЕДАГОГ: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вовлекает детей в обсуждение посредством простых вопросов;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рассмотрении сложных моментов применяет уже имеющиеся знания.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ОБУЧАЮЩИЙСЯ: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отвечают на вопросы педагога;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следят за ответами других учащихся.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3616" y="581529"/>
            <a:ext cx="8569184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 метода «холодного обзвона»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926" y="910556"/>
            <a:ext cx="2520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МЕТОД «СТРОИТЕЛЬНЫХ ЛЕСОВ»</a:t>
            </a:r>
            <a:endParaRPr lang="ru-RU" sz="1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6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896" y="3750665"/>
            <a:ext cx="1531256" cy="130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96" y="3587553"/>
            <a:ext cx="3312368" cy="2576286"/>
          </a:xfrm>
          <a:prstGeom prst="rect">
            <a:avLst/>
          </a:prstGeom>
        </p:spPr>
      </p:pic>
      <p:pic>
        <p:nvPicPr>
          <p:cNvPr id="12290" name="Picture 2" descr="C:\Users\Admin\Downloads\27625335-Учитель-у-доски-объясняет-детей-математик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935" y="1868777"/>
            <a:ext cx="2846793" cy="2246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9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9366" y="1104728"/>
            <a:ext cx="60041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</a:p>
          <a:p>
            <a:pPr algn="ctr"/>
            <a:r>
              <a:rPr lang="ru-RU" sz="1600" b="1" dirty="0">
                <a:solidFill>
                  <a:srgbClr val="D844B1"/>
                </a:solidFill>
                <a:latin typeface="Times New Roman" pitchFamily="18" charset="0"/>
                <a:cs typeface="Times New Roman" pitchFamily="18" charset="0"/>
              </a:rPr>
              <a:t>«УСТНАЯ  И  ПИСЬМЕННАЯ  РЕЧЬ»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 ПЕДАГОГА: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Посредством чего мне удается общаться с вами?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Согласны ли вы с тем, что при общении с вами сейчас </a:t>
            </a:r>
            <a:br>
              <a:rPr lang="ru-RU" sz="1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я использую устную речь?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Почему устная речь так называется?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Какой еще вид речи существует?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каких ситуациях люди пользуются письменной речью?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чем заключаются существенные особенности устной и письменной речи?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аня\Desktop\СЕНТЯБРЬ\Коммуникативные навыки\opros-300x19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53">
            <a:off x="3759893" y="1650143"/>
            <a:ext cx="1158055" cy="7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3616" y="581529"/>
            <a:ext cx="8569184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Приёмы метода «холодного обзвона»</a:t>
            </a:r>
            <a:endParaRPr lang="ru-RU" sz="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412" y="562137"/>
            <a:ext cx="2520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«СТРОИТЕЛЬНЫХ ЛЕСОВ»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218" y="3383371"/>
            <a:ext cx="79785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pPr algn="ctr"/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«УСТНАЯ  И  ПИСЬМЕННАЯ  РЕЧЬ»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 ПЕДАГОГА: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чем заключаются существенные особенности устной и письменной речи?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Разбиваем вопрос на более простые:</a:t>
            </a:r>
          </a:p>
          <a:p>
            <a:pPr marL="342900" indent="-342900">
              <a:buFont typeface="Garamond" panose="02020404030301010803" pitchFamily="18" charset="0"/>
              <a:buChar char="–"/>
            </a:pPr>
            <a:r>
              <a:rPr lang="ru-RU" sz="1400" b="1" i="1" dirty="0">
                <a:solidFill>
                  <a:srgbClr val="0179C0"/>
                </a:solidFill>
                <a:latin typeface="Times New Roman" pitchFamily="18" charset="0"/>
                <a:cs typeface="Times New Roman" pitchFamily="18" charset="0"/>
              </a:rPr>
              <a:t>Масштаб охвата при использовании какой речи больше? </a:t>
            </a:r>
          </a:p>
          <a:p>
            <a:pPr marL="342900" indent="-342900">
              <a:buFont typeface="Garamond" panose="02020404030301010803" pitchFamily="18" charset="0"/>
              <a:buChar char="–"/>
            </a:pPr>
            <a:r>
              <a:rPr lang="ru-RU" sz="1400" b="1" i="1" dirty="0">
                <a:solidFill>
                  <a:srgbClr val="0179C0"/>
                </a:solidFill>
                <a:latin typeface="Times New Roman" pitchFamily="18" charset="0"/>
                <a:cs typeface="Times New Roman" pitchFamily="18" charset="0"/>
              </a:rPr>
              <a:t>Какой уровень подготовки требует общение посредством устной речи, а какой посредством письменной? </a:t>
            </a:r>
          </a:p>
          <a:p>
            <a:pPr marL="342900" indent="-342900">
              <a:buFont typeface="Garamond" panose="02020404030301010803" pitchFamily="18" charset="0"/>
              <a:buChar char="–"/>
            </a:pPr>
            <a:r>
              <a:rPr lang="ru-RU" sz="1400" b="1" i="1" dirty="0">
                <a:solidFill>
                  <a:srgbClr val="0179C0"/>
                </a:solidFill>
                <a:latin typeface="Times New Roman" pitchFamily="18" charset="0"/>
                <a:cs typeface="Times New Roman" pitchFamily="18" charset="0"/>
              </a:rPr>
              <a:t>При использовании какой речи можно изменить тему общения, направить ее в другое русло?</a:t>
            </a:r>
          </a:p>
          <a:p>
            <a:pPr marL="342900" indent="-342900">
              <a:buFont typeface="Garamond" panose="02020404030301010803" pitchFamily="18" charset="0"/>
              <a:buChar char="–"/>
            </a:pPr>
            <a:r>
              <a:rPr lang="ru-RU" sz="1400" b="1" i="1" dirty="0">
                <a:solidFill>
                  <a:srgbClr val="0179C0"/>
                </a:solidFill>
                <a:latin typeface="Times New Roman" pitchFamily="18" charset="0"/>
                <a:cs typeface="Times New Roman" pitchFamily="18" charset="0"/>
              </a:rPr>
              <a:t>При использовании какого вида речи можно преодолеть временные рамки? 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24311" y="1197082"/>
            <a:ext cx="1737823" cy="2097234"/>
            <a:chOff x="1133098" y="3000171"/>
            <a:chExt cx="2216150" cy="3203575"/>
          </a:xfrm>
        </p:grpSpPr>
        <p:pic>
          <p:nvPicPr>
            <p:cNvPr id="9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97" r="52129" b="-197"/>
            <a:stretch>
              <a:fillRect/>
            </a:stretch>
          </p:blipFill>
          <p:spPr bwMode="auto">
            <a:xfrm>
              <a:off x="1133098" y="3000171"/>
              <a:ext cx="2216150" cy="32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1"/>
            <p:cNvSpPr>
              <a:spLocks noChangeArrowheads="1"/>
            </p:cNvSpPr>
            <p:nvPr/>
          </p:nvSpPr>
          <p:spPr bwMode="auto">
            <a:xfrm>
              <a:off x="1440614" y="4601958"/>
              <a:ext cx="165627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sz="1200" b="1" dirty="0"/>
                <a:t>работаешь </a:t>
              </a:r>
            </a:p>
            <a:p>
              <a:pPr algn="ctr"/>
              <a:r>
                <a:rPr lang="ru-RU" sz="1200" b="1" dirty="0"/>
                <a:t>с кем хочешь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786892" y="2367904"/>
            <a:ext cx="1827984" cy="2480458"/>
            <a:chOff x="7266745" y="2236038"/>
            <a:chExt cx="2187440" cy="3148012"/>
          </a:xfrm>
        </p:grpSpPr>
        <p:pic>
          <p:nvPicPr>
            <p:cNvPr id="12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23" b="50000"/>
            <a:stretch>
              <a:fillRect/>
            </a:stretch>
          </p:blipFill>
          <p:spPr bwMode="auto">
            <a:xfrm>
              <a:off x="7266745" y="2236038"/>
              <a:ext cx="2187440" cy="314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24"/>
            <p:cNvSpPr>
              <a:spLocks noChangeArrowheads="1"/>
            </p:cNvSpPr>
            <p:nvPr/>
          </p:nvSpPr>
          <p:spPr bwMode="auto">
            <a:xfrm>
              <a:off x="7511032" y="3687298"/>
              <a:ext cx="1783833" cy="585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sz="1200" b="1" dirty="0"/>
                <a:t>спрашиваешь у кого хочешь 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355246" y="4078749"/>
            <a:ext cx="2040224" cy="2097234"/>
            <a:chOff x="4107297" y="2264558"/>
            <a:chExt cx="2562225" cy="3093966"/>
          </a:xfrm>
        </p:grpSpPr>
        <p:pic>
          <p:nvPicPr>
            <p:cNvPr id="15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297" y="2264558"/>
              <a:ext cx="2562225" cy="309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3"/>
            <p:cNvSpPr>
              <a:spLocks noChangeArrowheads="1"/>
            </p:cNvSpPr>
            <p:nvPr/>
          </p:nvSpPr>
          <p:spPr bwMode="auto">
            <a:xfrm>
              <a:off x="4162344" y="3733081"/>
              <a:ext cx="2452130" cy="57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sz="1200" b="1" dirty="0"/>
                <a:t>отвечаешь сам за </a:t>
              </a:r>
            </a:p>
            <a:p>
              <a:pPr algn="ctr"/>
              <a:r>
                <a:rPr lang="ru-RU" sz="1200" b="1" dirty="0"/>
                <a:t>выполнение задания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34042</TotalTime>
  <Words>1266</Words>
  <Application>Microsoft Office PowerPoint</Application>
  <PresentationFormat>Широкоэкранный</PresentationFormat>
  <Paragraphs>235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Методы и приёмы для увеличения объёмов памяти у учащихся начальных классов </vt:lpstr>
      <vt:lpstr>МЕТОД «ХОЛОДНОГО ОБЗВОНА» – назван по аналогии   с   маркетинговым   методом «холодного обзвона» или «холодных звонков», в соответствии с которым продавец  в произвольном порядке обзванивает незнакомых потенциальных  клиентов, для того, чтобы предложить  им свой продукт.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Admin</cp:lastModifiedBy>
  <cp:revision>2299</cp:revision>
  <dcterms:created xsi:type="dcterms:W3CDTF">2017-01-09T10:38:11Z</dcterms:created>
  <dcterms:modified xsi:type="dcterms:W3CDTF">2020-01-16T20:28:03Z</dcterms:modified>
</cp:coreProperties>
</file>