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8" r:id="rId3"/>
  </p:sldMasterIdLst>
  <p:notesMasterIdLst>
    <p:notesMasterId r:id="rId84"/>
  </p:notesMasterIdLst>
  <p:sldIdLst>
    <p:sldId id="320" r:id="rId4"/>
    <p:sldId id="261" r:id="rId5"/>
    <p:sldId id="263" r:id="rId6"/>
    <p:sldId id="264" r:id="rId7"/>
    <p:sldId id="326" r:id="rId8"/>
    <p:sldId id="327" r:id="rId9"/>
    <p:sldId id="340" r:id="rId10"/>
    <p:sldId id="341" r:id="rId11"/>
    <p:sldId id="342" r:id="rId12"/>
    <p:sldId id="328" r:id="rId13"/>
    <p:sldId id="280" r:id="rId14"/>
    <p:sldId id="281" r:id="rId15"/>
    <p:sldId id="367" r:id="rId16"/>
    <p:sldId id="368" r:id="rId17"/>
    <p:sldId id="321" r:id="rId18"/>
    <p:sldId id="322" r:id="rId19"/>
    <p:sldId id="323" r:id="rId20"/>
    <p:sldId id="324" r:id="rId21"/>
    <p:sldId id="265" r:id="rId22"/>
    <p:sldId id="266" r:id="rId23"/>
    <p:sldId id="267" r:id="rId24"/>
    <p:sldId id="337" r:id="rId25"/>
    <p:sldId id="338" r:id="rId26"/>
    <p:sldId id="339" r:id="rId27"/>
    <p:sldId id="329" r:id="rId28"/>
    <p:sldId id="330" r:id="rId29"/>
    <p:sldId id="331" r:id="rId30"/>
    <p:sldId id="332" r:id="rId31"/>
    <p:sldId id="333" r:id="rId32"/>
    <p:sldId id="334" r:id="rId33"/>
    <p:sldId id="335" r:id="rId34"/>
    <p:sldId id="336" r:id="rId35"/>
    <p:sldId id="364" r:id="rId36"/>
    <p:sldId id="350" r:id="rId37"/>
    <p:sldId id="351" r:id="rId38"/>
    <p:sldId id="352" r:id="rId39"/>
    <p:sldId id="353" r:id="rId40"/>
    <p:sldId id="354" r:id="rId41"/>
    <p:sldId id="345" r:id="rId42"/>
    <p:sldId id="346" r:id="rId43"/>
    <p:sldId id="347" r:id="rId44"/>
    <p:sldId id="348" r:id="rId45"/>
    <p:sldId id="349" r:id="rId46"/>
    <p:sldId id="369" r:id="rId47"/>
    <p:sldId id="370" r:id="rId48"/>
    <p:sldId id="372" r:id="rId49"/>
    <p:sldId id="373" r:id="rId50"/>
    <p:sldId id="374" r:id="rId51"/>
    <p:sldId id="375" r:id="rId52"/>
    <p:sldId id="376" r:id="rId53"/>
    <p:sldId id="371" r:id="rId54"/>
    <p:sldId id="282" r:id="rId55"/>
    <p:sldId id="283" r:id="rId56"/>
    <p:sldId id="284" r:id="rId57"/>
    <p:sldId id="285" r:id="rId58"/>
    <p:sldId id="355" r:id="rId59"/>
    <p:sldId id="356" r:id="rId60"/>
    <p:sldId id="357" r:id="rId61"/>
    <p:sldId id="358" r:id="rId62"/>
    <p:sldId id="343" r:id="rId63"/>
    <p:sldId id="365" r:id="rId64"/>
    <p:sldId id="366" r:id="rId65"/>
    <p:sldId id="344" r:id="rId66"/>
    <p:sldId id="377" r:id="rId67"/>
    <p:sldId id="378" r:id="rId68"/>
    <p:sldId id="359" r:id="rId69"/>
    <p:sldId id="362" r:id="rId70"/>
    <p:sldId id="363" r:id="rId71"/>
    <p:sldId id="360" r:id="rId72"/>
    <p:sldId id="361" r:id="rId73"/>
    <p:sldId id="296" r:id="rId74"/>
    <p:sldId id="297" r:id="rId75"/>
    <p:sldId id="298" r:id="rId76"/>
    <p:sldId id="299" r:id="rId77"/>
    <p:sldId id="300" r:id="rId78"/>
    <p:sldId id="325" r:id="rId79"/>
    <p:sldId id="316" r:id="rId80"/>
    <p:sldId id="317" r:id="rId81"/>
    <p:sldId id="318" r:id="rId82"/>
    <p:sldId id="319" r:id="rId8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image" Target="../media/image1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10D7BA-E367-45D7-A160-28A3858E00CA}" type="datetimeFigureOut">
              <a:rPr lang="ru-RU" smtClean="0"/>
              <a:pPr/>
              <a:t>15.04.2018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6CEB8-3BBD-47F2-813E-878EA83867C5}" type="slidenum">
              <a:rPr lang="ru-RU" smtClean="0"/>
              <a:pPr/>
              <a:t>‹#›</a:t>
            </a:fld>
            <a:endParaRPr lang="ru-RU"/>
          </a:p>
        </p:txBody>
      </p:sp>
    </p:spTree>
    <p:extLst>
      <p:ext uri="{BB962C8B-B14F-4D97-AF65-F5344CB8AC3E}">
        <p14:creationId xmlns:p14="http://schemas.microsoft.com/office/powerpoint/2010/main" xmlns="" val="4098049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00AB8A3-598E-46CB-A62F-8B06CEEDD0EC}" type="slidenum">
              <a:rPr lang="ru-RU" smtClean="0"/>
              <a:pPr/>
              <a:t>5</a:t>
            </a:fld>
            <a:endParaRPr lang="ru-RU" smtClean="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8980528-563E-40EC-82D1-26F248825500}" type="slidenum">
              <a:rPr lang="ru-RU" smtClean="0"/>
              <a:pPr/>
              <a:t>6</a:t>
            </a:fld>
            <a:endParaRPr lang="ru-RU"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3EF5CD1-B19F-4987-96EE-9631E81D98CB}" type="slidenum">
              <a:rPr lang="ru-RU" smtClean="0"/>
              <a:pPr/>
              <a:t>45</a:t>
            </a:fld>
            <a:endParaRPr lang="ru-RU" smtClean="0"/>
          </a:p>
        </p:txBody>
      </p:sp>
      <p:sp>
        <p:nvSpPr>
          <p:cNvPr id="26627" name="Rectangle 2"/>
          <p:cNvSpPr>
            <a:spLocks noRo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61FE1E7-8729-4A29-A6CF-B47B3BA6FC93}" type="slidenum">
              <a:rPr lang="ru-RU" smtClean="0"/>
              <a:pPr/>
              <a:t>59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5EE4046-B4DF-4474-80D4-68AADC16EC9D}"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AB0FD6B-23DB-4BD5-B049-4DB7979740C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52018480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F447858-2D41-4CCC-9629-6A512AE746A6}"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29A5066-52A3-4197-B7C6-128D87EC270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945733869"/>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7FBC2E9-E7FA-419D-AFC6-00AD1A5A44BA}"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0750A95-1C4B-499D-8A43-3BBB1837B24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976381190"/>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5EE4046-B4DF-4474-80D4-68AADC16EC9D}"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AB0FD6B-23DB-4BD5-B049-4DB7979740C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509187853"/>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CDEA7F1-F023-4C0B-AC5A-D9897A046134}"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B08AD13-F5E6-4AEA-BEA0-AC04D7CDC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5319087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8EB1C8D-04CB-43F7-A409-A9D43A563CD2}"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97DA5D0-FA97-4A44-BEC0-97A7B17B70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03720535"/>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43C8CC9-2AD9-4231-8739-C30D48929960}"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3F738BC1-B4D7-4FBE-8B0B-8318323751A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450163181"/>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2F898D0-0011-4974-811D-7AF5CDFABF2F}" type="datetimeFigureOut">
              <a:rPr lang="ru-RU">
                <a:solidFill>
                  <a:prstClr val="black">
                    <a:tint val="75000"/>
                  </a:prstClr>
                </a:solidFill>
              </a:rPr>
              <a:pPr>
                <a:defRPr/>
              </a:pPr>
              <a:t>15.04.2018</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549EDF1-3FE1-415A-A49D-A1B2F9A1ED1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62521470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54CF74C-C9E2-4CBA-A1E8-4C2AE9DC7D94}" type="datetimeFigureOut">
              <a:rPr lang="ru-RU">
                <a:solidFill>
                  <a:prstClr val="black">
                    <a:tint val="75000"/>
                  </a:prstClr>
                </a:solidFill>
              </a:rPr>
              <a:pPr>
                <a:defRPr/>
              </a:pPr>
              <a:t>15.04.2018</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273F3674-B9B8-4A51-9FE8-D4DFC67628B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90210942"/>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6A593DC-1E2F-45DA-8ED9-8A9E799712F8}" type="datetimeFigureOut">
              <a:rPr lang="ru-RU">
                <a:solidFill>
                  <a:prstClr val="black">
                    <a:tint val="75000"/>
                  </a:prstClr>
                </a:solidFill>
              </a:rPr>
              <a:pPr>
                <a:defRPr/>
              </a:pPr>
              <a:t>15.04.2018</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7C3A031-7A6F-4073-9940-436608112B6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149128004"/>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5644B69-51CC-4B74-96D0-F068A89F91C4}"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10345F3-97F3-469C-A5E4-8BBCA00CF9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325929458"/>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CDEA7F1-F023-4C0B-AC5A-D9897A046134}"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B08AD13-F5E6-4AEA-BEA0-AC04D7CDC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454217535"/>
      </p:ext>
    </p:extLst>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ECBAE66-6E15-4CAA-81FC-F0E9B55B87BA}"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7E5DD15-070D-4E97-9FD0-205AB94A984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239738779"/>
      </p:ext>
    </p:extLst>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F447858-2D41-4CCC-9629-6A512AE746A6}"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29A5066-52A3-4197-B7C6-128D87EC270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047030483"/>
      </p:ext>
    </p:extLst>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7FBC2E9-E7FA-419D-AFC6-00AD1A5A44BA}"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0750A95-1C4B-499D-8A43-3BBB1837B24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300223765"/>
      </p:ext>
    </p:extLst>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01FF47-2EDD-497E-8986-7A3AEA4BFEF2}" type="slidenum">
              <a:rPr lang="ru-RU" smtClean="0"/>
              <a:pPr/>
              <a:t>‹#›</a:t>
            </a:fld>
            <a:endParaRPr lang="ru-RU"/>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01FF47-2EDD-497E-8986-7A3AEA4BFEF2}" type="slidenum">
              <a:rPr lang="ru-RU" smtClean="0"/>
              <a:pPr/>
              <a:t>‹#›</a:t>
            </a:fld>
            <a:endParaRPr lang="ru-RU"/>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01FF47-2EDD-497E-8986-7A3AEA4BFEF2}" type="slidenum">
              <a:rPr lang="ru-RU" smtClean="0"/>
              <a:pPr/>
              <a:t>‹#›</a:t>
            </a:fld>
            <a:endParaRPr lang="ru-RU"/>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8EB1C8D-04CB-43F7-A409-A9D43A563CD2}"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97DA5D0-FA97-4A44-BEC0-97A7B17B70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435824122"/>
      </p:ext>
    </p:extLst>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01FF47-2EDD-497E-8986-7A3AEA4BFEF2}" type="slidenum">
              <a:rPr lang="ru-RU" smtClean="0"/>
              <a:pPr/>
              <a:t>‹#›</a:t>
            </a:fld>
            <a:endParaRPr lang="ru-RU"/>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1066E52-C7CF-4320-9AA3-95DCB59992E0}" type="datetimeFigureOut">
              <a:rPr lang="ru-RU" smtClean="0"/>
              <a:pPr/>
              <a:t>15.04.2018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01FF47-2EDD-497E-8986-7A3AEA4BFEF2}"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00200"/>
            <a:ext cx="4038600" cy="4525963"/>
          </a:xfrm>
        </p:spPr>
        <p:txBody>
          <a:bodyPr/>
          <a:lstStyle/>
          <a:p>
            <a:pPr lvl="0"/>
            <a:endParaRPr lang="ru-RU" noProof="0" smtClean="0"/>
          </a:p>
        </p:txBody>
      </p:sp>
      <p:sp>
        <p:nvSpPr>
          <p:cNvPr id="5" name="Rectangle 23"/>
          <p:cNvSpPr>
            <a:spLocks noGrp="1" noChangeArrowheads="1"/>
          </p:cNvSpPr>
          <p:nvPr>
            <p:ph type="dt" sz="half" idx="10"/>
          </p:nvPr>
        </p:nvSpPr>
        <p:spPr/>
        <p:txBody>
          <a:bodyPr/>
          <a:lstStyle>
            <a:lvl1pPr>
              <a:defRPr/>
            </a:lvl1pPr>
          </a:lstStyle>
          <a:p>
            <a:pPr>
              <a:defRPr/>
            </a:pPr>
            <a:endParaRPr lang="ru-RU"/>
          </a:p>
        </p:txBody>
      </p:sp>
      <p:sp>
        <p:nvSpPr>
          <p:cNvPr id="6" name="Rectangle 24"/>
          <p:cNvSpPr>
            <a:spLocks noGrp="1" noChangeArrowheads="1"/>
          </p:cNvSpPr>
          <p:nvPr>
            <p:ph type="ftr" sz="quarter" idx="11"/>
          </p:nvPr>
        </p:nvSpPr>
        <p:spPr/>
        <p:txBody>
          <a:bodyPr/>
          <a:lstStyle>
            <a:lvl1pPr>
              <a:defRPr/>
            </a:lvl1pPr>
          </a:lstStyle>
          <a:p>
            <a:pPr>
              <a:defRPr/>
            </a:pPr>
            <a:endParaRPr lang="ru-RU"/>
          </a:p>
        </p:txBody>
      </p:sp>
      <p:sp>
        <p:nvSpPr>
          <p:cNvPr id="7" name="Rectangle 25"/>
          <p:cNvSpPr>
            <a:spLocks noGrp="1" noChangeArrowheads="1"/>
          </p:cNvSpPr>
          <p:nvPr>
            <p:ph type="sldNum" sz="quarter" idx="12"/>
          </p:nvPr>
        </p:nvSpPr>
        <p:spPr/>
        <p:txBody>
          <a:bodyPr/>
          <a:lstStyle>
            <a:lvl1pPr>
              <a:defRPr/>
            </a:lvl1pPr>
          </a:lstStyle>
          <a:p>
            <a:pPr>
              <a:defRPr/>
            </a:pPr>
            <a:fld id="{41AA394E-5CD9-4273-AFD3-25D0068A5E5C}" type="slidenum">
              <a:rPr lang="ru-RU"/>
              <a:pPr>
                <a:defRPr/>
              </a:pPr>
              <a:t>‹#›</a:t>
            </a:fld>
            <a:endParaRPr lang="ru-RU"/>
          </a:p>
        </p:txBody>
      </p:sp>
    </p:spTree>
    <p:extLst>
      <p:ext uri="{BB962C8B-B14F-4D97-AF65-F5344CB8AC3E}">
        <p14:creationId xmlns:p14="http://schemas.microsoft.com/office/powerpoint/2010/main" xmlns="" val="4260986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247650"/>
            <a:ext cx="77724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1370013" y="1676400"/>
            <a:ext cx="3810000" cy="4114800"/>
          </a:xfrm>
        </p:spPr>
        <p:txBody>
          <a:bodyPr/>
          <a:lstStyle/>
          <a:p>
            <a:pPr lvl="0"/>
            <a:endParaRPr lang="ru-RU" noProof="0" smtClean="0"/>
          </a:p>
        </p:txBody>
      </p:sp>
      <p:sp>
        <p:nvSpPr>
          <p:cNvPr id="4" name="Текст 3"/>
          <p:cNvSpPr>
            <a:spLocks noGrp="1"/>
          </p:cNvSpPr>
          <p:nvPr>
            <p:ph type="body" sz="half" idx="2"/>
          </p:nvPr>
        </p:nvSpPr>
        <p:spPr>
          <a:xfrm>
            <a:off x="5332413" y="16764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9"/>
          <p:cNvSpPr>
            <a:spLocks noGrp="1" noChangeArrowheads="1"/>
          </p:cNvSpPr>
          <p:nvPr>
            <p:ph type="dt" sz="half" idx="10"/>
          </p:nvPr>
        </p:nvSpPr>
        <p:spPr/>
        <p:txBody>
          <a:bodyPr/>
          <a:lstStyle>
            <a:lvl1pPr>
              <a:defRPr/>
            </a:lvl1pPr>
          </a:lstStyle>
          <a:p>
            <a:pPr>
              <a:defRPr/>
            </a:pPr>
            <a:endParaRPr lang="ru-RU"/>
          </a:p>
        </p:txBody>
      </p:sp>
      <p:sp>
        <p:nvSpPr>
          <p:cNvPr id="6" name="Rectangle 10"/>
          <p:cNvSpPr>
            <a:spLocks noGrp="1" noChangeArrowheads="1"/>
          </p:cNvSpPr>
          <p:nvPr>
            <p:ph type="ftr" sz="quarter" idx="11"/>
          </p:nvPr>
        </p:nvSpPr>
        <p:spPr/>
        <p:txBody>
          <a:bodyPr/>
          <a:lstStyle>
            <a:lvl1pPr>
              <a:defRPr/>
            </a:lvl1pPr>
          </a:lstStyle>
          <a:p>
            <a:pPr>
              <a:defRPr/>
            </a:pPr>
            <a:endParaRPr lang="ru-RU"/>
          </a:p>
        </p:txBody>
      </p:sp>
      <p:sp>
        <p:nvSpPr>
          <p:cNvPr id="7" name="Rectangle 11"/>
          <p:cNvSpPr>
            <a:spLocks noGrp="1" noChangeArrowheads="1"/>
          </p:cNvSpPr>
          <p:nvPr>
            <p:ph type="sldNum" sz="quarter" idx="12"/>
          </p:nvPr>
        </p:nvSpPr>
        <p:spPr/>
        <p:txBody>
          <a:bodyPr/>
          <a:lstStyle>
            <a:lvl1pPr>
              <a:defRPr/>
            </a:lvl1pPr>
          </a:lstStyle>
          <a:p>
            <a:pPr>
              <a:defRPr/>
            </a:pPr>
            <a:fld id="{408BD8A1-082E-456F-826B-972AC30B55B2}" type="slidenum">
              <a:rPr lang="ru-RU"/>
              <a:pPr>
                <a:defRPr/>
              </a:pPr>
              <a:t>‹#›</a:t>
            </a:fld>
            <a:endParaRPr lang="ru-RU"/>
          </a:p>
        </p:txBody>
      </p:sp>
    </p:spTree>
    <p:extLst>
      <p:ext uri="{BB962C8B-B14F-4D97-AF65-F5344CB8AC3E}">
        <p14:creationId xmlns:p14="http://schemas.microsoft.com/office/powerpoint/2010/main" xmlns="" val="385367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43C8CC9-2AD9-4231-8739-C30D48929960}"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3F738BC1-B4D7-4FBE-8B0B-8318323751A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717314730"/>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2F898D0-0011-4974-811D-7AF5CDFABF2F}" type="datetimeFigureOut">
              <a:rPr lang="ru-RU">
                <a:solidFill>
                  <a:prstClr val="black">
                    <a:tint val="75000"/>
                  </a:prstClr>
                </a:solidFill>
              </a:rPr>
              <a:pPr>
                <a:defRPr/>
              </a:pPr>
              <a:t>15.04.2018</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549EDF1-3FE1-415A-A49D-A1B2F9A1ED1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061073567"/>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54CF74C-C9E2-4CBA-A1E8-4C2AE9DC7D94}" type="datetimeFigureOut">
              <a:rPr lang="ru-RU">
                <a:solidFill>
                  <a:prstClr val="black">
                    <a:tint val="75000"/>
                  </a:prstClr>
                </a:solidFill>
              </a:rPr>
              <a:pPr>
                <a:defRPr/>
              </a:pPr>
              <a:t>15.04.2018</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273F3674-B9B8-4A51-9FE8-D4DFC67628B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77324178"/>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6A593DC-1E2F-45DA-8ED9-8A9E799712F8}" type="datetimeFigureOut">
              <a:rPr lang="ru-RU">
                <a:solidFill>
                  <a:prstClr val="black">
                    <a:tint val="75000"/>
                  </a:prstClr>
                </a:solidFill>
              </a:rPr>
              <a:pPr>
                <a:defRPr/>
              </a:pPr>
              <a:t>15.04.2018</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7C3A031-7A6F-4073-9940-436608112B6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132431773"/>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5644B69-51CC-4B74-96D0-F068A89F91C4}"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10345F3-97F3-469C-A5E4-8BBCA00CF9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844976839"/>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ECBAE66-6E15-4CAA-81FC-F0E9B55B87BA}" type="datetimeFigureOut">
              <a:rPr lang="ru-RU">
                <a:solidFill>
                  <a:prstClr val="black">
                    <a:tint val="75000"/>
                  </a:prstClr>
                </a:solidFill>
              </a:rPr>
              <a:pPr>
                <a:defRPr/>
              </a:pPr>
              <a:t>15.04.2018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7E5DD15-070D-4E97-9FD0-205AB94A984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66724924"/>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FF3070-786A-49DD-A9C1-90F46F849A5A}"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3EE0FA9-8EA6-4D21-A9F4-C7DFA524F6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510721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FF3070-786A-49DD-A9C1-90F46F849A5A}" type="datetimeFigureOut">
              <a:rPr lang="ru-RU">
                <a:solidFill>
                  <a:prstClr val="black">
                    <a:tint val="75000"/>
                  </a:prstClr>
                </a:solidFill>
              </a:rPr>
              <a:pPr>
                <a:defRPr/>
              </a:pPr>
              <a:t>15.04.2018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3EE0FA9-8EA6-4D21-A9F4-C7DFA524F6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663091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fld id="{07FF3070-786A-49DD-A9C1-90F46F849A5A}" type="datetimeFigureOut">
              <a:rPr lang="ru-RU" smtClean="0">
                <a:solidFill>
                  <a:prstClr val="black">
                    <a:tint val="75000"/>
                  </a:prstClr>
                </a:solidFill>
              </a:rPr>
              <a:pPr>
                <a:defRPr/>
              </a:pPr>
              <a:t>15.04.2018</a:t>
            </a:fld>
            <a:endParaRPr lang="ru-RU">
              <a:solidFill>
                <a:prstClr val="black">
                  <a:tint val="75000"/>
                </a:prst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03EE0FA9-8EA6-4D21-A9F4-C7DFA524F6BB}" type="slidenum">
              <a:rPr lang="ru-RU" smtClean="0">
                <a:solidFill>
                  <a:prstClr val="black">
                    <a:tint val="75000"/>
                  </a:prstClr>
                </a:solidFill>
              </a:rPr>
              <a:pPr>
                <a:defRPr/>
              </a:pPr>
              <a:t>‹#›</a:t>
            </a:fld>
            <a:endParaRPr lang="ru-RU">
              <a:solidFill>
                <a:prstClr val="black">
                  <a:tint val="7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ru/url?sa=i&amp;rct=j&amp;q=&amp;esrc=s&amp;frm=1&amp;source=images&amp;cd=&amp;cad=rja&amp;docid=0yeEuOoLljQqoM&amp;tbnid=19k35GdkxQFDWM:&amp;ved=0CAUQjRw&amp;url=http://pobibl.rusedu.net/category/200/392&amp;ei=O2g7UeeLH4mJ4ATj7IDQDg&amp;bvm=bv.43287494,d.bGE&amp;psig=AFQjCNG_JELtg_4pYbiYvzjnLshEpfDNsA&amp;ust=1362934143648212" TargetMode="Externa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rian.ru/photolents/20100810/263340343_3.html" TargetMode="Externa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hyperlink" Target="http://www.rian.ru/photolents/20100810/263340343_4.html" TargetMode="External"/><Relationship Id="rId2" Type="http://schemas.openxmlformats.org/officeDocument/2006/relationships/image" Target="../media/image59.jpeg"/><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rian.ru/photolents/20100810/263340343_5.html" TargetMode="Externa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55.png"/><Relationship Id="rId2" Type="http://schemas.openxmlformats.org/officeDocument/2006/relationships/image" Target="../media/image66.jpeg"/><Relationship Id="rId1" Type="http://schemas.openxmlformats.org/officeDocument/2006/relationships/slideLayout" Target="../slideLayouts/slideLayout2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9.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hyperlink" Target="http://www.cultradio.ru/p/m_57190.jpg" TargetMode="External"/><Relationship Id="rId2" Type="http://schemas.openxmlformats.org/officeDocument/2006/relationships/image" Target="../media/image92.jpeg"/><Relationship Id="rId1" Type="http://schemas.openxmlformats.org/officeDocument/2006/relationships/slideLayout" Target="../slideLayouts/slideLayout23.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blogs.pravkamchatka.ru/polus/files/2009/08/17727.jpg" TargetMode="Externa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er3ed.qrz.ru/mihalkov/mihalkov5.jpg" TargetMode="Externa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7.jpeg"/><Relationship Id="rId7" Type="http://schemas.openxmlformats.org/officeDocument/2006/relationships/hyperlink" Target="http://www.atlant.de/uploads/shop/icons_thumbnails/big/00639851.jpg" TargetMode="External"/><Relationship Id="rId2" Type="http://schemas.openxmlformats.org/officeDocument/2006/relationships/image" Target="../media/image96.jpeg"/><Relationship Id="rId1" Type="http://schemas.openxmlformats.org/officeDocument/2006/relationships/slideLayout" Target="../slideLayouts/slideLayout24.xml"/><Relationship Id="rId6" Type="http://schemas.openxmlformats.org/officeDocument/2006/relationships/image" Target="../media/image99.jpeg"/><Relationship Id="rId5" Type="http://schemas.openxmlformats.org/officeDocument/2006/relationships/hyperlink" Target="http://oz.by/data/img/10/224/298/cover/Foma-i-drugie-stihi-Sergey-Mihalkov_10224298_be4d3574.jpg" TargetMode="External"/><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audio" Target="../media/audio1.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hyperlink" Target="http://books.iqbuy.ru/ViewImage.php?isbn=9785378003204&amp;psfx=b" TargetMode="External"/><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hyperlink" Target="http://books.iqbuy.ru/ViewImage.php?isbn=9785711600091&amp;psfx=b" TargetMode="External"/><Relationship Id="rId1" Type="http://schemas.openxmlformats.org/officeDocument/2006/relationships/slideLayout" Target="../slideLayouts/slideLayout26.xml"/><Relationship Id="rId6" Type="http://schemas.openxmlformats.org/officeDocument/2006/relationships/hyperlink" Target="http://alexgetti.narod.ru/img309.jpg" TargetMode="External"/><Relationship Id="rId5" Type="http://schemas.openxmlformats.org/officeDocument/2006/relationships/image" Target="../media/image102.jpeg"/><Relationship Id="rId4" Type="http://schemas.openxmlformats.org/officeDocument/2006/relationships/hyperlink" Target="http://mp3-kniga.ru:8063/WWW/bibliofil/img/ogorod-neposlushanie1975.jpg" TargetMode="External"/><Relationship Id="rId9"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9.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09.jpeg"/><Relationship Id="rId1" Type="http://schemas.openxmlformats.org/officeDocument/2006/relationships/slideLayout" Target="../slideLayouts/slideLayout29.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goodreads.ru/images/images_full/1574867.jpg"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9.xml"/><Relationship Id="rId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9.xml"/><Relationship Id="rId1" Type="http://schemas.openxmlformats.org/officeDocument/2006/relationships/vmlDrawing" Target="../drawings/vmlDrawing2.vml"/></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148.jpeg"/><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png"/><Relationship Id="rId1" Type="http://schemas.openxmlformats.org/officeDocument/2006/relationships/slideLayout" Target="../slideLayouts/slideLayout29.xml"/><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9.xml"/><Relationship Id="rId5" Type="http://schemas.openxmlformats.org/officeDocument/2006/relationships/image" Target="../media/image156.png"/><Relationship Id="rId4" Type="http://schemas.openxmlformats.org/officeDocument/2006/relationships/image" Target="../media/image159.jpe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29.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1979712" y="1689482"/>
            <a:ext cx="5886400" cy="3416320"/>
          </a:xfrm>
          <a:prstGeom prst="rect">
            <a:avLst/>
          </a:prstGeom>
        </p:spPr>
        <p:txBody>
          <a:bodyPr wrap="square">
            <a:spAutoFit/>
          </a:bodyPr>
          <a:lstStyle/>
          <a:p>
            <a:pPr algn="ctr"/>
            <a:r>
              <a:rPr lang="ru-RU" sz="7200" b="1" dirty="0" smtClean="0">
                <a:solidFill>
                  <a:srgbClr val="002060"/>
                </a:solidFill>
              </a:rPr>
              <a:t>Сведения</a:t>
            </a:r>
            <a:br>
              <a:rPr lang="ru-RU" sz="7200" b="1" dirty="0" smtClean="0">
                <a:solidFill>
                  <a:srgbClr val="002060"/>
                </a:solidFill>
              </a:rPr>
            </a:br>
            <a:r>
              <a:rPr lang="ru-RU" sz="7200" b="1" dirty="0" smtClean="0">
                <a:solidFill>
                  <a:srgbClr val="002060"/>
                </a:solidFill>
              </a:rPr>
              <a:t>о писателях </a:t>
            </a:r>
            <a:br>
              <a:rPr lang="ru-RU" sz="7200" b="1" dirty="0" smtClean="0">
                <a:solidFill>
                  <a:srgbClr val="002060"/>
                </a:solidFill>
              </a:rPr>
            </a:br>
            <a:r>
              <a:rPr lang="ru-RU" sz="7200" b="1" dirty="0" smtClean="0">
                <a:solidFill>
                  <a:srgbClr val="002060"/>
                </a:solidFill>
              </a:rPr>
              <a:t>и поэтах</a:t>
            </a:r>
            <a:endParaRPr lang="ru-RU" sz="7200" b="1" dirty="0">
              <a:solidFill>
                <a:srgbClr val="002060"/>
              </a:solidFill>
            </a:endParaRPr>
          </a:p>
        </p:txBody>
      </p:sp>
    </p:spTree>
    <p:extLst>
      <p:ext uri="{BB962C8B-B14F-4D97-AF65-F5344CB8AC3E}">
        <p14:creationId xmlns:p14="http://schemas.microsoft.com/office/powerpoint/2010/main" xmlns="" val="23329867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http://mognovse.ru/mogno/863/862188/862188_html_5ae4c6b5.jpg"/>
          <p:cNvPicPr>
            <a:picLocks noChangeAspect="1" noChangeArrowheads="1"/>
          </p:cNvPicPr>
          <p:nvPr/>
        </p:nvPicPr>
        <p:blipFill>
          <a:blip r:embed="rId2" cstate="print"/>
          <a:srcRect/>
          <a:stretch>
            <a:fillRect/>
          </a:stretch>
        </p:blipFill>
        <p:spPr bwMode="auto">
          <a:xfrm>
            <a:off x="762000" y="1524000"/>
            <a:ext cx="3240087" cy="466090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9219" name="Прямоугольник 2"/>
          <p:cNvSpPr>
            <a:spLocks noChangeArrowheads="1"/>
          </p:cNvSpPr>
          <p:nvPr/>
        </p:nvSpPr>
        <p:spPr bwMode="auto">
          <a:xfrm>
            <a:off x="4211638" y="1905000"/>
            <a:ext cx="45720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400" b="1"/>
              <a:t> Книги известного детского писателя Виталия Валентиновича Бианки остались в памяти нескольких поколений детей, ставших в свою очередь родителями, а затем бабушками и дедушками. </a:t>
            </a:r>
          </a:p>
        </p:txBody>
      </p:sp>
      <p:sp>
        <p:nvSpPr>
          <p:cNvPr id="4" name="Прямоугольник 3"/>
          <p:cNvSpPr/>
          <p:nvPr/>
        </p:nvSpPr>
        <p:spPr>
          <a:xfrm>
            <a:off x="2667000" y="457200"/>
            <a:ext cx="423167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5400" b="1" i="1" spc="50" dirty="0">
                <a:ln w="11430"/>
                <a:solidFill>
                  <a:srgbClr val="C00000"/>
                </a:solidFill>
                <a:effectLst>
                  <a:outerShdw blurRad="76200" dist="50800" dir="5400000" algn="tl" rotWithShape="0">
                    <a:srgbClr val="000000">
                      <a:alpha val="65000"/>
                    </a:srgbClr>
                  </a:outerShdw>
                </a:effectLst>
              </a:rPr>
              <a:t>Об  авторе</a:t>
            </a:r>
          </a:p>
        </p:txBody>
      </p:sp>
    </p:spTree>
    <p:extLst>
      <p:ext uri="{BB962C8B-B14F-4D97-AF65-F5344CB8AC3E}">
        <p14:creationId xmlns:p14="http://schemas.microsoft.com/office/powerpoint/2010/main" xmlns="" val="23620605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katib.ru/wp-content/uploads/2015/10/%D0%B1%D0%B8%D0%B0%D0%BD%D0%BA%D0%B8.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0" y="685800"/>
            <a:ext cx="4302125" cy="511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Прямоугольник 2"/>
          <p:cNvSpPr>
            <a:spLocks noChangeArrowheads="1"/>
          </p:cNvSpPr>
          <p:nvPr/>
        </p:nvSpPr>
        <p:spPr bwMode="auto">
          <a:xfrm>
            <a:off x="4356100" y="260350"/>
            <a:ext cx="4572000" cy="440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000" b="1"/>
              <a:t>Любовь и бережное отношение к окружающей родной природе, наблюдательность, готовность всегда прийти на помощь слабому и разносторонние знания — вот что выносит каждый, кто обращается к его произведениям, одинаково интересным не только для детей, но и для взрослых. Виталий Бианки был орнитологом по признанию, исследователем и путешественник по образу жизни.  </a:t>
            </a:r>
          </a:p>
        </p:txBody>
      </p:sp>
    </p:spTree>
    <p:extLst>
      <p:ext uri="{BB962C8B-B14F-4D97-AF65-F5344CB8AC3E}">
        <p14:creationId xmlns:p14="http://schemas.microsoft.com/office/powerpoint/2010/main" xmlns="" val="9169229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library.mpgu.edu/v-pomosch-chitatelyu/iz-fonda-redkoi-knigi/kollekcii-fonda-redkih-izdanii/proizvedeniya-v-v-bianki/bianki-v-v"/>
          <p:cNvPicPr>
            <a:picLocks noChangeAspect="1" noChangeArrowheads="1"/>
          </p:cNvPicPr>
          <p:nvPr/>
        </p:nvPicPr>
        <p:blipFill>
          <a:blip r:embed="rId2" cstate="print"/>
          <a:srcRect/>
          <a:stretch>
            <a:fillRect/>
          </a:stretch>
        </p:blipFill>
        <p:spPr bwMode="auto">
          <a:xfrm>
            <a:off x="381000" y="2362200"/>
            <a:ext cx="2938463" cy="394335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1267" name="Прямоугольник 2"/>
          <p:cNvSpPr>
            <a:spLocks noChangeArrowheads="1"/>
          </p:cNvSpPr>
          <p:nvPr/>
        </p:nvSpPr>
        <p:spPr bwMode="auto">
          <a:xfrm>
            <a:off x="539750" y="260350"/>
            <a:ext cx="8424863"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000" b="1"/>
              <a:t>Орнитологи изучают птиц, их повадки, их мечты, влияние на них окружающей среды на птиц и птиц - на окружающую среду. От отца — ученого-орнитолога — Виталию Бианки достался талант исследователя и интерес ко всему, </a:t>
            </a:r>
            <a:r>
              <a:rPr lang="ru-RU" altLang="ru-RU" sz="2000" b="1" i="1"/>
              <a:t>«что дышит, цветет и растет».</a:t>
            </a:r>
            <a:r>
              <a:rPr lang="ru-RU" altLang="ru-RU" sz="2000" b="1"/>
              <a:t> </a:t>
            </a:r>
          </a:p>
        </p:txBody>
      </p:sp>
      <p:sp>
        <p:nvSpPr>
          <p:cNvPr id="11268" name="Прямоугольник 3"/>
          <p:cNvSpPr>
            <a:spLocks noChangeArrowheads="1"/>
          </p:cNvSpPr>
          <p:nvPr/>
        </p:nvSpPr>
        <p:spPr bwMode="auto">
          <a:xfrm>
            <a:off x="3635375" y="2133600"/>
            <a:ext cx="5329238"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000" b="1"/>
              <a:t>Летом семья Бианки уезжала в деревню Лебяжье. Здесь Витя впервые отправился в настоящее лесное путешествие. Было ему тогда лет пять- шесть. С тех пор лес стал для него волшебной страной, раем. </a:t>
            </a:r>
          </a:p>
          <a:p>
            <a:pPr eaLnBrk="1" hangingPunct="1"/>
            <a:r>
              <a:rPr lang="ru-RU" altLang="ru-RU" sz="2000" b="1"/>
              <a:t/>
            </a:r>
            <a:br>
              <a:rPr lang="ru-RU" altLang="ru-RU" sz="2000" b="1"/>
            </a:br>
            <a:r>
              <a:rPr lang="ru-RU" altLang="ru-RU" sz="2000" b="1"/>
              <a:t>10 Интерес к лесной жизни сделал его страстным охотником. Недаром первое ружье ему подарили в 13 лет. А еще он очень любил поэзию. Одно время увлекался футболом, даже входил в гимназическую команду. Разными были интересы, таким же образование. </a:t>
            </a:r>
          </a:p>
        </p:txBody>
      </p:sp>
    </p:spTree>
    <p:extLst>
      <p:ext uri="{BB962C8B-B14F-4D97-AF65-F5344CB8AC3E}">
        <p14:creationId xmlns:p14="http://schemas.microsoft.com/office/powerpoint/2010/main" xmlns="" val="2645191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992" y="476250"/>
            <a:ext cx="4186807" cy="4392910"/>
          </a:xfrm>
        </p:spPr>
        <p:txBody>
          <a:bodyPr>
            <a:normAutofit fontScale="90000"/>
          </a:bodyPr>
          <a:lstStyle/>
          <a:p>
            <a:r>
              <a:rPr lang="ru-RU" b="1" dirty="0" smtClean="0"/>
              <a:t>Аркадий Петрович Гайдар</a:t>
            </a:r>
            <a:br>
              <a:rPr lang="ru-RU" b="1" dirty="0" smtClean="0"/>
            </a:br>
            <a:r>
              <a:rPr lang="ru-RU" b="1" dirty="0" smtClean="0"/>
              <a:t>(Голиков)</a:t>
            </a:r>
            <a:br>
              <a:rPr lang="ru-RU" b="1" dirty="0" smtClean="0"/>
            </a:br>
            <a:r>
              <a:rPr lang="ru-RU" b="1" dirty="0" smtClean="0"/>
              <a:t/>
            </a:r>
            <a:br>
              <a:rPr lang="ru-RU" b="1" dirty="0" smtClean="0"/>
            </a:br>
            <a:r>
              <a:rPr lang="ru-RU" b="1" dirty="0" smtClean="0"/>
              <a:t>1904 – 1941</a:t>
            </a:r>
            <a:endParaRPr lang="ru-RU" b="1" dirty="0"/>
          </a:p>
        </p:txBody>
      </p:sp>
      <p:sp>
        <p:nvSpPr>
          <p:cNvPr id="3" name="Объект 2"/>
          <p:cNvSpPr>
            <a:spLocks noGrp="1"/>
          </p:cNvSpPr>
          <p:nvPr>
            <p:ph idx="1"/>
          </p:nvPr>
        </p:nvSpPr>
        <p:spPr>
          <a:xfrm>
            <a:off x="5004048" y="3789040"/>
            <a:ext cx="3682752" cy="2337123"/>
          </a:xfrm>
        </p:spPr>
        <p:txBody>
          <a:bodyPr/>
          <a:lstStyle/>
          <a:p>
            <a:endParaRPr lang="ru-RU" dirty="0"/>
          </a:p>
        </p:txBody>
      </p:sp>
      <p:pic>
        <p:nvPicPr>
          <p:cNvPr id="4" name="Picture 4" descr="I4000VU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395289" y="476250"/>
            <a:ext cx="3960688" cy="59055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39228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20689"/>
            <a:ext cx="7772400" cy="1872207"/>
          </a:xfrm>
        </p:spPr>
        <p:txBody>
          <a:bodyPr/>
          <a:lstStyle/>
          <a:p>
            <a:endParaRPr lang="ru-RU" dirty="0"/>
          </a:p>
        </p:txBody>
      </p:sp>
      <p:sp>
        <p:nvSpPr>
          <p:cNvPr id="3" name="Подзаголовок 2"/>
          <p:cNvSpPr>
            <a:spLocks noGrp="1"/>
          </p:cNvSpPr>
          <p:nvPr>
            <p:ph type="subTitle" idx="1"/>
          </p:nvPr>
        </p:nvSpPr>
        <p:spPr>
          <a:xfrm>
            <a:off x="251520" y="4095386"/>
            <a:ext cx="6048672" cy="2573974"/>
          </a:xfrm>
        </p:spPr>
        <p:txBody>
          <a:bodyPr>
            <a:normAutofit lnSpcReduction="10000"/>
          </a:bodyPr>
          <a:lstStyle/>
          <a:p>
            <a:r>
              <a:rPr lang="ru-RU" b="1" dirty="0" smtClean="0">
                <a:latin typeface="+mj-lt"/>
              </a:rPr>
              <a:t>Самые </a:t>
            </a:r>
            <a:r>
              <a:rPr lang="ru-RU" b="1" dirty="0">
                <a:latin typeface="+mj-lt"/>
              </a:rPr>
              <a:t>известные произведения Гайдара: «Школа», «Дальние страны», «Военная тайна», «Дым в лесу», «Голубая чашка», «Чук и Гек», «Судьба барабанщика», </a:t>
            </a:r>
            <a:br>
              <a:rPr lang="ru-RU" b="1" dirty="0">
                <a:latin typeface="+mj-lt"/>
              </a:rPr>
            </a:br>
            <a:r>
              <a:rPr lang="ru-RU" b="1" dirty="0" smtClean="0">
                <a:latin typeface="+mj-lt"/>
              </a:rPr>
              <a:t>  «</a:t>
            </a:r>
            <a:r>
              <a:rPr lang="ru-RU" b="1" dirty="0">
                <a:latin typeface="+mj-lt"/>
              </a:rPr>
              <a:t>Тимур и его команда».</a:t>
            </a:r>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6588224" y="198073"/>
            <a:ext cx="2448619" cy="294289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4" descr="459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6543745" y="3356992"/>
            <a:ext cx="2520751" cy="309634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13" descr="160247px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9872" y="130605"/>
            <a:ext cx="2703513" cy="403225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4" descr="0_rvs_cov1_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1115" y="198073"/>
            <a:ext cx="2533650" cy="3897313"/>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4448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67" name="Прямоугольник 1"/>
          <p:cNvSpPr>
            <a:spLocks noChangeArrowheads="1"/>
          </p:cNvSpPr>
          <p:nvPr/>
        </p:nvSpPr>
        <p:spPr bwMode="auto">
          <a:xfrm>
            <a:off x="4572000" y="188913"/>
            <a:ext cx="4248150" cy="6119812"/>
          </a:xfrm>
          <a:prstGeom prst="rect">
            <a:avLst/>
          </a:prstGeom>
          <a:noFill/>
          <a:ln w="9525">
            <a:noFill/>
            <a:miter lim="800000"/>
            <a:headEnd/>
            <a:tailEnd/>
          </a:ln>
        </p:spPr>
        <p:txBody>
          <a:bodyPr>
            <a:spAutoFit/>
          </a:bodyPr>
          <a:lstStyle/>
          <a:p>
            <a:r>
              <a:rPr lang="ru-RU" sz="2000" b="1"/>
              <a:t>М.Горький – литературное имя писателя. Его настоящее имя – </a:t>
            </a:r>
            <a:r>
              <a:rPr lang="ru-RU" sz="2000" b="1">
                <a:solidFill>
                  <a:srgbClr val="C00000"/>
                </a:solidFill>
              </a:rPr>
              <a:t>Алексей Пешков. </a:t>
            </a:r>
            <a:r>
              <a:rPr lang="ru-RU" sz="2000" b="1"/>
              <a:t>Он создал множество серьёзных произведений, которые вы будете читать в средней школе. Писатель часто бывал в Италии. В 1908 году итальянском городе Мессине произошло землятресение. Максим Горький, к тому времени писатель с мировым именем, обратился к людям с призывом помочь пострадавшим. Отзывались многие, в том числе и ребятишки из школы близ Баку. Между ними и писателем завязалась переписка. </a:t>
            </a:r>
          </a:p>
        </p:txBody>
      </p:sp>
      <p:pic>
        <p:nvPicPr>
          <p:cNvPr id="11268" name="Picture 2" descr="http://img.bibo.kz/?6447271.jpg"/>
          <p:cNvPicPr>
            <a:picLocks noChangeAspect="1" noChangeArrowheads="1"/>
          </p:cNvPicPr>
          <p:nvPr/>
        </p:nvPicPr>
        <p:blipFill>
          <a:blip r:embed="rId3" cstate="print"/>
          <a:srcRect/>
          <a:stretch>
            <a:fillRect/>
          </a:stretch>
        </p:blipFill>
        <p:spPr bwMode="auto">
          <a:xfrm>
            <a:off x="444500" y="742950"/>
            <a:ext cx="3919538" cy="5224463"/>
          </a:xfrm>
          <a:prstGeom prst="rect">
            <a:avLst/>
          </a:prstGeom>
          <a:noFill/>
          <a:ln w="9525">
            <a:noFill/>
            <a:miter lim="800000"/>
            <a:headEnd/>
            <a:tailEnd/>
          </a:ln>
        </p:spPr>
      </p:pic>
    </p:spTree>
    <p:extLst>
      <p:ext uri="{BB962C8B-B14F-4D97-AF65-F5344CB8AC3E}">
        <p14:creationId xmlns:p14="http://schemas.microsoft.com/office/powerpoint/2010/main" xmlns="" val="36288972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Прямоугольник 1"/>
          <p:cNvSpPr>
            <a:spLocks noChangeArrowheads="1"/>
          </p:cNvSpPr>
          <p:nvPr/>
        </p:nvSpPr>
        <p:spPr bwMode="auto">
          <a:xfrm>
            <a:off x="395288" y="115888"/>
            <a:ext cx="8569325" cy="2247900"/>
          </a:xfrm>
          <a:prstGeom prst="rect">
            <a:avLst/>
          </a:prstGeom>
          <a:noFill/>
          <a:ln w="9525">
            <a:noFill/>
            <a:miter lim="800000"/>
            <a:headEnd/>
            <a:tailEnd/>
          </a:ln>
        </p:spPr>
        <p:txBody>
          <a:bodyPr>
            <a:spAutoFit/>
          </a:bodyPr>
          <a:lstStyle/>
          <a:p>
            <a:r>
              <a:rPr lang="ru-RU" sz="2000" b="1"/>
              <a:t>М.Горький – человек нелёгкой судьбы. Он рано лишился родителей. Воспитывал его суровый дедушка. Учить мальчика никто не собирался. Сызмальства ему пришлось работать: сначала собирал всякое старьё (это называлось “ветошничеством”), а потом был отдан “в люди”. Он зарабатывал деньги, выполняя разную чёрную работу, был прислугой и посудомойкой, мальчиком на побегушках. </a:t>
            </a:r>
          </a:p>
        </p:txBody>
      </p:sp>
      <p:pic>
        <p:nvPicPr>
          <p:cNvPr id="9220" name="Picture 2" descr="http://bse.uaio.ru/333/147-14.jpg"/>
          <p:cNvPicPr>
            <a:picLocks noChangeAspect="1" noChangeArrowheads="1"/>
          </p:cNvPicPr>
          <p:nvPr/>
        </p:nvPicPr>
        <p:blipFill>
          <a:blip r:embed="rId3" cstate="print"/>
          <a:srcRect/>
          <a:stretch>
            <a:fillRect/>
          </a:stretch>
        </p:blipFill>
        <p:spPr bwMode="auto">
          <a:xfrm>
            <a:off x="5486400" y="2687638"/>
            <a:ext cx="3333750" cy="4024312"/>
          </a:xfrm>
          <a:prstGeom prst="rect">
            <a:avLst/>
          </a:prstGeom>
          <a:noFill/>
          <a:ln w="9525">
            <a:noFill/>
            <a:miter lim="800000"/>
            <a:headEnd/>
            <a:tailEnd/>
          </a:ln>
        </p:spPr>
      </p:pic>
      <p:pic>
        <p:nvPicPr>
          <p:cNvPr id="9221" name="Picture 2" descr="http://www.myjulia.ru/data/cache/2011/05/30/782351_5836nothumb500.jpg"/>
          <p:cNvPicPr>
            <a:picLocks noChangeAspect="1" noChangeArrowheads="1"/>
          </p:cNvPicPr>
          <p:nvPr/>
        </p:nvPicPr>
        <p:blipFill>
          <a:blip r:embed="rId4" cstate="print"/>
          <a:srcRect/>
          <a:stretch>
            <a:fillRect/>
          </a:stretch>
        </p:blipFill>
        <p:spPr bwMode="auto">
          <a:xfrm>
            <a:off x="377825" y="2687638"/>
            <a:ext cx="3140075" cy="4060825"/>
          </a:xfrm>
          <a:prstGeom prst="rect">
            <a:avLst/>
          </a:prstGeom>
          <a:noFill/>
          <a:ln w="9525">
            <a:noFill/>
            <a:miter lim="800000"/>
            <a:headEnd/>
            <a:tailEnd/>
          </a:ln>
        </p:spPr>
      </p:pic>
    </p:spTree>
    <p:extLst>
      <p:ext uri="{BB962C8B-B14F-4D97-AF65-F5344CB8AC3E}">
        <p14:creationId xmlns:p14="http://schemas.microsoft.com/office/powerpoint/2010/main" xmlns="" val="34120667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3" name="Прямоугольник 1"/>
          <p:cNvSpPr>
            <a:spLocks noChangeArrowheads="1"/>
          </p:cNvSpPr>
          <p:nvPr/>
        </p:nvSpPr>
        <p:spPr bwMode="auto">
          <a:xfrm>
            <a:off x="395288" y="188913"/>
            <a:ext cx="8497887" cy="1322387"/>
          </a:xfrm>
          <a:prstGeom prst="rect">
            <a:avLst/>
          </a:prstGeom>
          <a:noFill/>
          <a:ln w="9525">
            <a:noFill/>
            <a:miter lim="800000"/>
            <a:headEnd/>
            <a:tailEnd/>
          </a:ln>
        </p:spPr>
        <p:txBody>
          <a:bodyPr>
            <a:spAutoFit/>
          </a:bodyPr>
          <a:lstStyle/>
          <a:p>
            <a:r>
              <a:rPr lang="ru-RU" sz="2000" b="1"/>
              <a:t>Всего два года было отведено Алёше на освоение школьных наук. Считали, что этого вполне достаточно. Но М.Горькому этого достаточно не было. Он учился не в гимназии, а сам, читая книги и смог стать всемирноизвестным писателем.</a:t>
            </a:r>
          </a:p>
        </p:txBody>
      </p:sp>
      <p:pic>
        <p:nvPicPr>
          <p:cNvPr id="10244" name="Picture 4" descr="http://www.proznanie.ru/photo/image1296423984.jpg"/>
          <p:cNvPicPr>
            <a:picLocks noChangeAspect="1" noChangeArrowheads="1"/>
          </p:cNvPicPr>
          <p:nvPr/>
        </p:nvPicPr>
        <p:blipFill>
          <a:blip r:embed="rId3" cstate="print"/>
          <a:srcRect/>
          <a:stretch>
            <a:fillRect/>
          </a:stretch>
        </p:blipFill>
        <p:spPr bwMode="auto">
          <a:xfrm>
            <a:off x="5346700" y="1609725"/>
            <a:ext cx="3571875" cy="4522788"/>
          </a:xfrm>
          <a:prstGeom prst="rect">
            <a:avLst/>
          </a:prstGeom>
          <a:noFill/>
          <a:ln w="9525">
            <a:noFill/>
            <a:miter lim="800000"/>
            <a:headEnd/>
            <a:tailEnd/>
          </a:ln>
        </p:spPr>
      </p:pic>
      <p:pic>
        <p:nvPicPr>
          <p:cNvPr id="10245" name="Picture 6" descr="http://img-fotki.yandex.ru/get/5906/mihtimak.8d/0_76326_3fd733c2_orig.jpg"/>
          <p:cNvPicPr>
            <a:picLocks noChangeAspect="1" noChangeArrowheads="1"/>
          </p:cNvPicPr>
          <p:nvPr/>
        </p:nvPicPr>
        <p:blipFill>
          <a:blip r:embed="rId4" cstate="print"/>
          <a:srcRect/>
          <a:stretch>
            <a:fillRect/>
          </a:stretch>
        </p:blipFill>
        <p:spPr bwMode="auto">
          <a:xfrm>
            <a:off x="304800" y="1895475"/>
            <a:ext cx="4906963" cy="4870450"/>
          </a:xfrm>
          <a:prstGeom prst="rect">
            <a:avLst/>
          </a:prstGeom>
          <a:noFill/>
          <a:ln w="9525">
            <a:noFill/>
            <a:miter lim="800000"/>
            <a:headEnd/>
            <a:tailEnd/>
          </a:ln>
        </p:spPr>
      </p:pic>
    </p:spTree>
    <p:extLst>
      <p:ext uri="{BB962C8B-B14F-4D97-AF65-F5344CB8AC3E}">
        <p14:creationId xmlns:p14="http://schemas.microsoft.com/office/powerpoint/2010/main" xmlns="" val="15424909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Прямоугольник 1"/>
          <p:cNvSpPr>
            <a:spLocks noChangeArrowheads="1"/>
          </p:cNvSpPr>
          <p:nvPr/>
        </p:nvSpPr>
        <p:spPr bwMode="auto">
          <a:xfrm>
            <a:off x="395288" y="188913"/>
            <a:ext cx="8424862" cy="1630362"/>
          </a:xfrm>
          <a:prstGeom prst="rect">
            <a:avLst/>
          </a:prstGeom>
          <a:noFill/>
          <a:ln w="9525">
            <a:noFill/>
            <a:miter lim="800000"/>
            <a:headEnd/>
            <a:tailEnd/>
          </a:ln>
        </p:spPr>
        <p:txBody>
          <a:bodyPr>
            <a:spAutoFit/>
          </a:bodyPr>
          <a:lstStyle/>
          <a:p>
            <a:r>
              <a:rPr lang="ru-RU" sz="2000" b="1"/>
              <a:t>В одном из писем дети попросили писателя сочинить рассказ про воробьишку и ещё какой-нибудь “выдуманный” рассказ. Так и получилось, что лучшие свои детские произведения: сказки “Воробьишко”, “Самовар”, рассказ “Случай с Евсейкой”, -писатель создал по заказу маленьких читателей.</a:t>
            </a:r>
          </a:p>
        </p:txBody>
      </p:sp>
      <p:pic>
        <p:nvPicPr>
          <p:cNvPr id="12292" name="Picture 2" descr="https://yt3.ggpht.com/-O2I5aRvDCZE/AAAAAAAAAAI/AAAAAAAAAAA/FvnPu0VubcE/s900-c-k-no/photo.jpg"/>
          <p:cNvPicPr>
            <a:picLocks noChangeAspect="1" noChangeArrowheads="1"/>
          </p:cNvPicPr>
          <p:nvPr/>
        </p:nvPicPr>
        <p:blipFill>
          <a:blip r:embed="rId3" cstate="print"/>
          <a:srcRect/>
          <a:stretch>
            <a:fillRect/>
          </a:stretch>
        </p:blipFill>
        <p:spPr bwMode="auto">
          <a:xfrm>
            <a:off x="1962150" y="2005013"/>
            <a:ext cx="4651375" cy="4651375"/>
          </a:xfrm>
          <a:prstGeom prst="rect">
            <a:avLst/>
          </a:prstGeom>
          <a:noFill/>
          <a:ln w="9525">
            <a:noFill/>
            <a:miter lim="800000"/>
            <a:headEnd/>
            <a:tailEnd/>
          </a:ln>
        </p:spPr>
      </p:pic>
    </p:spTree>
    <p:extLst>
      <p:ext uri="{BB962C8B-B14F-4D97-AF65-F5344CB8AC3E}">
        <p14:creationId xmlns:p14="http://schemas.microsoft.com/office/powerpoint/2010/main" xmlns="" val="42053874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Прямоугольник 1"/>
          <p:cNvSpPr>
            <a:spLocks noChangeArrowheads="1"/>
          </p:cNvSpPr>
          <p:nvPr/>
        </p:nvSpPr>
        <p:spPr bwMode="auto">
          <a:xfrm>
            <a:off x="539750" y="260350"/>
            <a:ext cx="8280400" cy="1631950"/>
          </a:xfrm>
          <a:prstGeom prst="rect">
            <a:avLst/>
          </a:prstGeom>
          <a:noFill/>
          <a:ln w="9525">
            <a:noFill/>
            <a:miter lim="800000"/>
            <a:headEnd/>
            <a:tailEnd/>
          </a:ln>
        </p:spPr>
        <p:txBody>
          <a:bodyPr>
            <a:spAutoFit/>
          </a:bodyPr>
          <a:lstStyle/>
          <a:p>
            <a:r>
              <a:rPr lang="ru-RU" sz="2000" b="1" dirty="0">
                <a:solidFill>
                  <a:srgbClr val="002060"/>
                </a:solidFill>
              </a:rPr>
              <a:t>Виктор Юзефович Драгунский прожил недолгую, но очень интересную жизнь. Рано потерял отца, поэтому в 16 лет ему уже пришлось работать. Он был и рабочим, и лодочником. Мать работала машинисткой, поэтому денег постоянно не хватало.</a:t>
            </a:r>
          </a:p>
        </p:txBody>
      </p:sp>
      <p:pic>
        <p:nvPicPr>
          <p:cNvPr id="7171" name="Picture 4" descr="http://galahome.tmweb.ru/images/risunki/185.jpg"/>
          <p:cNvPicPr>
            <a:picLocks noChangeAspect="1" noChangeArrowheads="1"/>
          </p:cNvPicPr>
          <p:nvPr/>
        </p:nvPicPr>
        <p:blipFill>
          <a:blip r:embed="rId2" cstate="print"/>
          <a:srcRect/>
          <a:stretch>
            <a:fillRect/>
          </a:stretch>
        </p:blipFill>
        <p:spPr bwMode="auto">
          <a:xfrm>
            <a:off x="554038" y="2005013"/>
            <a:ext cx="3938587" cy="5627687"/>
          </a:xfrm>
          <a:prstGeom prst="rect">
            <a:avLst/>
          </a:prstGeom>
          <a:noFill/>
          <a:ln w="9525">
            <a:noFill/>
            <a:miter lim="800000"/>
            <a:headEnd/>
            <a:tailEnd/>
          </a:ln>
        </p:spPr>
      </p:pic>
      <p:pic>
        <p:nvPicPr>
          <p:cNvPr id="8198" name="Picture 6" descr="http://shoccstudios.com/img/56ac4663a340c.jpeg"/>
          <p:cNvPicPr>
            <a:picLocks noChangeAspect="1" noChangeArrowheads="1"/>
          </p:cNvPicPr>
          <p:nvPr/>
        </p:nvPicPr>
        <p:blipFill>
          <a:blip r:embed="rId3" cstate="print"/>
          <a:srcRect/>
          <a:stretch>
            <a:fillRect/>
          </a:stretch>
        </p:blipFill>
        <p:spPr bwMode="auto">
          <a:xfrm>
            <a:off x="4859338" y="1916113"/>
            <a:ext cx="3816350" cy="4537075"/>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5712128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Documents and Settings\Ирина\Рабочий стол\КАРТИНКИ\Шаблоны\cabg0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67" name="Прямоугольник 1"/>
          <p:cNvSpPr>
            <a:spLocks noChangeArrowheads="1"/>
          </p:cNvSpPr>
          <p:nvPr/>
        </p:nvSpPr>
        <p:spPr bwMode="auto">
          <a:xfrm>
            <a:off x="928688" y="642938"/>
            <a:ext cx="7572375" cy="3170237"/>
          </a:xfrm>
          <a:prstGeom prst="rect">
            <a:avLst/>
          </a:prstGeom>
          <a:noFill/>
          <a:ln w="9525">
            <a:noFill/>
            <a:miter lim="800000"/>
            <a:headEnd/>
            <a:tailEnd/>
          </a:ln>
        </p:spPr>
        <p:txBody>
          <a:bodyPr>
            <a:spAutoFit/>
          </a:bodyPr>
          <a:lstStyle/>
          <a:p>
            <a:r>
              <a:rPr lang="ru-RU" sz="2000" b="1" i="1">
                <a:solidFill>
                  <a:srgbClr val="FF0000"/>
                </a:solidFill>
                <a:latin typeface="Calibri" pitchFamily="34" charset="0"/>
              </a:rPr>
              <a:t>Виктор Петрович Астафьев </a:t>
            </a:r>
            <a:r>
              <a:rPr lang="ru-RU" sz="2000" b="1">
                <a:latin typeface="Calibri" pitchFamily="34" charset="0"/>
              </a:rPr>
              <a:t>родился   1 мая 1924 года в селе Овсянка Красноярского края. Деревня Овсянка находится недалеко от города Красноярска на берегу реки Мана, где он жил с семьёй. Он рано потерял мать. Некоторое время он жил с бабушкой. Потом были беспризорность, детский дом, интернат. После школы он учился в железнодорожной школе и работал составителем поездов. В 1942 году ушел добровольцем на фронт, был контужен, тяжело ранен. После войны работал слесарем, грузчиком, плотником. С 1951 года начал печататься на страницах пермских газет.</a:t>
            </a:r>
          </a:p>
        </p:txBody>
      </p:sp>
      <p:pic>
        <p:nvPicPr>
          <p:cNvPr id="6147" name="Picture 2" descr="D:\мама\Иллюстрации\index33 доброволец на войне астафьев.gif"/>
          <p:cNvPicPr>
            <a:picLocks noChangeAspect="1" noChangeArrowheads="1"/>
          </p:cNvPicPr>
          <p:nvPr/>
        </p:nvPicPr>
        <p:blipFill>
          <a:blip r:embed="rId3" cstate="print"/>
          <a:srcRect/>
          <a:stretch>
            <a:fillRect/>
          </a:stretch>
        </p:blipFill>
        <p:spPr bwMode="auto">
          <a:xfrm>
            <a:off x="2071670" y="3786190"/>
            <a:ext cx="1663519" cy="235266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148" name="Picture 2"/>
          <p:cNvPicPr>
            <a:picLocks noChangeAspect="1" noChangeArrowheads="1"/>
          </p:cNvPicPr>
          <p:nvPr/>
        </p:nvPicPr>
        <p:blipFill>
          <a:blip r:embed="rId4" cstate="print"/>
          <a:srcRect/>
          <a:stretch>
            <a:fillRect/>
          </a:stretch>
        </p:blipFill>
        <p:spPr bwMode="auto">
          <a:xfrm>
            <a:off x="5286380" y="3714752"/>
            <a:ext cx="1589891" cy="2419344"/>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30500487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4500562" y="404813"/>
            <a:ext cx="4356101" cy="4094162"/>
          </a:xfrm>
          <a:prstGeom prst="rect">
            <a:avLst/>
          </a:prstGeom>
          <a:noFill/>
          <a:ln w="9525">
            <a:noFill/>
            <a:miter lim="800000"/>
            <a:headEnd/>
            <a:tailEnd/>
          </a:ln>
        </p:spPr>
        <p:txBody>
          <a:bodyPr wrap="square">
            <a:spAutoFit/>
          </a:bodyPr>
          <a:lstStyle/>
          <a:p>
            <a:r>
              <a:rPr lang="ru-RU" sz="2000" b="1" dirty="0">
                <a:solidFill>
                  <a:srgbClr val="002060"/>
                </a:solidFill>
              </a:rPr>
              <a:t>В школе Виктор был заводилой во всех играх, устраивал представления, пел куплеты, танцевал.</a:t>
            </a:r>
          </a:p>
          <a:p>
            <a:r>
              <a:rPr lang="ru-RU" sz="2000" b="1" dirty="0">
                <a:solidFill>
                  <a:srgbClr val="002060"/>
                </a:solidFill>
              </a:rPr>
              <a:t>Еще учась в школе, Виктор старался помочь семье.</a:t>
            </a:r>
          </a:p>
          <a:p>
            <a:r>
              <a:rPr lang="ru-RU" sz="2000" b="1" dirty="0">
                <a:solidFill>
                  <a:srgbClr val="002060"/>
                </a:solidFill>
              </a:rPr>
              <a:t>Чтобы как- то заработать он с одним из своих товарищей устроился лодочником, чтобы перевозить людей через Москву – реку.</a:t>
            </a:r>
          </a:p>
          <a:p>
            <a:r>
              <a:rPr lang="ru-RU" sz="2000" b="1" dirty="0"/>
              <a:t/>
            </a:r>
            <a:br>
              <a:rPr lang="ru-RU" sz="2000" b="1" dirty="0"/>
            </a:br>
            <a:endParaRPr lang="ru-RU" sz="2000" b="1" dirty="0"/>
          </a:p>
        </p:txBody>
      </p:sp>
      <p:pic>
        <p:nvPicPr>
          <p:cNvPr id="8195" name="Picture 4" descr="http://cumir.ru/photos/aHR0cDovL3d3dy5wZW9wbGVzLnJ1L2FydC9saXRlcmF0dXJlL3Byb3NlL2NoaWxkcmVuL3Zpa3Rvcl9kcmFndW5za3kvZHJhZ3Vuc2t5XzEwNDQ2Njk0MzFfdG9ubmVsLmdpZi5qcGc=/viktor-dragunskij.jpg"/>
          <p:cNvPicPr>
            <a:picLocks noChangeAspect="1" noChangeArrowheads="1"/>
          </p:cNvPicPr>
          <p:nvPr/>
        </p:nvPicPr>
        <p:blipFill>
          <a:blip r:embed="rId2" cstate="print"/>
          <a:srcRect/>
          <a:stretch>
            <a:fillRect/>
          </a:stretch>
        </p:blipFill>
        <p:spPr bwMode="auto">
          <a:xfrm>
            <a:off x="517525" y="311150"/>
            <a:ext cx="4127500" cy="523081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222" name="Picture 6" descr="http://www.harlequin-m.ru/published/publicdata/U302016/attachments/SC/products_pictures/9785386037734.jpg"/>
          <p:cNvPicPr>
            <a:picLocks noChangeAspect="1" noChangeArrowheads="1"/>
          </p:cNvPicPr>
          <p:nvPr/>
        </p:nvPicPr>
        <p:blipFill>
          <a:blip r:embed="rId3" cstate="print"/>
          <a:srcRect/>
          <a:stretch>
            <a:fillRect/>
          </a:stretch>
        </p:blipFill>
        <p:spPr bwMode="auto">
          <a:xfrm>
            <a:off x="5972456" y="3860800"/>
            <a:ext cx="1803119" cy="2425720"/>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28476883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Прямоугольник 1"/>
          <p:cNvSpPr>
            <a:spLocks noChangeArrowheads="1"/>
          </p:cNvSpPr>
          <p:nvPr/>
        </p:nvSpPr>
        <p:spPr bwMode="auto">
          <a:xfrm>
            <a:off x="468313" y="188913"/>
            <a:ext cx="7991475" cy="2554287"/>
          </a:xfrm>
          <a:prstGeom prst="rect">
            <a:avLst/>
          </a:prstGeom>
          <a:noFill/>
          <a:ln w="9525">
            <a:noFill/>
            <a:miter lim="800000"/>
            <a:headEnd/>
            <a:tailEnd/>
          </a:ln>
        </p:spPr>
        <p:txBody>
          <a:bodyPr>
            <a:spAutoFit/>
          </a:bodyPr>
          <a:lstStyle/>
          <a:p>
            <a:r>
              <a:rPr lang="ru-RU" sz="2000" b="1" dirty="0">
                <a:solidFill>
                  <a:srgbClr val="002060"/>
                </a:solidFill>
              </a:rPr>
              <a:t>Увидев объявление о наборе в литературно-театральную мастерскую, Драгунский поступил туда и стал актером. Кроме того, он начал писать для театра сценарии. Так началась его литературная жизнь, хотя заслуженную славу принесли ему "Денискины рассказы". Эта книга сразу полюбилась маленьким читателям. Повествование ведется от лица ребенка.  В рассказах он изобразил своего сына и отчасти себя самого.</a:t>
            </a:r>
          </a:p>
        </p:txBody>
      </p:sp>
      <p:pic>
        <p:nvPicPr>
          <p:cNvPr id="10244" name="Picture 4" descr="http://www.litres.ru/static/bookimages/04/88/94/04889405.bin.dir/04889405.cover.jpg"/>
          <p:cNvPicPr>
            <a:picLocks noChangeAspect="1" noChangeArrowheads="1"/>
          </p:cNvPicPr>
          <p:nvPr/>
        </p:nvPicPr>
        <p:blipFill>
          <a:blip r:embed="rId2" cstate="print"/>
          <a:srcRect/>
          <a:stretch>
            <a:fillRect/>
          </a:stretch>
        </p:blipFill>
        <p:spPr bwMode="auto">
          <a:xfrm>
            <a:off x="500034" y="2819400"/>
            <a:ext cx="2703541" cy="3591805"/>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6" name="Picture 6" descr="http://www.knigograd.com.ua/images/detailed/product_detailed_image_165380_41011.jpg"/>
          <p:cNvPicPr>
            <a:picLocks noChangeAspect="1" noChangeArrowheads="1"/>
          </p:cNvPicPr>
          <p:nvPr/>
        </p:nvPicPr>
        <p:blipFill>
          <a:blip r:embed="rId3" cstate="print"/>
          <a:srcRect/>
          <a:stretch>
            <a:fillRect/>
          </a:stretch>
        </p:blipFill>
        <p:spPr bwMode="auto">
          <a:xfrm>
            <a:off x="3419475" y="3621088"/>
            <a:ext cx="2305050" cy="2981325"/>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8" name="Picture 8" descr="http://www.char.ru/books/4747915_Sverhu_vniz_naiskosok.jpg"/>
          <p:cNvPicPr>
            <a:picLocks noChangeAspect="1" noChangeArrowheads="1"/>
          </p:cNvPicPr>
          <p:nvPr/>
        </p:nvPicPr>
        <p:blipFill>
          <a:blip r:embed="rId4" cstate="print"/>
          <a:srcRect/>
          <a:stretch>
            <a:fillRect/>
          </a:stretch>
        </p:blipFill>
        <p:spPr bwMode="auto">
          <a:xfrm>
            <a:off x="6067408" y="2636838"/>
            <a:ext cx="2862280" cy="3792558"/>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6923916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4427538" y="836613"/>
            <a:ext cx="4356100" cy="470852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ru-RU" sz="2000" b="1" dirty="0">
                <a:latin typeface="Segoe Script" pitchFamily="34" charset="0"/>
              </a:rPr>
              <a:t>Борис Житков родился 30 августа (11 сентября) 1882 г. в Новгороде;</a:t>
            </a:r>
          </a:p>
          <a:p>
            <a:pPr algn="ctr">
              <a:defRPr/>
            </a:pPr>
            <a:r>
              <a:rPr lang="ru-RU" sz="2000" b="1" dirty="0">
                <a:latin typeface="Segoe Script" pitchFamily="34" charset="0"/>
              </a:rPr>
              <a:t> Его отец был преподавателем математики в Новгородском учительском институте,</a:t>
            </a:r>
          </a:p>
          <a:p>
            <a:pPr algn="ctr">
              <a:defRPr/>
            </a:pPr>
            <a:r>
              <a:rPr lang="ru-RU" sz="2000" b="1" dirty="0">
                <a:latin typeface="Segoe Script" pitchFamily="34" charset="0"/>
              </a:rPr>
              <a:t> Мать — пианистка. </a:t>
            </a:r>
          </a:p>
          <a:p>
            <a:pPr algn="ctr">
              <a:defRPr/>
            </a:pPr>
            <a:r>
              <a:rPr lang="ru-RU" sz="2000" b="1" dirty="0">
                <a:latin typeface="Segoe Script" pitchFamily="34" charset="0"/>
              </a:rPr>
              <a:t>Детство провел в Одессе. Получил начальное домашнее образование, затем окончил гимназию. Во время учебы подружился с К. И. Чуковским.</a:t>
            </a:r>
          </a:p>
        </p:txBody>
      </p:sp>
      <p:pic>
        <p:nvPicPr>
          <p:cNvPr id="21506" name="Picture 2" descr="http://bk-detstvo.narod.ru/tvorchestvo_Zhitkov_plakat.jpg">
            <a:hlinkClick r:id="rId2"/>
          </p:cNvPr>
          <p:cNvPicPr>
            <a:picLocks noChangeAspect="1" noChangeArrowheads="1"/>
          </p:cNvPicPr>
          <p:nvPr/>
        </p:nvPicPr>
        <p:blipFill>
          <a:blip r:embed="rId3" cstate="print"/>
          <a:srcRect l="2647" t="1282" r="3416" b="1282"/>
          <a:stretch>
            <a:fillRect/>
          </a:stretch>
        </p:blipFill>
        <p:spPr bwMode="auto">
          <a:xfrm>
            <a:off x="1142976" y="1357298"/>
            <a:ext cx="2912030" cy="4024320"/>
          </a:xfrm>
          <a:prstGeom prst="rect">
            <a:avLst/>
          </a:prstGeom>
          <a:noFill/>
          <a:ln w="76200">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196" name="Номер слайда 3"/>
          <p:cNvSpPr>
            <a:spLocks noGrp="1"/>
          </p:cNvSpPr>
          <p:nvPr>
            <p:ph type="sldNum" sz="quarter" idx="12"/>
          </p:nvPr>
        </p:nvSpPr>
        <p:spPr/>
        <p:txBody>
          <a:bodyPr/>
          <a:lstStyle/>
          <a:p>
            <a:pPr>
              <a:defRPr/>
            </a:pPr>
            <a:fld id="{35556C29-7A35-4D5E-A9A7-06D98D186A35}" type="slidenum">
              <a:rPr lang="ru-RU" smtClean="0"/>
              <a:pPr>
                <a:defRPr/>
              </a:pPr>
              <a:t>22</a:t>
            </a:fld>
            <a:endParaRPr lang="ru-RU" smtClean="0"/>
          </a:p>
        </p:txBody>
      </p:sp>
      <p:pic>
        <p:nvPicPr>
          <p:cNvPr id="12295" name="Picture 7" descr="Похожее изображен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5446691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55" presetClass="entr" presetSubtype="0" fill="hold" nodeType="with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p:cTn id="13" dur="1000" fill="hold"/>
                                        <p:tgtEl>
                                          <p:spTgt spid="21506"/>
                                        </p:tgtEl>
                                        <p:attrNameLst>
                                          <p:attrName>ppt_w</p:attrName>
                                        </p:attrNameLst>
                                      </p:cBhvr>
                                      <p:tavLst>
                                        <p:tav tm="0">
                                          <p:val>
                                            <p:strVal val="#ppt_w*0.70"/>
                                          </p:val>
                                        </p:tav>
                                        <p:tav tm="100000">
                                          <p:val>
                                            <p:strVal val="#ppt_w"/>
                                          </p:val>
                                        </p:tav>
                                      </p:tavLst>
                                    </p:anim>
                                    <p:anim calcmode="lin" valueType="num">
                                      <p:cBhvr>
                                        <p:cTn id="14" dur="1000" fill="hold"/>
                                        <p:tgtEl>
                                          <p:spTgt spid="21506"/>
                                        </p:tgtEl>
                                        <p:attrNameLst>
                                          <p:attrName>ppt_h</p:attrName>
                                        </p:attrNameLst>
                                      </p:cBhvr>
                                      <p:tavLst>
                                        <p:tav tm="0">
                                          <p:val>
                                            <p:strVal val="#ppt_h"/>
                                          </p:val>
                                        </p:tav>
                                        <p:tav tm="100000">
                                          <p:val>
                                            <p:strVal val="#ppt_h"/>
                                          </p:val>
                                        </p:tav>
                                      </p:tavLst>
                                    </p:anim>
                                    <p:animEffect transition="in" filter="fade">
                                      <p:cBhvr>
                                        <p:cTn id="15"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Номер слайда 4"/>
          <p:cNvSpPr>
            <a:spLocks noGrp="1"/>
          </p:cNvSpPr>
          <p:nvPr>
            <p:ph type="sldNum" sz="quarter" idx="12"/>
          </p:nvPr>
        </p:nvSpPr>
        <p:spPr/>
        <p:txBody>
          <a:bodyPr/>
          <a:lstStyle/>
          <a:p>
            <a:pPr>
              <a:defRPr/>
            </a:pPr>
            <a:fld id="{830B4DA9-399F-4A50-BBFC-E9B366F20E7A}" type="slidenum">
              <a:rPr lang="ru-RU" smtClean="0"/>
              <a:pPr>
                <a:defRPr/>
              </a:pPr>
              <a:t>23</a:t>
            </a:fld>
            <a:endParaRPr lang="ru-RU" smtClean="0"/>
          </a:p>
        </p:txBody>
      </p:sp>
      <p:sp>
        <p:nvSpPr>
          <p:cNvPr id="13314" name="Rectangle 3"/>
          <p:cNvSpPr>
            <a:spLocks noGrp="1"/>
          </p:cNvSpPr>
          <p:nvPr>
            <p:ph type="body" idx="4294967295"/>
          </p:nvPr>
        </p:nvSpPr>
        <p:spPr>
          <a:xfrm>
            <a:off x="4175125" y="836613"/>
            <a:ext cx="4968875" cy="4525962"/>
          </a:xfrm>
        </p:spPr>
        <p:txBody>
          <a:bodyPr/>
          <a:lstStyle/>
          <a:p>
            <a:pPr algn="ctr" eaLnBrk="1" hangingPunct="1">
              <a:buFontTx/>
              <a:buNone/>
            </a:pPr>
            <a:r>
              <a:rPr lang="ru-RU" sz="2400" smtClean="0"/>
              <a:t>     </a:t>
            </a:r>
            <a:endParaRPr lang="ru-RU" sz="2000" b="1" smtClean="0"/>
          </a:p>
        </p:txBody>
      </p:sp>
      <p:sp>
        <p:nvSpPr>
          <p:cNvPr id="5123" name="Rectangle 5"/>
          <p:cNvSpPr>
            <a:spLocks noChangeArrowheads="1"/>
          </p:cNvSpPr>
          <p:nvPr/>
        </p:nvSpPr>
        <p:spPr bwMode="auto">
          <a:xfrm>
            <a:off x="4357687" y="1196975"/>
            <a:ext cx="4214842" cy="452431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eaLnBrk="0" hangingPunct="0">
              <a:defRPr/>
            </a:pPr>
            <a:r>
              <a:rPr lang="ru-RU" sz="2400" b="1" dirty="0">
                <a:latin typeface="Segoe Script" pitchFamily="34" charset="0"/>
              </a:rPr>
              <a:t>А вот стать писателем Борис Житков не собирался.</a:t>
            </a:r>
          </a:p>
          <a:p>
            <a:pPr algn="ctr" eaLnBrk="0" hangingPunct="0">
              <a:defRPr/>
            </a:pPr>
            <a:r>
              <a:rPr lang="ru-RU" sz="2400" b="1" dirty="0">
                <a:latin typeface="Segoe Script" pitchFamily="34" charset="0"/>
              </a:rPr>
              <a:t>Просто он славился среди знакомых как чудесный рассказчик. Однажды по просьбе</a:t>
            </a:r>
          </a:p>
          <a:p>
            <a:pPr algn="ctr" eaLnBrk="0" hangingPunct="0">
              <a:defRPr/>
            </a:pPr>
            <a:r>
              <a:rPr lang="ru-RU" sz="2400" b="1" dirty="0">
                <a:latin typeface="Segoe Script" pitchFamily="34" charset="0"/>
              </a:rPr>
              <a:t> К. И. Чуковского Житков записал один из своих рассказов.</a:t>
            </a:r>
          </a:p>
          <a:p>
            <a:pPr algn="ctr" eaLnBrk="0" hangingPunct="0">
              <a:defRPr/>
            </a:pPr>
            <a:r>
              <a:rPr lang="ru-RU" sz="2400" b="1" dirty="0">
                <a:latin typeface="Segoe Script" pitchFamily="34" charset="0"/>
              </a:rPr>
              <a:t> Это решило его судьбу. </a:t>
            </a:r>
          </a:p>
        </p:txBody>
      </p:sp>
      <p:pic>
        <p:nvPicPr>
          <p:cNvPr id="5124" name="Picture 8" descr="http://hydrobio.onu.edu.ua/foto%20sotrudnikov%20biostancii/Zhitkov_Boris.jpg"/>
          <p:cNvPicPr>
            <a:picLocks noChangeAspect="1" noChangeArrowheads="1"/>
          </p:cNvPicPr>
          <p:nvPr/>
        </p:nvPicPr>
        <p:blipFill>
          <a:blip r:embed="rId2" cstate="print"/>
          <a:srcRect b="3898"/>
          <a:stretch>
            <a:fillRect/>
          </a:stretch>
        </p:blipFill>
        <p:spPr bwMode="auto">
          <a:xfrm>
            <a:off x="1071538" y="1071546"/>
            <a:ext cx="3563937" cy="4805709"/>
          </a:xfrm>
          <a:prstGeom prst="rect">
            <a:avLst/>
          </a:prstGeom>
          <a:solidFill>
            <a:srgbClr val="FFFFFF">
              <a:shade val="85000"/>
            </a:srgbClr>
          </a:solidFill>
          <a:ln w="190500" cap="sq">
            <a:noFill/>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3320" name="Picture 7"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6108792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strips(downLeft)">
                                      <p:cBhvr>
                                        <p:cTn id="7" dur="500"/>
                                        <p:tgtEl>
                                          <p:spTgt spid="512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strips(downLeft)">
                                      <p:cBhvr>
                                        <p:cTn id="1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28625" y="500063"/>
            <a:ext cx="5500688" cy="5354637"/>
          </a:xfrm>
          <a:prstGeom prst="rect">
            <a:avLst/>
          </a:prstGeom>
          <a:noFill/>
          <a:ln w="9525">
            <a:noFill/>
            <a:miter lim="800000"/>
            <a:headEnd/>
            <a:tailEnd/>
          </a:ln>
        </p:spPr>
        <p:txBody>
          <a:bodyPr>
            <a:spAutoFit/>
          </a:bodyPr>
          <a:lstStyle/>
          <a:p>
            <a:pPr algn="ctr"/>
            <a:r>
              <a:rPr lang="ru-RU" b="1">
                <a:latin typeface="Segoe Print" pitchFamily="2" charset="0"/>
              </a:rPr>
              <a:t>Все, о чем писал Житков, ему довелось увидеть в жизни своими глазами</a:t>
            </a:r>
          </a:p>
          <a:p>
            <a:pPr algn="ctr"/>
            <a:r>
              <a:rPr lang="ru-RU" b="1">
                <a:latin typeface="Segoe Print" pitchFamily="2" charset="0"/>
              </a:rPr>
              <a:t> или сделать своими руками.</a:t>
            </a:r>
          </a:p>
          <a:p>
            <a:pPr algn="ctr"/>
            <a:r>
              <a:rPr lang="ru-RU" b="1">
                <a:latin typeface="Segoe Print" pitchFamily="2" charset="0"/>
              </a:rPr>
              <a:t> Поэтому так увлекательны его рассказы.</a:t>
            </a:r>
          </a:p>
          <a:p>
            <a:pPr algn="ctr"/>
            <a:r>
              <a:rPr lang="ru-RU" b="1">
                <a:latin typeface="Segoe Print" pitchFamily="2" charset="0"/>
              </a:rPr>
              <a:t> С первых же строк читателей волнует, спасутся ли пассажиры перевернувшегося</a:t>
            </a:r>
          </a:p>
          <a:p>
            <a:pPr algn="ctr"/>
            <a:r>
              <a:rPr lang="ru-RU" b="1">
                <a:latin typeface="Segoe Print" pitchFamily="2" charset="0"/>
              </a:rPr>
              <a:t> во время шторма парусного судна </a:t>
            </a:r>
          </a:p>
          <a:p>
            <a:pPr algn="ctr"/>
            <a:r>
              <a:rPr lang="ru-RU" b="1">
                <a:latin typeface="Segoe Print" pitchFamily="2" charset="0"/>
              </a:rPr>
              <a:t>(рассказ «Шквал»), удастся ли матросам снять компас с захваченного предателями парохода («Компас»), привыкнет ли одичавшая кошка к человеку и подружится ли она с собакой («Беспризорная кошка»). И таких правдивых историй о милосердии человека к «братьям нашим меньшим» — животным Борис Житков рассказал нам много. </a:t>
            </a:r>
          </a:p>
          <a:p>
            <a:pPr algn="ctr"/>
            <a:r>
              <a:rPr lang="ru-RU" b="1">
                <a:latin typeface="Segoe Print" pitchFamily="2" charset="0"/>
              </a:rPr>
              <a:t>Житков скончался от рака лёгких </a:t>
            </a:r>
          </a:p>
          <a:p>
            <a:pPr algn="ctr"/>
            <a:r>
              <a:rPr lang="ru-RU" b="1">
                <a:latin typeface="Segoe Print" pitchFamily="2" charset="0"/>
              </a:rPr>
              <a:t>в Москве 19 октября 1938 г. </a:t>
            </a:r>
          </a:p>
          <a:p>
            <a:pPr algn="ctr"/>
            <a:r>
              <a:rPr lang="ru-RU" b="1">
                <a:latin typeface="Segoe Print" pitchFamily="2" charset="0"/>
              </a:rPr>
              <a:t>Похоронен на Ваганьковском кладбище.</a:t>
            </a:r>
          </a:p>
        </p:txBody>
      </p:sp>
      <p:pic>
        <p:nvPicPr>
          <p:cNvPr id="8195" name="Picture 10" descr="http://www.libex.ru/dimg/55ae4.jpg"/>
          <p:cNvPicPr>
            <a:picLocks noChangeAspect="1" noChangeArrowheads="1"/>
          </p:cNvPicPr>
          <p:nvPr/>
        </p:nvPicPr>
        <p:blipFill>
          <a:blip r:embed="rId2" cstate="print"/>
          <a:srcRect l="3524" b="3165"/>
          <a:stretch>
            <a:fillRect/>
          </a:stretch>
        </p:blipFill>
        <p:spPr bwMode="auto">
          <a:xfrm>
            <a:off x="6357950" y="3286124"/>
            <a:ext cx="1916197" cy="2660081"/>
          </a:xfrm>
          <a:prstGeom prst="rect">
            <a:avLst/>
          </a:prstGeom>
          <a:noFill/>
          <a:ln w="9525">
            <a:noFill/>
            <a:miter lim="800000"/>
            <a:headEnd/>
            <a:tailEnd/>
          </a:ln>
          <a:effectLst>
            <a:glow rad="101600">
              <a:srgbClr val="002060">
                <a:alpha val="60000"/>
              </a:srgb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196" name="Picture 12" descr="http://www.lionspalace.ru/img/photo/21/21784.jpg"/>
          <p:cNvPicPr>
            <a:picLocks noChangeAspect="1" noChangeArrowheads="1"/>
          </p:cNvPicPr>
          <p:nvPr/>
        </p:nvPicPr>
        <p:blipFill>
          <a:blip r:embed="rId3" cstate="print"/>
          <a:srcRect/>
          <a:stretch>
            <a:fillRect/>
          </a:stretch>
        </p:blipFill>
        <p:spPr bwMode="auto">
          <a:xfrm rot="20733174">
            <a:off x="6305125" y="1042507"/>
            <a:ext cx="2258305" cy="1580813"/>
          </a:xfrm>
          <a:prstGeom prst="rect">
            <a:avLst/>
          </a:prstGeom>
          <a:noFill/>
          <a:ln w="9525">
            <a:noFill/>
            <a:miter lim="800000"/>
            <a:headEnd/>
            <a:tailEnd/>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3317" name="Номер слайда 4"/>
          <p:cNvSpPr>
            <a:spLocks noGrp="1"/>
          </p:cNvSpPr>
          <p:nvPr>
            <p:ph type="sldNum" sz="quarter" idx="12"/>
          </p:nvPr>
        </p:nvSpPr>
        <p:spPr/>
        <p:txBody>
          <a:bodyPr/>
          <a:lstStyle/>
          <a:p>
            <a:pPr>
              <a:defRPr/>
            </a:pPr>
            <a:fld id="{9D884629-CAC3-4140-9771-5C410D158DFF}" type="slidenum">
              <a:rPr lang="ru-RU" smtClean="0"/>
              <a:pPr>
                <a:defRPr/>
              </a:pPr>
              <a:t>24</a:t>
            </a:fld>
            <a:endParaRPr lang="ru-RU" smtClean="0"/>
          </a:p>
        </p:txBody>
      </p:sp>
      <p:pic>
        <p:nvPicPr>
          <p:cNvPr id="14342" name="Picture 7" descr="Похожее изображен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2099934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ppt_x</p:attrName>
                                        </p:attrNameLst>
                                      </p:cBhvr>
                                      <p:tavLst>
                                        <p:tav tm="0">
                                          <p:val>
                                            <p:strVal val="#ppt_x-.2"/>
                                          </p:val>
                                        </p:tav>
                                        <p:tav tm="100000">
                                          <p:val>
                                            <p:strVal val="#ppt_x"/>
                                          </p:val>
                                        </p:tav>
                                      </p:tavLst>
                                    </p:anim>
                                    <p:anim calcmode="lin" valueType="num">
                                      <p:cBhvr>
                                        <p:cTn id="8"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p:cTn id="13" dur="1000" fill="hold"/>
                                        <p:tgtEl>
                                          <p:spTgt spid="8196"/>
                                        </p:tgtEl>
                                        <p:attrNameLst>
                                          <p:attrName>ppt_x</p:attrName>
                                        </p:attrNameLst>
                                      </p:cBhvr>
                                      <p:tavLst>
                                        <p:tav tm="0">
                                          <p:val>
                                            <p:strVal val="#ppt_x-.2"/>
                                          </p:val>
                                        </p:tav>
                                        <p:tav tm="100000">
                                          <p:val>
                                            <p:strVal val="#ppt_x"/>
                                          </p:val>
                                        </p:tav>
                                      </p:tavLst>
                                    </p:anim>
                                    <p:anim calcmode="lin" valueType="num">
                                      <p:cBhvr>
                                        <p:cTn id="14" dur="1000" fill="hold"/>
                                        <p:tgtEl>
                                          <p:spTgt spid="81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19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1000" fill="hold"/>
                                        <p:tgtEl>
                                          <p:spTgt spid="8195"/>
                                        </p:tgtEl>
                                        <p:attrNameLst>
                                          <p:attrName>ppt_x</p:attrName>
                                        </p:attrNameLst>
                                      </p:cBhvr>
                                      <p:tavLst>
                                        <p:tav tm="0">
                                          <p:val>
                                            <p:strVal val="#ppt_x-.2"/>
                                          </p:val>
                                        </p:tav>
                                        <p:tav tm="100000">
                                          <p:val>
                                            <p:strVal val="#ppt_x"/>
                                          </p:val>
                                        </p:tav>
                                      </p:tavLst>
                                    </p:anim>
                                    <p:anim calcmode="lin" valueType="num">
                                      <p:cBhvr>
                                        <p:cTn id="20"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ichnosti.net/photos/2263/12830707601.jpg"/>
          <p:cNvPicPr>
            <a:picLocks noChangeAspect="1" noChangeArrowheads="1"/>
          </p:cNvPicPr>
          <p:nvPr/>
        </p:nvPicPr>
        <p:blipFill>
          <a:blip r:embed="rId2" cstate="print"/>
          <a:srcRect/>
          <a:stretch>
            <a:fillRect/>
          </a:stretch>
        </p:blipFill>
        <p:spPr bwMode="auto">
          <a:xfrm>
            <a:off x="1142976" y="1142984"/>
            <a:ext cx="2709857" cy="4061094"/>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075" name="Прямоугольник 4"/>
          <p:cNvSpPr>
            <a:spLocks noChangeArrowheads="1"/>
          </p:cNvSpPr>
          <p:nvPr/>
        </p:nvSpPr>
        <p:spPr bwMode="auto">
          <a:xfrm>
            <a:off x="3857625" y="1214438"/>
            <a:ext cx="4572000" cy="3232150"/>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sz="2400" b="1" i="1" dirty="0">
                <a:solidFill>
                  <a:srgbClr val="7030A0"/>
                </a:solidFill>
              </a:rPr>
              <a:t> </a:t>
            </a:r>
            <a:r>
              <a:rPr lang="ru-RU" sz="2000" b="1" i="1" dirty="0">
                <a:solidFill>
                  <a:srgbClr val="7030A0"/>
                </a:solidFill>
                <a:latin typeface="Arial" pitchFamily="34" charset="0"/>
                <a:cs typeface="Arial" pitchFamily="34" charset="0"/>
              </a:rPr>
              <a:t>Михаил Зощенко </a:t>
            </a:r>
            <a:r>
              <a:rPr lang="ru-RU" sz="2000" b="1" dirty="0">
                <a:latin typeface="Arial" pitchFamily="34" charset="0"/>
                <a:cs typeface="Arial" pitchFamily="34" charset="0"/>
              </a:rPr>
              <a:t>родился в небогатой многодетной дворянской семье в Петербурге. Отец — Михаил Иванович Зощенко (1857-1907), художник, входил в Товарищество передвижных художественных выставок. Он участвовал в изготовлении мозаичных панно на фасаде Суворовского музея. </a:t>
            </a:r>
            <a:endParaRPr lang="ru-RU" sz="2400" b="1" dirty="0">
              <a:latin typeface="Arial" pitchFamily="34" charset="0"/>
              <a:cs typeface="Arial" pitchFamily="34" charset="0"/>
            </a:endParaRPr>
          </a:p>
        </p:txBody>
      </p:sp>
      <p:pic>
        <p:nvPicPr>
          <p:cNvPr id="8196" name="Picture 7"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6145883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рямоугольник 1"/>
          <p:cNvSpPr>
            <a:spLocks noChangeArrowheads="1"/>
          </p:cNvSpPr>
          <p:nvPr/>
        </p:nvSpPr>
        <p:spPr bwMode="auto">
          <a:xfrm>
            <a:off x="857250" y="571500"/>
            <a:ext cx="7715250" cy="1477963"/>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b="1" dirty="0">
                <a:latin typeface="Arial" pitchFamily="34" charset="0"/>
                <a:cs typeface="Arial" pitchFamily="34" charset="0"/>
              </a:rPr>
              <a:t>Мать — Елена Осиповна (Иосифовна) Зощенко, урожденная Сурина (1875-1920) - играла в любительском театре, писала небольшие рассказы. Всего в семье было 8 детей (один из них умер в младенчестве).</a:t>
            </a:r>
            <a:br>
              <a:rPr lang="ru-RU" b="1" dirty="0">
                <a:latin typeface="Arial" pitchFamily="34" charset="0"/>
                <a:cs typeface="Arial" pitchFamily="34" charset="0"/>
              </a:rPr>
            </a:br>
            <a:r>
              <a:rPr lang="ru-RU" b="1" dirty="0">
                <a:latin typeface="Arial" pitchFamily="34" charset="0"/>
                <a:cs typeface="Arial" pitchFamily="34" charset="0"/>
              </a:rPr>
              <a:t>               На фото: </a:t>
            </a:r>
            <a:r>
              <a:rPr lang="ru-RU" b="1" dirty="0" err="1">
                <a:latin typeface="Arial" pitchFamily="34" charset="0"/>
                <a:cs typeface="Arial" pitchFamily="34" charset="0"/>
              </a:rPr>
              <a:t>Михиал</a:t>
            </a:r>
            <a:r>
              <a:rPr lang="ru-RU" b="1" dirty="0">
                <a:latin typeface="Arial" pitchFamily="34" charset="0"/>
                <a:cs typeface="Arial" pitchFamily="34" charset="0"/>
              </a:rPr>
              <a:t> Зощенко с сестрами.</a:t>
            </a:r>
          </a:p>
        </p:txBody>
      </p:sp>
      <p:pic>
        <p:nvPicPr>
          <p:cNvPr id="4099" name="Picture 4" descr="Михиал Зощенко с сестрами">
            <a:hlinkClick r:id="rId2"/>
          </p:cNvPr>
          <p:cNvPicPr>
            <a:picLocks noChangeAspect="1" noChangeArrowheads="1"/>
          </p:cNvPicPr>
          <p:nvPr/>
        </p:nvPicPr>
        <p:blipFill>
          <a:blip r:embed="rId3" cstate="print"/>
          <a:srcRect l="8890" t="8763" r="15653" b="10613"/>
          <a:stretch>
            <a:fillRect/>
          </a:stretch>
        </p:blipFill>
        <p:spPr bwMode="auto">
          <a:xfrm>
            <a:off x="2786050" y="2357430"/>
            <a:ext cx="2943778" cy="3857652"/>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1" name="Picture 5" descr="Иллюстрация № 8 к книге &quot;Рассказы для детей&quot;, фотография, изображение, картинка"/>
          <p:cNvPicPr>
            <a:picLocks noChangeAspect="1" noChangeArrowheads="1"/>
          </p:cNvPicPr>
          <p:nvPr/>
        </p:nvPicPr>
        <p:blipFill>
          <a:blip r:embed="rId4" cstate="print"/>
          <a:srcRect l="8673" t="9450" r="7076" b="4320"/>
          <a:stretch>
            <a:fillRect/>
          </a:stretch>
        </p:blipFill>
        <p:spPr bwMode="auto">
          <a:xfrm>
            <a:off x="1071538" y="3214686"/>
            <a:ext cx="1779942" cy="2428892"/>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103" name="Picture 7" descr="Иллюстрация № 11 к книге &quot;Рассказы для детей&quot;, фотография, изображение, картинка"/>
          <p:cNvPicPr>
            <a:picLocks noChangeAspect="1" noChangeArrowheads="1"/>
          </p:cNvPicPr>
          <p:nvPr/>
        </p:nvPicPr>
        <p:blipFill>
          <a:blip r:embed="rId5" cstate="print"/>
          <a:srcRect l="5906"/>
          <a:stretch>
            <a:fillRect/>
          </a:stretch>
        </p:blipFill>
        <p:spPr bwMode="auto">
          <a:xfrm>
            <a:off x="5857884" y="2357430"/>
            <a:ext cx="2330442" cy="1857382"/>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222" name="Picture 7" descr="Похожее изображение"/>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01980782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layer.myshared.ru/70196/data/images/img7.jpg"/>
          <p:cNvPicPr>
            <a:picLocks noChangeAspect="1" noChangeArrowheads="1"/>
          </p:cNvPicPr>
          <p:nvPr/>
        </p:nvPicPr>
        <p:blipFill>
          <a:blip r:embed="rId2" cstate="print"/>
          <a:srcRect/>
          <a:stretch>
            <a:fillRect/>
          </a:stretch>
        </p:blipFill>
        <p:spPr bwMode="auto">
          <a:xfrm>
            <a:off x="5072066" y="2285992"/>
            <a:ext cx="2752024" cy="3665195"/>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123" name="Picture 4" descr=" Михаил Зощенко">
            <a:hlinkClick r:id="rId3"/>
          </p:cNvPr>
          <p:cNvPicPr>
            <a:picLocks noChangeAspect="1" noChangeArrowheads="1"/>
          </p:cNvPicPr>
          <p:nvPr/>
        </p:nvPicPr>
        <p:blipFill>
          <a:blip r:embed="rId4" cstate="print"/>
          <a:srcRect l="5541" t="3803" r="9190" b="16061"/>
          <a:stretch>
            <a:fillRect/>
          </a:stretch>
        </p:blipFill>
        <p:spPr bwMode="auto">
          <a:xfrm>
            <a:off x="857224" y="1285860"/>
            <a:ext cx="3269954" cy="4478415"/>
          </a:xfrm>
          <a:prstGeom prst="rect">
            <a:avLst/>
          </a:prstGeom>
          <a:ln w="88900" cap="sq" cmpd="thickThin">
            <a:solidFill>
              <a:srgbClr val="C00000"/>
            </a:solidFill>
            <a:prstDash val="solid"/>
            <a:miter lim="800000"/>
          </a:ln>
          <a:effectLst>
            <a:innerShdw blurRad="76200">
              <a:srgbClr val="000000"/>
            </a:innerShdw>
          </a:effectLst>
        </p:spPr>
      </p:pic>
      <p:sp>
        <p:nvSpPr>
          <p:cNvPr id="5124" name="Прямоугольник 4"/>
          <p:cNvSpPr>
            <a:spLocks noChangeArrowheads="1"/>
          </p:cNvSpPr>
          <p:nvPr/>
        </p:nvSpPr>
        <p:spPr bwMode="auto">
          <a:xfrm>
            <a:off x="4572000" y="714375"/>
            <a:ext cx="3857625" cy="132397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sz="2000" b="1" dirty="0">
                <a:latin typeface="Arial" pitchFamily="34" charset="0"/>
                <a:cs typeface="Arial" pitchFamily="34" charset="0"/>
              </a:rPr>
              <a:t>Зощенко три года.</a:t>
            </a:r>
            <a:br>
              <a:rPr lang="ru-RU" sz="2000" b="1" dirty="0">
                <a:latin typeface="Arial" pitchFamily="34" charset="0"/>
                <a:cs typeface="Arial" pitchFamily="34" charset="0"/>
              </a:rPr>
            </a:br>
            <a:r>
              <a:rPr lang="ru-RU" sz="2000" b="1" dirty="0">
                <a:latin typeface="Arial" pitchFamily="34" charset="0"/>
                <a:cs typeface="Arial" pitchFamily="34" charset="0"/>
              </a:rPr>
              <a:t>Смерть отца в декабре 1907 г. поставила многодетную семью на грань нищеты.</a:t>
            </a:r>
          </a:p>
        </p:txBody>
      </p:sp>
      <p:pic>
        <p:nvPicPr>
          <p:cNvPr id="10245" name="Picture 7" descr="Похожее изображение"/>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4968853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4143375" y="1357313"/>
            <a:ext cx="4356100" cy="2862262"/>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sz="2000" b="1" dirty="0">
                <a:latin typeface="Arial" pitchFamily="34" charset="0"/>
                <a:cs typeface="Arial" pitchFamily="34" charset="0"/>
              </a:rPr>
              <a:t>В 1913 году Михаил Зощенко сдает выпускные экзамены в гимназии и поступает в Санкт-Петербургский государственный университет на юридический факультет. На фото: Михаил Зощенко во время обучения в гимназии.</a:t>
            </a:r>
            <a:br>
              <a:rPr lang="ru-RU" sz="2000" b="1" dirty="0">
                <a:latin typeface="Arial" pitchFamily="34" charset="0"/>
                <a:cs typeface="Arial" pitchFamily="34" charset="0"/>
              </a:rPr>
            </a:br>
            <a:endParaRPr lang="ru-RU" sz="2000" b="1" dirty="0">
              <a:latin typeface="Arial" pitchFamily="34" charset="0"/>
              <a:cs typeface="Arial" pitchFamily="34" charset="0"/>
            </a:endParaRPr>
          </a:p>
        </p:txBody>
      </p:sp>
      <p:pic>
        <p:nvPicPr>
          <p:cNvPr id="6147" name="Picture 2" descr="Михаил Зощенко во время обучения в гимназии">
            <a:hlinkClick r:id="rId2"/>
          </p:cNvPr>
          <p:cNvPicPr>
            <a:picLocks noChangeAspect="1" noChangeArrowheads="1"/>
          </p:cNvPicPr>
          <p:nvPr/>
        </p:nvPicPr>
        <p:blipFill>
          <a:blip r:embed="rId3" cstate="print"/>
          <a:srcRect l="8896" t="6875" r="7924" b="9261"/>
          <a:stretch>
            <a:fillRect/>
          </a:stretch>
        </p:blipFill>
        <p:spPr bwMode="auto">
          <a:xfrm>
            <a:off x="1214414" y="1357298"/>
            <a:ext cx="2889928" cy="3872472"/>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268" name="Picture 7" descr="Похожее изображен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1333442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ru/thumb/1/18/%D0%9C%D0%B8%D1%85%D0%B0%D0%B8%D0%BB_%D0%9C%D0%B8%D1%85%D0%B0%D0%B9%D0%BB%D0%BE%D0%B2%D0%B8%D1%87_%D0%97%D0%BE%D1%89%D0%B5%D0%BD%D0%BA%D0%BE.jpg/250px-%D0%9C%D0%B8%D1%85%D0%B0%D0%B8%D0%BB_%D0%9C%D0%B8%D1%85%D0%B0%D0%B9%D0%BB%D0%BE%D0%B2%D0%B8%D1%87_%D0%97%D0%BE%D1%89%D0%B5%D0%BD%D0%BA%D0%BE.jpg"/>
          <p:cNvPicPr>
            <a:picLocks noChangeAspect="1" noChangeArrowheads="1"/>
          </p:cNvPicPr>
          <p:nvPr/>
        </p:nvPicPr>
        <p:blipFill>
          <a:blip r:embed="rId2" cstate="print"/>
          <a:srcRect/>
          <a:stretch>
            <a:fillRect/>
          </a:stretch>
        </p:blipFill>
        <p:spPr bwMode="auto">
          <a:xfrm>
            <a:off x="1000100" y="1071546"/>
            <a:ext cx="3095412" cy="3887837"/>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171" name="Прямоугольник 3"/>
          <p:cNvSpPr>
            <a:spLocks noChangeArrowheads="1"/>
          </p:cNvSpPr>
          <p:nvPr/>
        </p:nvSpPr>
        <p:spPr bwMode="auto">
          <a:xfrm>
            <a:off x="3786188" y="785813"/>
            <a:ext cx="4643437" cy="1631950"/>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sz="2000" b="1" dirty="0">
                <a:latin typeface="Arial" pitchFamily="34" charset="0"/>
                <a:cs typeface="Arial" pitchFamily="34" charset="0"/>
              </a:rPr>
              <a:t>Уже на следующий год его исключают за невзнос платы. Чтобы заработать на учебу, Зощенко идет работать контролером на железной дороге. </a:t>
            </a:r>
          </a:p>
        </p:txBody>
      </p:sp>
      <p:pic>
        <p:nvPicPr>
          <p:cNvPr id="7172" name="Picture 4" descr="Студентческий билет Михаила Зощенко. 1913 год"/>
          <p:cNvPicPr>
            <a:picLocks noChangeAspect="1" noChangeArrowheads="1"/>
          </p:cNvPicPr>
          <p:nvPr/>
        </p:nvPicPr>
        <p:blipFill>
          <a:blip r:embed="rId3" cstate="print"/>
          <a:srcRect t="4314" r="3092" b="3072"/>
          <a:stretch>
            <a:fillRect/>
          </a:stretch>
        </p:blipFill>
        <p:spPr bwMode="auto">
          <a:xfrm>
            <a:off x="4214813" y="2786063"/>
            <a:ext cx="3503612" cy="251142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2293" name="Picture 7" descr="Похожее изображен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404764702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Documents and Settings\Ирина\Рабочий стол\КАРТИНКИ\Шаблоны\cabg0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Прямоугольник 1"/>
          <p:cNvSpPr>
            <a:spLocks noChangeArrowheads="1"/>
          </p:cNvSpPr>
          <p:nvPr/>
        </p:nvSpPr>
        <p:spPr bwMode="auto">
          <a:xfrm>
            <a:off x="1071563" y="4214813"/>
            <a:ext cx="7358062" cy="1938337"/>
          </a:xfrm>
          <a:prstGeom prst="rect">
            <a:avLst/>
          </a:prstGeom>
          <a:noFill/>
          <a:ln w="9525">
            <a:noFill/>
            <a:miter lim="800000"/>
            <a:headEnd/>
            <a:tailEnd/>
          </a:ln>
        </p:spPr>
        <p:txBody>
          <a:bodyPr>
            <a:spAutoFit/>
          </a:bodyPr>
          <a:lstStyle/>
          <a:p>
            <a:pPr fontAlgn="base">
              <a:spcBef>
                <a:spcPct val="0"/>
              </a:spcBef>
              <a:spcAft>
                <a:spcPct val="0"/>
              </a:spcAft>
            </a:pPr>
            <a:r>
              <a:rPr lang="ru-RU" sz="2400" b="1">
                <a:solidFill>
                  <a:prstClr val="black"/>
                </a:solidFill>
                <a:cs typeface="Arial" charset="0"/>
              </a:rPr>
              <a:t>Астафьев был писателем честным, жестко, но справедливо говорил в своих рассказах правду, даже если она была горькая и тяжелая. Он писал свои произведения о детях и для детей, говоря с ними, как со взрослыми, честно и прямо.</a:t>
            </a:r>
            <a:endParaRPr lang="ru-RU">
              <a:solidFill>
                <a:prstClr val="black"/>
              </a:solidFill>
              <a:cs typeface="Arial" charset="0"/>
            </a:endParaRPr>
          </a:p>
        </p:txBody>
      </p:sp>
      <p:pic>
        <p:nvPicPr>
          <p:cNvPr id="7171" name="Picture 2" descr="http://knu.znate.ru/pars_docs/refs/413/412586/412586_html_4ac0db33.gif"/>
          <p:cNvPicPr>
            <a:picLocks noChangeAspect="1" noChangeArrowheads="1"/>
          </p:cNvPicPr>
          <p:nvPr/>
        </p:nvPicPr>
        <p:blipFill>
          <a:blip r:embed="rId3" cstate="print"/>
          <a:srcRect/>
          <a:stretch>
            <a:fillRect/>
          </a:stretch>
        </p:blipFill>
        <p:spPr bwMode="auto">
          <a:xfrm>
            <a:off x="2500298" y="500042"/>
            <a:ext cx="4509135" cy="3392504"/>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4227614840"/>
      </p:ext>
    </p:extLst>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Прямоугольник 1"/>
          <p:cNvSpPr>
            <a:spLocks noChangeArrowheads="1"/>
          </p:cNvSpPr>
          <p:nvPr/>
        </p:nvSpPr>
        <p:spPr bwMode="auto">
          <a:xfrm>
            <a:off x="4071938" y="642938"/>
            <a:ext cx="4572000" cy="2862262"/>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sz="2000" b="1" dirty="0">
                <a:latin typeface="Arial" pitchFamily="34" charset="0"/>
                <a:cs typeface="Arial" pitchFamily="34" charset="0"/>
              </a:rPr>
              <a:t>В начале 20-х годов Зощенко, чтобы заработать на жизнь перепробовал множество разных профессий. Он был сапожником, столяром, плотником, актером, инструктором по кролиководству и куроводству, служил в милиции, был секретарем суда, служил в уголовном розыске.</a:t>
            </a:r>
          </a:p>
        </p:txBody>
      </p:sp>
      <p:pic>
        <p:nvPicPr>
          <p:cNvPr id="10243" name="Picture 2" descr="Писатель Михаил Михайлович Зощенко"/>
          <p:cNvPicPr>
            <a:picLocks noChangeAspect="1" noChangeArrowheads="1"/>
          </p:cNvPicPr>
          <p:nvPr/>
        </p:nvPicPr>
        <p:blipFill>
          <a:blip r:embed="rId2" cstate="print"/>
          <a:srcRect/>
          <a:stretch>
            <a:fillRect/>
          </a:stretch>
        </p:blipFill>
        <p:spPr bwMode="auto">
          <a:xfrm>
            <a:off x="928662" y="928670"/>
            <a:ext cx="3502025" cy="4752975"/>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5" name="Picture 5" descr="Михаил Зощенко - Леля и Минька обложка книги"/>
          <p:cNvPicPr>
            <a:picLocks noChangeAspect="1" noChangeArrowheads="1"/>
          </p:cNvPicPr>
          <p:nvPr/>
        </p:nvPicPr>
        <p:blipFill>
          <a:blip r:embed="rId3" cstate="print"/>
          <a:srcRect b="8837"/>
          <a:stretch>
            <a:fillRect/>
          </a:stretch>
        </p:blipFill>
        <p:spPr bwMode="auto">
          <a:xfrm>
            <a:off x="5429250" y="3714750"/>
            <a:ext cx="1727200" cy="243205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4341" name="Picture 7" descr="Похожее изображен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69888195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http://irecommend.ru/sites/default/files/product-images/17392/sam_1552.jpg"/>
          <p:cNvPicPr>
            <a:picLocks noChangeAspect="1" noChangeArrowheads="1"/>
          </p:cNvPicPr>
          <p:nvPr/>
        </p:nvPicPr>
        <p:blipFill>
          <a:blip r:embed="rId2" cstate="print"/>
          <a:srcRect/>
          <a:stretch>
            <a:fillRect/>
          </a:stretch>
        </p:blipFill>
        <p:spPr bwMode="auto">
          <a:xfrm>
            <a:off x="1071538" y="3500438"/>
            <a:ext cx="1673598" cy="2714644"/>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292" name="Picture 4" descr="http://ifolderlinks.ru/files/imagecache/700x/U10321/12/26/Mihail_Zoshchenko_-_Veselaya_igra_(Audiokniga)_a0557936e378fa038ce0b06b8de.jpg"/>
          <p:cNvPicPr>
            <a:picLocks noChangeAspect="1" noChangeArrowheads="1"/>
          </p:cNvPicPr>
          <p:nvPr/>
        </p:nvPicPr>
        <p:blipFill>
          <a:blip r:embed="rId3" cstate="print"/>
          <a:srcRect/>
          <a:stretch>
            <a:fillRect/>
          </a:stretch>
        </p:blipFill>
        <p:spPr bwMode="auto">
          <a:xfrm>
            <a:off x="5572132" y="3714752"/>
            <a:ext cx="2460614" cy="2460614"/>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Picture 4" descr="http://static.ozone.ru/multimedia/books_covers/c300/1000484981.jpg"/>
          <p:cNvPicPr>
            <a:picLocks noChangeAspect="1" noChangeArrowheads="1"/>
          </p:cNvPicPr>
          <p:nvPr/>
        </p:nvPicPr>
        <p:blipFill>
          <a:blip r:embed="rId4" cstate="print"/>
          <a:srcRect l="15120" r="16841"/>
          <a:stretch>
            <a:fillRect/>
          </a:stretch>
        </p:blipFill>
        <p:spPr bwMode="auto">
          <a:xfrm>
            <a:off x="6500826" y="928670"/>
            <a:ext cx="1727324" cy="2536823"/>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294" name="Picture 6" descr="Книга: Рассказы для детей - Михаил Зощенко. Моя первая библиотека."/>
          <p:cNvPicPr>
            <a:picLocks noChangeAspect="1" noChangeArrowheads="1"/>
          </p:cNvPicPr>
          <p:nvPr/>
        </p:nvPicPr>
        <p:blipFill>
          <a:blip r:embed="rId5" cstate="print"/>
          <a:srcRect/>
          <a:stretch>
            <a:fillRect/>
          </a:stretch>
        </p:blipFill>
        <p:spPr bwMode="auto">
          <a:xfrm>
            <a:off x="4500562" y="928670"/>
            <a:ext cx="1882270" cy="2449510"/>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296" name="Picture 8" descr="Иллюстрация № 2 к книге &quot;Рассказы для детей&quot;, фотография, изображение, картинка"/>
          <p:cNvPicPr>
            <a:picLocks noChangeAspect="1" noChangeArrowheads="1"/>
          </p:cNvPicPr>
          <p:nvPr/>
        </p:nvPicPr>
        <p:blipFill>
          <a:blip r:embed="rId6" cstate="print"/>
          <a:srcRect/>
          <a:stretch>
            <a:fillRect/>
          </a:stretch>
        </p:blipFill>
        <p:spPr bwMode="auto">
          <a:xfrm>
            <a:off x="3214678" y="3786190"/>
            <a:ext cx="1839159" cy="2452625"/>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Прямоугольник 1"/>
          <p:cNvSpPr>
            <a:spLocks noChangeArrowheads="1"/>
          </p:cNvSpPr>
          <p:nvPr/>
        </p:nvSpPr>
        <p:spPr bwMode="auto">
          <a:xfrm>
            <a:off x="642938" y="785813"/>
            <a:ext cx="3671887" cy="1631950"/>
          </a:xfrm>
          <a:prstGeom prst="rect">
            <a:avLst/>
          </a:prstGeom>
          <a:ln>
            <a:solidFill>
              <a:srgbClr val="C0000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ru-RU" sz="2000" b="1" dirty="0">
                <a:latin typeface="Arial" pitchFamily="34" charset="0"/>
                <a:cs typeface="Arial" pitchFamily="34" charset="0"/>
              </a:rPr>
              <a:t>17 февраля 1939 года в Кремле М. И. Калинин вручил писателю Михаилу Зощенко орден Трудового Красного Знамени. </a:t>
            </a:r>
          </a:p>
        </p:txBody>
      </p:sp>
      <p:pic>
        <p:nvPicPr>
          <p:cNvPr id="15368" name="Picture 7" descr="Похожее изображение"/>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41025313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4500563" y="785813"/>
            <a:ext cx="3857625" cy="5078412"/>
          </a:xfrm>
          <a:prstGeom prst="rect">
            <a:avLst/>
          </a:prstGeom>
          <a:ln>
            <a:solidFill>
              <a:srgbClr val="C00000"/>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a:defRPr/>
            </a:pPr>
            <a:r>
              <a:rPr lang="ru-RU" b="1" dirty="0">
                <a:latin typeface="Arial" pitchFamily="34" charset="0"/>
                <a:cs typeface="Arial" pitchFamily="34" charset="0"/>
              </a:rPr>
              <a:t>В 1953 году, после смерти Сталина, Зощенко восстановили в Союзе писателей. В последние годы жизни он продолжил работать в журналах "Крокодил" и "Огонек", но даже после достижения пенсионного возраста ему было отказано в пенсии. Михаил Зощенко скончался 22 июля 1958 года от острой сердечной недостаточности. Городские власти не разрешили хоронить его на Литераторских мостках </a:t>
            </a:r>
            <a:r>
              <a:rPr lang="ru-RU" b="1" dirty="0" err="1">
                <a:latin typeface="Arial" pitchFamily="34" charset="0"/>
                <a:cs typeface="Arial" pitchFamily="34" charset="0"/>
              </a:rPr>
              <a:t>Волковского</a:t>
            </a:r>
            <a:r>
              <a:rPr lang="ru-RU" b="1" dirty="0">
                <a:latin typeface="Arial" pitchFamily="34" charset="0"/>
                <a:cs typeface="Arial" pitchFamily="34" charset="0"/>
              </a:rPr>
              <a:t> кладбища Петербурга, и Зощенко был похоронен в Сестрорецке. </a:t>
            </a:r>
          </a:p>
        </p:txBody>
      </p:sp>
      <p:pic>
        <p:nvPicPr>
          <p:cNvPr id="13316" name="Picture 4" descr="http://img12.nnm.me/1/7/4/f/2/631a253bd62e28fed150c930b3f.jpg"/>
          <p:cNvPicPr>
            <a:picLocks noChangeAspect="1" noChangeArrowheads="1"/>
          </p:cNvPicPr>
          <p:nvPr/>
        </p:nvPicPr>
        <p:blipFill>
          <a:blip r:embed="rId2" cstate="print"/>
          <a:srcRect/>
          <a:stretch>
            <a:fillRect/>
          </a:stretch>
        </p:blipFill>
        <p:spPr bwMode="auto">
          <a:xfrm>
            <a:off x="1071563" y="1000125"/>
            <a:ext cx="3130550" cy="448627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6388" name="Picture 7"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04337814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pPr>
              <a:defRPr/>
            </a:pPr>
            <a:endParaRPr lang="ru-RU" dirty="0"/>
          </a:p>
        </p:txBody>
      </p:sp>
      <p:sp>
        <p:nvSpPr>
          <p:cNvPr id="7171" name="TextBox 3"/>
          <p:cNvSpPr txBox="1">
            <a:spLocks noChangeArrowheads="1"/>
          </p:cNvSpPr>
          <p:nvPr/>
        </p:nvSpPr>
        <p:spPr bwMode="auto">
          <a:xfrm>
            <a:off x="5214938" y="3571875"/>
            <a:ext cx="3214687" cy="2554288"/>
          </a:xfrm>
          <a:prstGeom prst="rect">
            <a:avLst/>
          </a:prstGeom>
          <a:noFill/>
          <a:ln w="9525">
            <a:noFill/>
            <a:miter lim="800000"/>
            <a:headEnd/>
            <a:tailEnd/>
          </a:ln>
        </p:spPr>
        <p:txBody>
          <a:bodyPr>
            <a:spAutoFit/>
          </a:bodyPr>
          <a:lstStyle/>
          <a:p>
            <a:pPr algn="ctr"/>
            <a:r>
              <a:rPr lang="ru-RU" sz="4000" b="1">
                <a:solidFill>
                  <a:schemeClr val="accent1"/>
                </a:solidFill>
              </a:rPr>
              <a:t>Иван </a:t>
            </a:r>
          </a:p>
          <a:p>
            <a:pPr algn="ctr"/>
            <a:r>
              <a:rPr lang="ru-RU" sz="4000" b="1">
                <a:solidFill>
                  <a:schemeClr val="accent1"/>
                </a:solidFill>
              </a:rPr>
              <a:t>Андреевич Крылов </a:t>
            </a:r>
          </a:p>
          <a:p>
            <a:pPr algn="ctr"/>
            <a:r>
              <a:rPr lang="ru-RU" sz="4000" b="1">
                <a:solidFill>
                  <a:schemeClr val="accent1"/>
                </a:solidFill>
              </a:rPr>
              <a:t>(1769-1844)</a:t>
            </a:r>
          </a:p>
        </p:txBody>
      </p:sp>
      <p:pic>
        <p:nvPicPr>
          <p:cNvPr id="7172" name="Picture 7"/>
          <p:cNvPicPr>
            <a:picLocks noChangeAspect="1" noChangeArrowheads="1"/>
          </p:cNvPicPr>
          <p:nvPr/>
        </p:nvPicPr>
        <p:blipFill>
          <a:blip r:embed="rId2" cstate="print"/>
          <a:srcRect/>
          <a:stretch>
            <a:fillRect/>
          </a:stretch>
        </p:blipFill>
        <p:spPr bwMode="auto">
          <a:xfrm>
            <a:off x="714375" y="642938"/>
            <a:ext cx="4071938" cy="5497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A365F89-4089-4BD1-AFDF-F338E8CEFB42}"/>
              </a:ext>
            </a:extLst>
          </p:cNvPr>
          <p:cNvPicPr>
            <a:picLocks noChangeAspect="1"/>
          </p:cNvPicPr>
          <p:nvPr/>
        </p:nvPicPr>
        <p:blipFill>
          <a:blip r:embed="rId2" cstate="print"/>
          <a:stretch>
            <a:fillRect/>
          </a:stretch>
        </p:blipFill>
        <p:spPr>
          <a:xfrm>
            <a:off x="-69273" y="0"/>
            <a:ext cx="9213273" cy="6858000"/>
          </a:xfrm>
          <a:prstGeom prst="rect">
            <a:avLst/>
          </a:prstGeom>
        </p:spPr>
      </p:pic>
      <p:sp>
        <p:nvSpPr>
          <p:cNvPr id="2" name="Заголовок 1">
            <a:extLst>
              <a:ext uri="{FF2B5EF4-FFF2-40B4-BE49-F238E27FC236}">
                <a16:creationId xmlns:a16="http://schemas.microsoft.com/office/drawing/2014/main" xmlns="" id="{3DAD445B-2A87-464E-9449-5E51BB2D4F56}"/>
              </a:ext>
            </a:extLst>
          </p:cNvPr>
          <p:cNvSpPr>
            <a:spLocks noGrp="1"/>
          </p:cNvSpPr>
          <p:nvPr>
            <p:ph type="ctrTitle"/>
          </p:nvPr>
        </p:nvSpPr>
        <p:spPr>
          <a:xfrm>
            <a:off x="107505" y="1122364"/>
            <a:ext cx="8447678" cy="4234655"/>
          </a:xfrm>
        </p:spPr>
        <p:txBody>
          <a:bodyPr>
            <a:normAutofit fontScale="90000"/>
          </a:bodyPr>
          <a:lstStyle/>
          <a:p>
            <a:pPr algn="l"/>
            <a:r>
              <a:rPr lang="ru-RU" sz="4000" b="1" dirty="0">
                <a:solidFill>
                  <a:srgbClr val="7030A0"/>
                </a:solidFill>
              </a:rPr>
              <a:t>   </a:t>
            </a:r>
            <a:r>
              <a:rPr lang="ru-RU" sz="4900" dirty="0">
                <a:solidFill>
                  <a:srgbClr val="00B050"/>
                </a:solidFill>
              </a:rPr>
              <a:t>Александр Куприн </a:t>
            </a:r>
            <a:r>
              <a:rPr lang="ru-RU" sz="4900" dirty="0">
                <a:solidFill>
                  <a:srgbClr val="7030A0"/>
                </a:solidFill>
              </a:rPr>
              <a:t>родился </a:t>
            </a:r>
            <a:r>
              <a:rPr lang="ru-RU" sz="5300" dirty="0">
                <a:solidFill>
                  <a:srgbClr val="7030A0"/>
                </a:solidFill>
              </a:rPr>
              <a:t>в </a:t>
            </a:r>
            <a:r>
              <a:rPr lang="ru-RU" sz="4000" dirty="0">
                <a:solidFill>
                  <a:srgbClr val="7030A0"/>
                </a:solidFill>
              </a:rPr>
              <a:t>1870 году единственным ребёнком в небогатой  семье потомственных дворян. </a:t>
            </a:r>
            <a:br>
              <a:rPr lang="ru-RU" sz="4000" dirty="0">
                <a:solidFill>
                  <a:srgbClr val="7030A0"/>
                </a:solidFill>
              </a:rPr>
            </a:br>
            <a:r>
              <a:rPr lang="ru-RU" sz="4000" dirty="0">
                <a:solidFill>
                  <a:srgbClr val="7030A0"/>
                </a:solidFill>
              </a:rPr>
              <a:t>	По отцовской линии он был родом из дворян, а по материнской - из татарских князей. </a:t>
            </a:r>
          </a:p>
        </p:txBody>
      </p:sp>
      <p:sp>
        <p:nvSpPr>
          <p:cNvPr id="5" name="Рамка 4">
            <a:extLst>
              <a:ext uri="{FF2B5EF4-FFF2-40B4-BE49-F238E27FC236}">
                <a16:creationId xmlns:a16="http://schemas.microsoft.com/office/drawing/2014/main" xmlns="" id="{05B1E099-044D-4B68-ACFF-6BC16003AE10}"/>
              </a:ext>
            </a:extLst>
          </p:cNvPr>
          <p:cNvSpPr/>
          <p:nvPr/>
        </p:nvSpPr>
        <p:spPr>
          <a:xfrm>
            <a:off x="-69272" y="0"/>
            <a:ext cx="9213273" cy="6858000"/>
          </a:xfrm>
          <a:prstGeom prst="frame">
            <a:avLst>
              <a:gd name="adj1" fmla="val 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4E8E3663-BF80-4FAF-9D9B-931B3073A5B6}"/>
              </a:ext>
            </a:extLst>
          </p:cNvPr>
          <p:cNvSpPr/>
          <p:nvPr/>
        </p:nvSpPr>
        <p:spPr>
          <a:xfrm>
            <a:off x="2036619" y="177945"/>
            <a:ext cx="4357254" cy="9444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Биография</a:t>
            </a:r>
          </a:p>
        </p:txBody>
      </p:sp>
      <p:pic>
        <p:nvPicPr>
          <p:cNvPr id="7" name="Рисунок 6">
            <a:extLst>
              <a:ext uri="{FF2B5EF4-FFF2-40B4-BE49-F238E27FC236}">
                <a16:creationId xmlns:a16="http://schemas.microsoft.com/office/drawing/2014/main" xmlns="" id="{92DDD118-E785-49CA-A5D6-1FD51DF14281}"/>
              </a:ext>
            </a:extLst>
          </p:cNvPr>
          <p:cNvPicPr>
            <a:picLocks noChangeAspect="1"/>
          </p:cNvPicPr>
          <p:nvPr/>
        </p:nvPicPr>
        <p:blipFill>
          <a:blip r:embed="rId3" cstate="print"/>
          <a:stretch>
            <a:fillRect/>
          </a:stretch>
        </p:blipFill>
        <p:spPr>
          <a:xfrm>
            <a:off x="7454793" y="20786"/>
            <a:ext cx="1444117" cy="189604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03281475"/>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A365F89-4089-4BD1-AFDF-F338E8CEFB42}"/>
              </a:ext>
            </a:extLst>
          </p:cNvPr>
          <p:cNvPicPr>
            <a:picLocks noChangeAspect="1"/>
          </p:cNvPicPr>
          <p:nvPr/>
        </p:nvPicPr>
        <p:blipFill>
          <a:blip r:embed="rId2" cstate="print"/>
          <a:stretch>
            <a:fillRect/>
          </a:stretch>
        </p:blipFill>
        <p:spPr>
          <a:xfrm>
            <a:off x="-69273" y="0"/>
            <a:ext cx="9213273" cy="6858000"/>
          </a:xfrm>
          <a:prstGeom prst="rect">
            <a:avLst/>
          </a:prstGeom>
        </p:spPr>
      </p:pic>
      <p:sp>
        <p:nvSpPr>
          <p:cNvPr id="2" name="Заголовок 1">
            <a:extLst>
              <a:ext uri="{FF2B5EF4-FFF2-40B4-BE49-F238E27FC236}">
                <a16:creationId xmlns:a16="http://schemas.microsoft.com/office/drawing/2014/main" xmlns="" id="{3DAD445B-2A87-464E-9449-5E51BB2D4F56}"/>
              </a:ext>
            </a:extLst>
          </p:cNvPr>
          <p:cNvSpPr>
            <a:spLocks noGrp="1"/>
          </p:cNvSpPr>
          <p:nvPr>
            <p:ph type="ctrTitle"/>
          </p:nvPr>
        </p:nvSpPr>
        <p:spPr>
          <a:xfrm>
            <a:off x="0" y="914472"/>
            <a:ext cx="8964487" cy="3999273"/>
          </a:xfrm>
        </p:spPr>
        <p:txBody>
          <a:bodyPr>
            <a:normAutofit fontScale="90000"/>
          </a:bodyPr>
          <a:lstStyle/>
          <a:p>
            <a:pPr algn="l"/>
            <a:r>
              <a:rPr lang="ru-RU" sz="4400" dirty="0">
                <a:solidFill>
                  <a:srgbClr val="7030A0"/>
                </a:solidFill>
              </a:rPr>
              <a:t>В годовалом возрасте потерял отца, умершего от холеры. Мать в 1874 г. приехала в Москву и из-за тяжёлого материального положения была вынуждена отдать сына в сиротское училище. </a:t>
            </a:r>
          </a:p>
        </p:txBody>
      </p:sp>
      <p:sp>
        <p:nvSpPr>
          <p:cNvPr id="5" name="Рамка 4">
            <a:extLst>
              <a:ext uri="{FF2B5EF4-FFF2-40B4-BE49-F238E27FC236}">
                <a16:creationId xmlns:a16="http://schemas.microsoft.com/office/drawing/2014/main" xmlns="" id="{05B1E099-044D-4B68-ACFF-6BC16003AE10}"/>
              </a:ext>
            </a:extLst>
          </p:cNvPr>
          <p:cNvSpPr/>
          <p:nvPr/>
        </p:nvSpPr>
        <p:spPr>
          <a:xfrm>
            <a:off x="-69272" y="0"/>
            <a:ext cx="9213273" cy="6858000"/>
          </a:xfrm>
          <a:prstGeom prst="frame">
            <a:avLst>
              <a:gd name="adj1" fmla="val 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4E8E3663-BF80-4FAF-9D9B-931B3073A5B6}"/>
              </a:ext>
            </a:extLst>
          </p:cNvPr>
          <p:cNvSpPr/>
          <p:nvPr/>
        </p:nvSpPr>
        <p:spPr>
          <a:xfrm>
            <a:off x="685800" y="260648"/>
            <a:ext cx="7703128" cy="9444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Биография</a:t>
            </a:r>
          </a:p>
        </p:txBody>
      </p:sp>
    </p:spTree>
    <p:extLst>
      <p:ext uri="{BB962C8B-B14F-4D97-AF65-F5344CB8AC3E}">
        <p14:creationId xmlns:p14="http://schemas.microsoft.com/office/powerpoint/2010/main" xmlns="" val="309694066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A365F89-4089-4BD1-AFDF-F338E8CEFB42}"/>
              </a:ext>
            </a:extLst>
          </p:cNvPr>
          <p:cNvPicPr>
            <a:picLocks noChangeAspect="1"/>
          </p:cNvPicPr>
          <p:nvPr/>
        </p:nvPicPr>
        <p:blipFill>
          <a:blip r:embed="rId2" cstate="print"/>
          <a:stretch>
            <a:fillRect/>
          </a:stretch>
        </p:blipFill>
        <p:spPr>
          <a:xfrm>
            <a:off x="-69273" y="0"/>
            <a:ext cx="9213273" cy="6858000"/>
          </a:xfrm>
          <a:prstGeom prst="rect">
            <a:avLst/>
          </a:prstGeom>
        </p:spPr>
      </p:pic>
      <p:sp>
        <p:nvSpPr>
          <p:cNvPr id="2" name="Заголовок 1">
            <a:extLst>
              <a:ext uri="{FF2B5EF4-FFF2-40B4-BE49-F238E27FC236}">
                <a16:creationId xmlns:a16="http://schemas.microsoft.com/office/drawing/2014/main" xmlns="" id="{3DAD445B-2A87-464E-9449-5E51BB2D4F56}"/>
              </a:ext>
            </a:extLst>
          </p:cNvPr>
          <p:cNvSpPr>
            <a:spLocks noGrp="1"/>
          </p:cNvSpPr>
          <p:nvPr>
            <p:ph type="ctrTitle"/>
          </p:nvPr>
        </p:nvSpPr>
        <p:spPr>
          <a:xfrm>
            <a:off x="297874" y="1122364"/>
            <a:ext cx="8160327" cy="3837564"/>
          </a:xfrm>
        </p:spPr>
        <p:txBody>
          <a:bodyPr>
            <a:normAutofit fontScale="90000"/>
          </a:bodyPr>
          <a:lstStyle/>
          <a:p>
            <a:pPr algn="l"/>
            <a:r>
              <a:rPr lang="ru-RU" sz="4400" dirty="0">
                <a:solidFill>
                  <a:srgbClr val="7030A0"/>
                </a:solidFill>
              </a:rPr>
              <a:t>В 1880 г. Куприн поступил во 2-ю Московскую военную гимназию (с 1882 г. кадетский корпус), а в 1888 г. — в московское  Александровское военное училище.</a:t>
            </a:r>
          </a:p>
        </p:txBody>
      </p:sp>
      <p:sp>
        <p:nvSpPr>
          <p:cNvPr id="5" name="Рамка 4">
            <a:extLst>
              <a:ext uri="{FF2B5EF4-FFF2-40B4-BE49-F238E27FC236}">
                <a16:creationId xmlns:a16="http://schemas.microsoft.com/office/drawing/2014/main" xmlns="" id="{05B1E099-044D-4B68-ACFF-6BC16003AE10}"/>
              </a:ext>
            </a:extLst>
          </p:cNvPr>
          <p:cNvSpPr/>
          <p:nvPr/>
        </p:nvSpPr>
        <p:spPr>
          <a:xfrm>
            <a:off x="-69272" y="0"/>
            <a:ext cx="9213273" cy="6858000"/>
          </a:xfrm>
          <a:prstGeom prst="frame">
            <a:avLst>
              <a:gd name="adj1" fmla="val 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4E8E3663-BF80-4FAF-9D9B-931B3073A5B6}"/>
              </a:ext>
            </a:extLst>
          </p:cNvPr>
          <p:cNvSpPr/>
          <p:nvPr/>
        </p:nvSpPr>
        <p:spPr>
          <a:xfrm>
            <a:off x="685800" y="286328"/>
            <a:ext cx="7703128" cy="9444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Биография</a:t>
            </a:r>
          </a:p>
        </p:txBody>
      </p:sp>
      <p:pic>
        <p:nvPicPr>
          <p:cNvPr id="1026" name="Picture 2" descr="http://cdn.fishki.net/upload/post/201509/07/1654482/874716_825_1555368503.jpg">
            <a:extLst>
              <a:ext uri="{FF2B5EF4-FFF2-40B4-BE49-F238E27FC236}">
                <a16:creationId xmlns:a16="http://schemas.microsoft.com/office/drawing/2014/main" xmlns="" id="{275A6CB9-A4E6-4F16-B56F-F8EC5EF88AF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28417" y="176270"/>
            <a:ext cx="1448436" cy="1884578"/>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5402252"/>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A365F89-4089-4BD1-AFDF-F338E8CEFB42}"/>
              </a:ext>
            </a:extLst>
          </p:cNvPr>
          <p:cNvPicPr>
            <a:picLocks noChangeAspect="1"/>
          </p:cNvPicPr>
          <p:nvPr/>
        </p:nvPicPr>
        <p:blipFill>
          <a:blip r:embed="rId2" cstate="print"/>
          <a:stretch>
            <a:fillRect/>
          </a:stretch>
        </p:blipFill>
        <p:spPr>
          <a:xfrm>
            <a:off x="-69273" y="0"/>
            <a:ext cx="9213273" cy="6858000"/>
          </a:xfrm>
          <a:prstGeom prst="rect">
            <a:avLst/>
          </a:prstGeom>
        </p:spPr>
      </p:pic>
      <p:sp>
        <p:nvSpPr>
          <p:cNvPr id="2" name="Заголовок 1">
            <a:extLst>
              <a:ext uri="{FF2B5EF4-FFF2-40B4-BE49-F238E27FC236}">
                <a16:creationId xmlns:a16="http://schemas.microsoft.com/office/drawing/2014/main" xmlns="" id="{3DAD445B-2A87-464E-9449-5E51BB2D4F56}"/>
              </a:ext>
            </a:extLst>
          </p:cNvPr>
          <p:cNvSpPr>
            <a:spLocks noGrp="1"/>
          </p:cNvSpPr>
          <p:nvPr>
            <p:ph type="ctrTitle"/>
          </p:nvPr>
        </p:nvSpPr>
        <p:spPr>
          <a:xfrm>
            <a:off x="289192" y="908721"/>
            <a:ext cx="8603287" cy="3744415"/>
          </a:xfrm>
        </p:spPr>
        <p:txBody>
          <a:bodyPr>
            <a:normAutofit/>
          </a:bodyPr>
          <a:lstStyle/>
          <a:p>
            <a:pPr algn="l"/>
            <a:r>
              <a:rPr lang="ru-RU" sz="3600" dirty="0">
                <a:solidFill>
                  <a:srgbClr val="7030A0"/>
                </a:solidFill>
              </a:rPr>
              <a:t>Он жил в постоянном движении, поиске: в 43 года научился плавать у мирового рекордсмена, с другим известным спортсменом поднялся на воздушном шаре, одним из первых в мире спустился на морское дно в водолазном костюме</a:t>
            </a:r>
          </a:p>
        </p:txBody>
      </p:sp>
      <p:sp>
        <p:nvSpPr>
          <p:cNvPr id="5" name="Рамка 4">
            <a:extLst>
              <a:ext uri="{FF2B5EF4-FFF2-40B4-BE49-F238E27FC236}">
                <a16:creationId xmlns:a16="http://schemas.microsoft.com/office/drawing/2014/main" xmlns="" id="{05B1E099-044D-4B68-ACFF-6BC16003AE10}"/>
              </a:ext>
            </a:extLst>
          </p:cNvPr>
          <p:cNvSpPr/>
          <p:nvPr/>
        </p:nvSpPr>
        <p:spPr>
          <a:xfrm>
            <a:off x="-69272" y="0"/>
            <a:ext cx="9213273" cy="6858000"/>
          </a:xfrm>
          <a:prstGeom prst="frame">
            <a:avLst>
              <a:gd name="adj1" fmla="val 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4E8E3663-BF80-4FAF-9D9B-931B3073A5B6}"/>
              </a:ext>
            </a:extLst>
          </p:cNvPr>
          <p:cNvSpPr/>
          <p:nvPr/>
        </p:nvSpPr>
        <p:spPr>
          <a:xfrm>
            <a:off x="685800" y="286328"/>
            <a:ext cx="7703128" cy="9444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Биография</a:t>
            </a:r>
          </a:p>
        </p:txBody>
      </p:sp>
    </p:spTree>
    <p:extLst>
      <p:ext uri="{BB962C8B-B14F-4D97-AF65-F5344CB8AC3E}">
        <p14:creationId xmlns:p14="http://schemas.microsoft.com/office/powerpoint/2010/main" xmlns="" val="299644766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A365F89-4089-4BD1-AFDF-F338E8CEFB42}"/>
              </a:ext>
            </a:extLst>
          </p:cNvPr>
          <p:cNvPicPr>
            <a:picLocks noChangeAspect="1"/>
          </p:cNvPicPr>
          <p:nvPr/>
        </p:nvPicPr>
        <p:blipFill>
          <a:blip r:embed="rId2" cstate="print"/>
          <a:stretch>
            <a:fillRect/>
          </a:stretch>
        </p:blipFill>
        <p:spPr>
          <a:xfrm>
            <a:off x="-69273" y="0"/>
            <a:ext cx="9213273" cy="6858000"/>
          </a:xfrm>
          <a:prstGeom prst="rect">
            <a:avLst/>
          </a:prstGeom>
        </p:spPr>
      </p:pic>
      <p:sp>
        <p:nvSpPr>
          <p:cNvPr id="2" name="Заголовок 1">
            <a:extLst>
              <a:ext uri="{FF2B5EF4-FFF2-40B4-BE49-F238E27FC236}">
                <a16:creationId xmlns:a16="http://schemas.microsoft.com/office/drawing/2014/main" xmlns="" id="{3DAD445B-2A87-464E-9449-5E51BB2D4F56}"/>
              </a:ext>
            </a:extLst>
          </p:cNvPr>
          <p:cNvSpPr>
            <a:spLocks noGrp="1"/>
          </p:cNvSpPr>
          <p:nvPr>
            <p:ph type="ctrTitle"/>
          </p:nvPr>
        </p:nvSpPr>
        <p:spPr>
          <a:xfrm>
            <a:off x="214828" y="672031"/>
            <a:ext cx="8605643" cy="3981106"/>
          </a:xfrm>
        </p:spPr>
        <p:txBody>
          <a:bodyPr>
            <a:noAutofit/>
          </a:bodyPr>
          <a:lstStyle/>
          <a:p>
            <a:pPr algn="l"/>
            <a:r>
              <a:rPr lang="ru-RU" sz="4000" dirty="0">
                <a:solidFill>
                  <a:srgbClr val="7030A0"/>
                </a:solidFill>
              </a:rPr>
              <a:t>Он любил цирк, животных, особенно лошадей. Все его друзья и знакомые были удивительными людьми: известный борец, дрессировщик, клоун, певец, писатель. </a:t>
            </a:r>
          </a:p>
        </p:txBody>
      </p:sp>
      <p:sp>
        <p:nvSpPr>
          <p:cNvPr id="5" name="Рамка 4">
            <a:extLst>
              <a:ext uri="{FF2B5EF4-FFF2-40B4-BE49-F238E27FC236}">
                <a16:creationId xmlns:a16="http://schemas.microsoft.com/office/drawing/2014/main" xmlns="" id="{05B1E099-044D-4B68-ACFF-6BC16003AE10}"/>
              </a:ext>
            </a:extLst>
          </p:cNvPr>
          <p:cNvSpPr/>
          <p:nvPr/>
        </p:nvSpPr>
        <p:spPr>
          <a:xfrm>
            <a:off x="-69272" y="0"/>
            <a:ext cx="9213273" cy="6858000"/>
          </a:xfrm>
          <a:prstGeom prst="frame">
            <a:avLst>
              <a:gd name="adj1" fmla="val 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4E8E3663-BF80-4FAF-9D9B-931B3073A5B6}"/>
              </a:ext>
            </a:extLst>
          </p:cNvPr>
          <p:cNvSpPr/>
          <p:nvPr/>
        </p:nvSpPr>
        <p:spPr>
          <a:xfrm>
            <a:off x="685800" y="286328"/>
            <a:ext cx="7703128" cy="9444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Биография</a:t>
            </a:r>
          </a:p>
        </p:txBody>
      </p:sp>
    </p:spTree>
    <p:extLst>
      <p:ext uri="{BB962C8B-B14F-4D97-AF65-F5344CB8AC3E}">
        <p14:creationId xmlns:p14="http://schemas.microsoft.com/office/powerpoint/2010/main" xmlns="" val="824911990"/>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Картинки по запросу картинка анимация фоны презентаций для литературного чтения"/>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7651" name="Picture 3" descr="http://cs624517.vk.me/v624517541/386d5/XiQdf-w7wPM.jpg"/>
          <p:cNvPicPr>
            <a:picLocks noChangeAspect="1" noChangeArrowheads="1"/>
          </p:cNvPicPr>
          <p:nvPr/>
        </p:nvPicPr>
        <p:blipFill>
          <a:blip r:embed="rId3" cstate="print"/>
          <a:srcRect/>
          <a:stretch>
            <a:fillRect/>
          </a:stretch>
        </p:blipFill>
        <p:spPr bwMode="auto">
          <a:xfrm>
            <a:off x="642910" y="500042"/>
            <a:ext cx="3571873" cy="5463201"/>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7653" name="Picture 5" descr="http://galla5.users.photofile.ru/photo/galla5/115917671/xlarge/206710274.jpg"/>
          <p:cNvPicPr>
            <a:picLocks noChangeAspect="1" noChangeArrowheads="1"/>
          </p:cNvPicPr>
          <p:nvPr/>
        </p:nvPicPr>
        <p:blipFill>
          <a:blip r:embed="rId4" cstate="print"/>
          <a:srcRect/>
          <a:stretch>
            <a:fillRect/>
          </a:stretch>
        </p:blipFill>
        <p:spPr bwMode="auto">
          <a:xfrm>
            <a:off x="5508625" y="3068638"/>
            <a:ext cx="2843213" cy="3579812"/>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Прямоугольник 5"/>
          <p:cNvSpPr/>
          <p:nvPr/>
        </p:nvSpPr>
        <p:spPr>
          <a:xfrm>
            <a:off x="3929058" y="214290"/>
            <a:ext cx="3616439" cy="830997"/>
          </a:xfrm>
          <a:prstGeom prst="rect">
            <a:avLst/>
          </a:prstGeom>
          <a:noFill/>
          <a:ln>
            <a:solidFill>
              <a:srgbClr val="C00000"/>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4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 авторе</a:t>
            </a:r>
          </a:p>
        </p:txBody>
      </p:sp>
      <p:sp>
        <p:nvSpPr>
          <p:cNvPr id="7" name="Прямоугольник 6"/>
          <p:cNvSpPr/>
          <p:nvPr/>
        </p:nvSpPr>
        <p:spPr>
          <a:xfrm>
            <a:off x="3610113" y="1357298"/>
            <a:ext cx="5533887"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i="1" cap="none" spc="50" dirty="0">
                <a:ln w="11430"/>
                <a:solidFill>
                  <a:srgbClr val="002060"/>
                </a:solidFill>
              </a:rPr>
              <a:t>Дмитрий </a:t>
            </a:r>
            <a:r>
              <a:rPr lang="ru-RU" sz="3200" b="1" i="1" cap="none" spc="50" dirty="0" err="1">
                <a:ln w="11430"/>
                <a:solidFill>
                  <a:srgbClr val="002060"/>
                </a:solidFill>
              </a:rPr>
              <a:t>Наркисович</a:t>
            </a:r>
            <a:r>
              <a:rPr lang="ru-RU" sz="3200" b="1" i="1" cap="none" spc="50" dirty="0">
                <a:ln w="11430"/>
                <a:solidFill>
                  <a:srgbClr val="002060"/>
                </a:solidFill>
              </a:rPr>
              <a:t> </a:t>
            </a:r>
          </a:p>
          <a:p>
            <a:pPr algn="ctr"/>
            <a:r>
              <a:rPr lang="ru-RU" sz="3200" b="1" i="1" cap="none" spc="50" dirty="0" err="1">
                <a:ln w="11430"/>
                <a:solidFill>
                  <a:srgbClr val="002060"/>
                </a:solidFill>
              </a:rPr>
              <a:t>Мамин-Сибиряк</a:t>
            </a:r>
            <a:endParaRPr lang="ru-RU" sz="3200" b="1" i="1" cap="none" spc="50" dirty="0">
              <a:ln w="11430"/>
              <a:solidFill>
                <a:srgbClr val="002060"/>
              </a:solidFill>
            </a:endParaRPr>
          </a:p>
        </p:txBody>
      </p:sp>
    </p:spTree>
    <p:extLst>
      <p:ext uri="{BB962C8B-B14F-4D97-AF65-F5344CB8AC3E}">
        <p14:creationId xmlns:p14="http://schemas.microsoft.com/office/powerpoint/2010/main" xmlns="" val="2333103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Documents and Settings\Ирина\Рабочий стол\КАРТИНКИ\Шаблоны\cabg0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194" name="Picture 2" descr="DSC02344"/>
          <p:cNvPicPr>
            <a:picLocks noChangeAspect="1" noChangeArrowheads="1"/>
          </p:cNvPicPr>
          <p:nvPr/>
        </p:nvPicPr>
        <p:blipFill>
          <a:blip r:embed="rId3" cstate="print"/>
          <a:srcRect/>
          <a:stretch>
            <a:fillRect/>
          </a:stretch>
        </p:blipFill>
        <p:spPr bwMode="auto">
          <a:xfrm>
            <a:off x="1285852" y="500042"/>
            <a:ext cx="3765307" cy="2863847"/>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1" name="Picture 3"/>
          <p:cNvPicPr>
            <a:picLocks noChangeAspect="1" noChangeArrowheads="1"/>
          </p:cNvPicPr>
          <p:nvPr/>
        </p:nvPicPr>
        <p:blipFill>
          <a:blip r:embed="rId4" cstate="print"/>
          <a:srcRect/>
          <a:stretch>
            <a:fillRect/>
          </a:stretch>
        </p:blipFill>
        <p:spPr bwMode="auto">
          <a:xfrm>
            <a:off x="5334000" y="533400"/>
            <a:ext cx="1665288" cy="27813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2" name="Picture 4"/>
          <p:cNvPicPr>
            <a:picLocks noChangeAspect="1" noChangeArrowheads="1"/>
          </p:cNvPicPr>
          <p:nvPr/>
        </p:nvPicPr>
        <p:blipFill>
          <a:blip r:embed="rId5" cstate="print"/>
          <a:srcRect/>
          <a:stretch>
            <a:fillRect/>
          </a:stretch>
        </p:blipFill>
        <p:spPr bwMode="auto">
          <a:xfrm>
            <a:off x="1214414" y="3714752"/>
            <a:ext cx="1646218" cy="212433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3" name="Picture 5"/>
          <p:cNvPicPr>
            <a:picLocks noChangeAspect="1" noChangeArrowheads="1"/>
          </p:cNvPicPr>
          <p:nvPr/>
        </p:nvPicPr>
        <p:blipFill>
          <a:blip r:embed="rId6" cstate="print"/>
          <a:srcRect/>
          <a:stretch>
            <a:fillRect/>
          </a:stretch>
        </p:blipFill>
        <p:spPr bwMode="auto">
          <a:xfrm>
            <a:off x="3107279" y="3271089"/>
            <a:ext cx="1944688" cy="25908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4" name="Picture 6" descr="1000198404"/>
          <p:cNvPicPr>
            <a:picLocks noChangeAspect="1" noChangeArrowheads="1"/>
          </p:cNvPicPr>
          <p:nvPr/>
        </p:nvPicPr>
        <p:blipFill>
          <a:blip r:embed="rId7" cstate="print"/>
          <a:srcRect/>
          <a:stretch>
            <a:fillRect/>
          </a:stretch>
        </p:blipFill>
        <p:spPr bwMode="auto">
          <a:xfrm>
            <a:off x="7072330" y="3643314"/>
            <a:ext cx="1406525" cy="232727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5" name="Picture 7" descr="5-699-06579-2"/>
          <p:cNvPicPr>
            <a:picLocks noChangeAspect="1" noChangeArrowheads="1"/>
          </p:cNvPicPr>
          <p:nvPr/>
        </p:nvPicPr>
        <p:blipFill>
          <a:blip r:embed="rId8" cstate="print"/>
          <a:srcRect/>
          <a:stretch>
            <a:fillRect/>
          </a:stretch>
        </p:blipFill>
        <p:spPr bwMode="auto">
          <a:xfrm>
            <a:off x="7286644" y="1643050"/>
            <a:ext cx="1119188" cy="17494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4936" name="Picture 8" descr="rg_0705"/>
          <p:cNvPicPr>
            <a:picLocks noChangeAspect="1" noChangeArrowheads="1"/>
          </p:cNvPicPr>
          <p:nvPr/>
        </p:nvPicPr>
        <p:blipFill>
          <a:blip r:embed="rId9" cstate="print"/>
          <a:srcRect/>
          <a:stretch>
            <a:fillRect/>
          </a:stretch>
        </p:blipFill>
        <p:spPr bwMode="auto">
          <a:xfrm>
            <a:off x="5286380" y="3714752"/>
            <a:ext cx="1447800" cy="22574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3567883705"/>
      </p:ext>
    </p:extLst>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Картинки по запросу картинка анимация фоны презентаций для литературного чтения"/>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Прямоугольник 2"/>
          <p:cNvSpPr>
            <a:spLocks noChangeArrowheads="1"/>
          </p:cNvSpPr>
          <p:nvPr/>
        </p:nvSpPr>
        <p:spPr bwMode="auto">
          <a:xfrm>
            <a:off x="468313" y="188913"/>
            <a:ext cx="8207375" cy="3046412"/>
          </a:xfrm>
          <a:prstGeom prst="rect">
            <a:avLst/>
          </a:prstGeom>
          <a:noFill/>
          <a:ln w="9525">
            <a:noFill/>
            <a:miter lim="800000"/>
            <a:headEnd/>
            <a:tailEnd/>
          </a:ln>
        </p:spPr>
        <p:txBody>
          <a:bodyPr>
            <a:spAutoFit/>
          </a:bodyPr>
          <a:lstStyle/>
          <a:p>
            <a:r>
              <a:rPr lang="ru-RU" sz="2400" b="1"/>
              <a:t>Для детей и о детях было написано более 130 произведений различных жанров.</a:t>
            </a:r>
          </a:p>
          <a:p>
            <a:r>
              <a:rPr lang="ru-RU" sz="2400" b="1"/>
              <a:t>100 лет прошло, а писателя помнят, читают его книги. Главное произведение Мамина - Сибиряка для детей сборник – “Алёнушкины сказки”.</a:t>
            </a:r>
          </a:p>
          <a:p>
            <a:r>
              <a:rPr lang="ru-RU" sz="2400" b="1"/>
              <a:t>Автор написал его для своей дочери Елены, которую он очень любил.</a:t>
            </a:r>
          </a:p>
          <a:p>
            <a:endParaRPr lang="ru-RU" sz="2400" b="1"/>
          </a:p>
        </p:txBody>
      </p:sp>
      <p:pic>
        <p:nvPicPr>
          <p:cNvPr id="8196" name="Picture 2" descr="http://www.ural.ru/gallery/news/stars/lit_rus/mamin-sibiryak.jpg"/>
          <p:cNvPicPr>
            <a:picLocks noChangeAspect="1" noChangeArrowheads="1"/>
          </p:cNvPicPr>
          <p:nvPr/>
        </p:nvPicPr>
        <p:blipFill>
          <a:blip r:embed="rId3" cstate="print"/>
          <a:srcRect/>
          <a:stretch>
            <a:fillRect/>
          </a:stretch>
        </p:blipFill>
        <p:spPr bwMode="auto">
          <a:xfrm>
            <a:off x="285720" y="2928934"/>
            <a:ext cx="3474612" cy="366397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3012" name="Picture 4" descr="http://www.littime.ru/upload/iblock/0b6/1436537920.jpg"/>
          <p:cNvPicPr>
            <a:picLocks noChangeAspect="1" noChangeArrowheads="1"/>
          </p:cNvPicPr>
          <p:nvPr/>
        </p:nvPicPr>
        <p:blipFill>
          <a:blip r:embed="rId4" cstate="print"/>
          <a:srcRect/>
          <a:stretch>
            <a:fillRect/>
          </a:stretch>
        </p:blipFill>
        <p:spPr bwMode="auto">
          <a:xfrm>
            <a:off x="5429256" y="2500306"/>
            <a:ext cx="2979738" cy="4038600"/>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4250330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igrateney.ru/gallery2/main.php?g2_view=core.DownloadItem&amp;g2_itemId=15560&amp;g2_GALLERYSID=938059261630f68c4ff5fc37092d4456"/>
          <p:cNvPicPr>
            <a:picLocks noChangeAspect="1" noChangeArrowheads="1"/>
          </p:cNvPicPr>
          <p:nvPr/>
        </p:nvPicPr>
        <p:blipFill>
          <a:blip r:embed="rId2" cstate="print"/>
          <a:srcRect/>
          <a:stretch>
            <a:fillRect/>
          </a:stretch>
        </p:blipFill>
        <p:spPr bwMode="auto">
          <a:xfrm>
            <a:off x="2857488" y="4143380"/>
            <a:ext cx="4143404" cy="2088961"/>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6" name="Picture 2" descr="0x01 graphic"/>
          <p:cNvPicPr>
            <a:picLocks noChangeAspect="1" noChangeArrowheads="1"/>
          </p:cNvPicPr>
          <p:nvPr/>
        </p:nvPicPr>
        <p:blipFill>
          <a:blip r:embed="rId3" cstate="print"/>
          <a:srcRect/>
          <a:stretch>
            <a:fillRect/>
          </a:stretch>
        </p:blipFill>
        <p:spPr bwMode="auto">
          <a:xfrm>
            <a:off x="6500826" y="1500174"/>
            <a:ext cx="2201664" cy="297658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5604" name="Прямоугольник 4"/>
          <p:cNvSpPr>
            <a:spLocks noChangeArrowheads="1"/>
          </p:cNvSpPr>
          <p:nvPr/>
        </p:nvSpPr>
        <p:spPr bwMode="auto">
          <a:xfrm>
            <a:off x="395288" y="1428750"/>
            <a:ext cx="5689600" cy="2862263"/>
          </a:xfrm>
          <a:prstGeom prst="rect">
            <a:avLst/>
          </a:prstGeom>
          <a:noFill/>
          <a:ln w="9525">
            <a:noFill/>
            <a:miter lim="800000"/>
            <a:headEnd/>
            <a:tailEnd/>
          </a:ln>
        </p:spPr>
        <p:txBody>
          <a:bodyPr>
            <a:spAutoFit/>
          </a:bodyPr>
          <a:lstStyle/>
          <a:p>
            <a:r>
              <a:rPr lang="ru-RU" sz="2000" b="1"/>
              <a:t> Елена-Аленушка родилась больным ребенком. Врачи говорили – «не жилец». Но отец, друзья отца, няня-воспитательница – «тетя Оля» вытащили Аленушку с «того света». Пока Аленушка была маленькой, отец днями, часами сидел у ее кроватки. Недаром ее называли «отецкой дочерью».</a:t>
            </a:r>
          </a:p>
        </p:txBody>
      </p:sp>
    </p:spTree>
    <p:extLst>
      <p:ext uri="{BB962C8B-B14F-4D97-AF65-F5344CB8AC3E}">
        <p14:creationId xmlns:p14="http://schemas.microsoft.com/office/powerpoint/2010/main" xmlns="" val="10701902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000579_319 (420x447, 26Kb)"/>
          <p:cNvPicPr>
            <a:picLocks noChangeAspect="1" noChangeArrowheads="1"/>
          </p:cNvPicPr>
          <p:nvPr/>
        </p:nvPicPr>
        <p:blipFill>
          <a:blip r:embed="rId2" cstate="print"/>
          <a:srcRect/>
          <a:stretch>
            <a:fillRect/>
          </a:stretch>
        </p:blipFill>
        <p:spPr bwMode="auto">
          <a:xfrm>
            <a:off x="428596" y="1500174"/>
            <a:ext cx="4224338" cy="447992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6627" name="Прямоугольник 3"/>
          <p:cNvSpPr>
            <a:spLocks noChangeArrowheads="1"/>
          </p:cNvSpPr>
          <p:nvPr/>
        </p:nvSpPr>
        <p:spPr bwMode="auto">
          <a:xfrm>
            <a:off x="4786313" y="1357313"/>
            <a:ext cx="4106862" cy="4708525"/>
          </a:xfrm>
          <a:prstGeom prst="rect">
            <a:avLst/>
          </a:prstGeom>
          <a:noFill/>
          <a:ln w="9525">
            <a:noFill/>
            <a:miter lim="800000"/>
            <a:headEnd/>
            <a:tailEnd/>
          </a:ln>
        </p:spPr>
        <p:txBody>
          <a:bodyPr>
            <a:spAutoFit/>
          </a:bodyPr>
          <a:lstStyle/>
          <a:p>
            <a:r>
              <a:rPr lang="ru-RU" sz="2000" b="1"/>
              <a:t>Когда девочка начала понимать, отец ей стал рассказывать сказки, сначала те, что знал, потом начал сочинять свои сказки, стал их записывать, собирать. Его «Аленушкины сказки» ежегодно издаются, переводятся на другие языки. О них много написано, их связывают с фольклорными традициями, уменьем писателя занимательно преподнести нравственные уроки. </a:t>
            </a:r>
          </a:p>
        </p:txBody>
      </p:sp>
    </p:spTree>
    <p:extLst>
      <p:ext uri="{BB962C8B-B14F-4D97-AF65-F5344CB8AC3E}">
        <p14:creationId xmlns:p14="http://schemas.microsoft.com/office/powerpoint/2010/main" xmlns="" val="6623069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1048606"/>
          <p:cNvPicPr>
            <a:picLocks noChangeAspect="1" noChangeArrowheads="1"/>
          </p:cNvPicPr>
          <p:nvPr/>
        </p:nvPicPr>
        <p:blipFill>
          <a:blip r:embed="rId2" cstate="print"/>
          <a:srcRect/>
          <a:stretch>
            <a:fillRect/>
          </a:stretch>
        </p:blipFill>
        <p:spPr bwMode="auto">
          <a:xfrm>
            <a:off x="714348" y="1714488"/>
            <a:ext cx="2753094" cy="4051767"/>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7651" name="Picture 6" descr="s003"/>
          <p:cNvPicPr>
            <a:picLocks noChangeAspect="1" noChangeArrowheads="1" noCrop="1"/>
          </p:cNvPicPr>
          <p:nvPr/>
        </p:nvPicPr>
        <p:blipFill>
          <a:blip r:embed="rId3" cstate="print"/>
          <a:srcRect/>
          <a:stretch>
            <a:fillRect/>
          </a:stretch>
        </p:blipFill>
        <p:spPr bwMode="auto">
          <a:xfrm>
            <a:off x="7235825" y="0"/>
            <a:ext cx="1908175" cy="1125538"/>
          </a:xfrm>
          <a:prstGeom prst="rect">
            <a:avLst/>
          </a:prstGeom>
          <a:noFill/>
          <a:ln w="9525">
            <a:noFill/>
            <a:miter lim="800000"/>
            <a:headEnd/>
            <a:tailEnd/>
          </a:ln>
        </p:spPr>
      </p:pic>
      <p:pic>
        <p:nvPicPr>
          <p:cNvPr id="27652" name="Picture 7" descr="s003"/>
          <p:cNvPicPr>
            <a:picLocks noChangeAspect="1" noChangeArrowheads="1" noCrop="1"/>
          </p:cNvPicPr>
          <p:nvPr/>
        </p:nvPicPr>
        <p:blipFill>
          <a:blip r:embed="rId3" cstate="print"/>
          <a:srcRect/>
          <a:stretch>
            <a:fillRect/>
          </a:stretch>
        </p:blipFill>
        <p:spPr bwMode="auto">
          <a:xfrm>
            <a:off x="0" y="4508500"/>
            <a:ext cx="1692275" cy="1817688"/>
          </a:xfrm>
          <a:prstGeom prst="rect">
            <a:avLst/>
          </a:prstGeom>
          <a:noFill/>
          <a:ln w="9525">
            <a:noFill/>
            <a:miter lim="800000"/>
            <a:headEnd/>
            <a:tailEnd/>
          </a:ln>
        </p:spPr>
      </p:pic>
      <p:sp>
        <p:nvSpPr>
          <p:cNvPr id="27653" name="Прямоугольник 5"/>
          <p:cNvSpPr>
            <a:spLocks noChangeArrowheads="1"/>
          </p:cNvSpPr>
          <p:nvPr/>
        </p:nvSpPr>
        <p:spPr bwMode="auto">
          <a:xfrm>
            <a:off x="3286125" y="1357313"/>
            <a:ext cx="5857875" cy="5078412"/>
          </a:xfrm>
          <a:prstGeom prst="rect">
            <a:avLst/>
          </a:prstGeom>
          <a:noFill/>
          <a:ln w="9525">
            <a:noFill/>
            <a:miter lim="800000"/>
            <a:headEnd/>
            <a:tailEnd/>
          </a:ln>
        </p:spPr>
        <p:txBody>
          <a:bodyPr>
            <a:spAutoFit/>
          </a:bodyPr>
          <a:lstStyle/>
          <a:p>
            <a:pPr lvl="1" eaLnBrk="0" hangingPunct="0">
              <a:buFont typeface="Arial" charset="0"/>
              <a:buChar char="•"/>
            </a:pPr>
            <a:r>
              <a:rPr lang="ru-RU" b="1">
                <a:solidFill>
                  <a:srgbClr val="7030A0"/>
                </a:solidFill>
                <a:latin typeface="Arial" charset="0"/>
                <a:cs typeface="Arial" charset="0"/>
              </a:rPr>
              <a:t>Присказка </a:t>
            </a:r>
          </a:p>
          <a:p>
            <a:pPr lvl="1" eaLnBrk="0" hangingPunct="0">
              <a:buFont typeface="Arial" charset="0"/>
              <a:buChar char="•"/>
            </a:pPr>
            <a:r>
              <a:rPr lang="ru-RU" b="1">
                <a:solidFill>
                  <a:srgbClr val="7030A0"/>
                </a:solidFill>
                <a:latin typeface="Arial" charset="0"/>
                <a:cs typeface="Arial" charset="0"/>
              </a:rPr>
              <a:t>Сказка про храброго Зайца - длинные уши, косые глаза, короткий хвост </a:t>
            </a:r>
          </a:p>
          <a:p>
            <a:pPr lvl="1" eaLnBrk="0" hangingPunct="0">
              <a:buFont typeface="Arial" charset="0"/>
              <a:buChar char="•"/>
            </a:pPr>
            <a:r>
              <a:rPr lang="ru-RU" b="1">
                <a:solidFill>
                  <a:srgbClr val="7030A0"/>
                </a:solidFill>
                <a:latin typeface="Arial" charset="0"/>
                <a:cs typeface="Arial" charset="0"/>
              </a:rPr>
              <a:t>Сказочка про Козявочку </a:t>
            </a:r>
          </a:p>
          <a:p>
            <a:pPr lvl="1" eaLnBrk="0" hangingPunct="0">
              <a:buFont typeface="Arial" charset="0"/>
              <a:buChar char="•"/>
            </a:pPr>
            <a:r>
              <a:rPr lang="ru-RU" b="1">
                <a:solidFill>
                  <a:srgbClr val="7030A0"/>
                </a:solidFill>
                <a:latin typeface="Arial" charset="0"/>
                <a:cs typeface="Arial" charset="0"/>
              </a:rPr>
              <a:t>Сказка про Комара Комаровича - длинный нос и про мохнатого Мишу - короткий хвост </a:t>
            </a:r>
          </a:p>
          <a:p>
            <a:pPr lvl="1" eaLnBrk="0" hangingPunct="0">
              <a:buFont typeface="Arial" charset="0"/>
              <a:buChar char="•"/>
            </a:pPr>
            <a:r>
              <a:rPr lang="ru-RU" b="1">
                <a:solidFill>
                  <a:srgbClr val="7030A0"/>
                </a:solidFill>
                <a:latin typeface="Arial" charset="0"/>
                <a:cs typeface="Arial" charset="0"/>
              </a:rPr>
              <a:t>Ванькины именины </a:t>
            </a:r>
          </a:p>
          <a:p>
            <a:pPr lvl="1" eaLnBrk="0" hangingPunct="0">
              <a:buFont typeface="Arial" charset="0"/>
              <a:buChar char="•"/>
            </a:pPr>
            <a:r>
              <a:rPr lang="ru-RU" b="1">
                <a:solidFill>
                  <a:srgbClr val="7030A0"/>
                </a:solidFill>
                <a:latin typeface="Arial" charset="0"/>
                <a:cs typeface="Arial" charset="0"/>
              </a:rPr>
              <a:t>Сказка про Воробья Воробеича, Ерша Ершовича и весёлого трубочиста Яшу </a:t>
            </a:r>
          </a:p>
          <a:p>
            <a:pPr lvl="1" eaLnBrk="0" hangingPunct="0">
              <a:buFont typeface="Arial" charset="0"/>
              <a:buChar char="•"/>
            </a:pPr>
            <a:r>
              <a:rPr lang="ru-RU" b="1">
                <a:solidFill>
                  <a:srgbClr val="7030A0"/>
                </a:solidFill>
                <a:latin typeface="Arial" charset="0"/>
                <a:cs typeface="Arial" charset="0"/>
              </a:rPr>
              <a:t>Сказка о том, как жила - была последняя Муха </a:t>
            </a:r>
          </a:p>
          <a:p>
            <a:pPr lvl="1" eaLnBrk="0" hangingPunct="0">
              <a:buFont typeface="Arial" charset="0"/>
              <a:buChar char="•"/>
            </a:pPr>
            <a:r>
              <a:rPr lang="ru-RU" b="1">
                <a:solidFill>
                  <a:srgbClr val="7030A0"/>
                </a:solidFill>
                <a:latin typeface="Arial" charset="0"/>
                <a:cs typeface="Arial" charset="0"/>
              </a:rPr>
              <a:t>Сказочка про Воронушку - чёрную головушку и жёлтую птичку Канарейку </a:t>
            </a:r>
          </a:p>
          <a:p>
            <a:pPr lvl="1" eaLnBrk="0" hangingPunct="0">
              <a:buFont typeface="Arial" charset="0"/>
              <a:buChar char="•"/>
            </a:pPr>
            <a:r>
              <a:rPr lang="ru-RU" b="1">
                <a:solidFill>
                  <a:srgbClr val="7030A0"/>
                </a:solidFill>
                <a:latin typeface="Arial" charset="0"/>
                <a:cs typeface="Arial" charset="0"/>
              </a:rPr>
              <a:t>Умнее всех. Сказка </a:t>
            </a:r>
          </a:p>
          <a:p>
            <a:pPr lvl="1" eaLnBrk="0" hangingPunct="0">
              <a:buFont typeface="Arial" charset="0"/>
              <a:buChar char="•"/>
            </a:pPr>
            <a:r>
              <a:rPr lang="ru-RU" b="1">
                <a:solidFill>
                  <a:srgbClr val="7030A0"/>
                </a:solidFill>
                <a:latin typeface="Arial" charset="0"/>
                <a:cs typeface="Arial" charset="0"/>
              </a:rPr>
              <a:t>Притча о Молочке, овсяной Кашке и сером котишке Мурке </a:t>
            </a:r>
          </a:p>
          <a:p>
            <a:pPr lvl="1" eaLnBrk="0" hangingPunct="0">
              <a:buFont typeface="Arial" charset="0"/>
              <a:buChar char="•"/>
            </a:pPr>
            <a:r>
              <a:rPr lang="ru-RU" b="1">
                <a:solidFill>
                  <a:srgbClr val="7030A0"/>
                </a:solidFill>
                <a:latin typeface="Arial" charset="0"/>
                <a:cs typeface="Arial" charset="0"/>
              </a:rPr>
              <a:t>Пора спать </a:t>
            </a:r>
          </a:p>
          <a:p>
            <a:pPr eaLnBrk="0" hangingPunct="0"/>
            <a:endParaRPr lang="ru-RU">
              <a:latin typeface="Arial" charset="0"/>
              <a:cs typeface="Arial" charset="0"/>
            </a:endParaRPr>
          </a:p>
        </p:txBody>
      </p:sp>
    </p:spTree>
    <p:extLst>
      <p:ext uri="{BB962C8B-B14F-4D97-AF65-F5344CB8AC3E}">
        <p14:creationId xmlns:p14="http://schemas.microsoft.com/office/powerpoint/2010/main" xmlns="" val="1112739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Rot="1" noChangeArrowheads="1"/>
          </p:cNvSpPr>
          <p:nvPr>
            <p:ph idx="1"/>
          </p:nvPr>
        </p:nvSpPr>
        <p:spPr>
          <a:xfrm>
            <a:off x="4067175" y="0"/>
            <a:ext cx="5076825" cy="6357938"/>
          </a:xfrm>
        </p:spPr>
        <p:txBody>
          <a:bodyPr/>
          <a:lstStyle/>
          <a:p>
            <a:pPr eaLnBrk="1" hangingPunct="1">
              <a:lnSpc>
                <a:spcPct val="80000"/>
              </a:lnSpc>
              <a:buFont typeface="Arial" charset="0"/>
              <a:buNone/>
            </a:pPr>
            <a:r>
              <a:rPr lang="ru-RU" sz="2400" b="1" i="1" dirty="0" smtClean="0">
                <a:solidFill>
                  <a:srgbClr val="CCFFFF"/>
                </a:solidFill>
                <a:latin typeface="Times New Roman" pitchFamily="18" charset="0"/>
                <a:cs typeface="Times New Roman" pitchFamily="18" charset="0"/>
              </a:rPr>
              <a:t>	</a:t>
            </a:r>
          </a:p>
          <a:p>
            <a:pPr eaLnBrk="1" hangingPunct="1">
              <a:lnSpc>
                <a:spcPct val="80000"/>
              </a:lnSpc>
              <a:buFont typeface="Arial" charset="0"/>
              <a:buNone/>
            </a:pPr>
            <a:r>
              <a:rPr lang="ru-RU" sz="2800" b="1" i="1" dirty="0" smtClean="0">
                <a:solidFill>
                  <a:srgbClr val="FF0000"/>
                </a:solidFill>
                <a:latin typeface="Times New Roman" pitchFamily="18" charset="0"/>
                <a:cs typeface="Times New Roman" pitchFamily="18" charset="0"/>
              </a:rPr>
              <a:t>Маршак Самуил Яковлевич   </a:t>
            </a:r>
          </a:p>
          <a:p>
            <a:pPr eaLnBrk="1" hangingPunct="1">
              <a:lnSpc>
                <a:spcPct val="80000"/>
              </a:lnSpc>
              <a:buFont typeface="Arial" charset="0"/>
              <a:buNone/>
            </a:pPr>
            <a:r>
              <a:rPr lang="ru-RU" sz="2800" b="1" i="1" dirty="0" smtClean="0">
                <a:solidFill>
                  <a:srgbClr val="FF0000"/>
                </a:solidFill>
                <a:latin typeface="Times New Roman" pitchFamily="18" charset="0"/>
                <a:cs typeface="Times New Roman" pitchFamily="18" charset="0"/>
              </a:rPr>
              <a:t>              1887-1964</a:t>
            </a:r>
            <a:r>
              <a:rPr lang="ru-RU" sz="2800" b="1" dirty="0" smtClean="0">
                <a:solidFill>
                  <a:srgbClr val="FF0000"/>
                </a:solidFill>
                <a:latin typeface="Times New Roman" pitchFamily="18" charset="0"/>
                <a:cs typeface="Times New Roman" pitchFamily="18" charset="0"/>
              </a:rPr>
              <a:t> </a:t>
            </a:r>
            <a:endParaRPr lang="ru-RU" sz="2400" b="1" dirty="0" smtClean="0">
              <a:solidFill>
                <a:srgbClr val="FF0000"/>
              </a:solidFill>
              <a:latin typeface="Times New Roman" pitchFamily="18" charset="0"/>
              <a:cs typeface="Times New Roman" pitchFamily="18" charset="0"/>
            </a:endParaRPr>
          </a:p>
          <a:p>
            <a:pPr eaLnBrk="1" hangingPunct="1">
              <a:lnSpc>
                <a:spcPct val="80000"/>
              </a:lnSpc>
              <a:buFont typeface="Arial" charset="0"/>
              <a:buNone/>
            </a:pPr>
            <a:r>
              <a:rPr lang="ru-RU" sz="2800" b="1" dirty="0" smtClean="0">
                <a:solidFill>
                  <a:schemeClr val="bg2"/>
                </a:solidFill>
                <a:latin typeface="Times New Roman" pitchFamily="18" charset="0"/>
                <a:cs typeface="Times New Roman" pitchFamily="18" charset="0"/>
              </a:rPr>
              <a:t>  Русский поэт и переводчик</a:t>
            </a:r>
          </a:p>
          <a:p>
            <a:pPr eaLnBrk="1" hangingPunct="1">
              <a:lnSpc>
                <a:spcPct val="80000"/>
              </a:lnSpc>
            </a:pPr>
            <a:r>
              <a:rPr lang="ru-RU" sz="2400" b="1" dirty="0" smtClean="0">
                <a:latin typeface="Times New Roman" pitchFamily="18" charset="0"/>
                <a:cs typeface="Times New Roman" pitchFamily="18" charset="0"/>
              </a:rPr>
              <a:t> Стихи, сказки, пьесы для детей</a:t>
            </a:r>
          </a:p>
          <a:p>
            <a:pPr eaLnBrk="1" hangingPunct="1">
              <a:lnSpc>
                <a:spcPct val="80000"/>
              </a:lnSpc>
            </a:pPr>
            <a:r>
              <a:rPr lang="ru-RU" sz="2400" b="1" dirty="0" smtClean="0">
                <a:latin typeface="Times New Roman" pitchFamily="18" charset="0"/>
                <a:cs typeface="Times New Roman" pitchFamily="18" charset="0"/>
              </a:rPr>
              <a:t> Переводы Р. Бернса, сонетов </a:t>
            </a:r>
          </a:p>
          <a:p>
            <a:pPr eaLnBrk="1" hangingPunct="1">
              <a:lnSpc>
                <a:spcPct val="80000"/>
              </a:lnSpc>
              <a:buFont typeface="Arial" charset="0"/>
              <a:buNone/>
            </a:pPr>
            <a:r>
              <a:rPr lang="ru-RU" sz="2400" b="1" dirty="0" smtClean="0">
                <a:latin typeface="Times New Roman" pitchFamily="18" charset="0"/>
                <a:cs typeface="Times New Roman" pitchFamily="18" charset="0"/>
              </a:rPr>
              <a:t>      У. Шекспира, сказок разных народов </a:t>
            </a:r>
          </a:p>
          <a:p>
            <a:pPr eaLnBrk="1" hangingPunct="1">
              <a:lnSpc>
                <a:spcPct val="80000"/>
              </a:lnSpc>
            </a:pPr>
            <a:r>
              <a:rPr lang="ru-RU" sz="2400" b="1" dirty="0" smtClean="0">
                <a:latin typeface="Times New Roman" pitchFamily="18" charset="0"/>
                <a:cs typeface="Times New Roman" pitchFamily="18" charset="0"/>
              </a:rPr>
              <a:t> Философские стихи («Избранная лирика», 1962; Ленинская премия, 1963), лирические эпиграммы. </a:t>
            </a:r>
          </a:p>
          <a:p>
            <a:pPr eaLnBrk="1" hangingPunct="1">
              <a:lnSpc>
                <a:spcPct val="80000"/>
              </a:lnSpc>
            </a:pPr>
            <a:r>
              <a:rPr lang="ru-RU" sz="2400" b="1" dirty="0" smtClean="0">
                <a:latin typeface="Times New Roman" pitchFamily="18" charset="0"/>
                <a:cs typeface="Times New Roman" pitchFamily="18" charset="0"/>
              </a:rPr>
              <a:t>Литературная критика (книга «Воспитание словом», 1961). </a:t>
            </a:r>
          </a:p>
          <a:p>
            <a:pPr eaLnBrk="1" hangingPunct="1">
              <a:lnSpc>
                <a:spcPct val="80000"/>
              </a:lnSpc>
            </a:pPr>
            <a:r>
              <a:rPr lang="ru-RU" sz="2400" b="1" dirty="0" smtClean="0">
                <a:latin typeface="Times New Roman" pitchFamily="18" charset="0"/>
                <a:cs typeface="Times New Roman" pitchFamily="18" charset="0"/>
              </a:rPr>
              <a:t>Книга воспоминаний «В начале жизни» (1960).</a:t>
            </a:r>
          </a:p>
          <a:p>
            <a:pPr eaLnBrk="1" hangingPunct="1">
              <a:lnSpc>
                <a:spcPct val="80000"/>
              </a:lnSpc>
            </a:pPr>
            <a:r>
              <a:rPr lang="ru-RU" sz="2400" b="1" dirty="0" smtClean="0">
                <a:latin typeface="Times New Roman" pitchFamily="18" charset="0"/>
                <a:cs typeface="Times New Roman" pitchFamily="18" charset="0"/>
              </a:rPr>
              <a:t> Государственная премия СССР (1942, 1946, 1949, 1951).</a:t>
            </a:r>
          </a:p>
        </p:txBody>
      </p:sp>
      <p:pic>
        <p:nvPicPr>
          <p:cNvPr id="10243" name="Рисунок 3" descr="3fd8f6a4f87cfa64a9ffd8ac76c.jpg"/>
          <p:cNvPicPr>
            <a:picLocks noChangeAspect="1"/>
          </p:cNvPicPr>
          <p:nvPr/>
        </p:nvPicPr>
        <p:blipFill>
          <a:blip r:embed="rId2" cstate="print"/>
          <a:srcRect/>
          <a:stretch>
            <a:fillRect/>
          </a:stretch>
        </p:blipFill>
        <p:spPr bwMode="auto">
          <a:xfrm>
            <a:off x="214313" y="214313"/>
            <a:ext cx="3594100" cy="4900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dissolve">
                                      <p:cBhvr>
                                        <p:cTn id="7" dur="500"/>
                                        <p:tgtEl>
                                          <p:spTgt spid="327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771">
                                            <p:txEl>
                                              <p:pRg st="1" end="1"/>
                                            </p:txEl>
                                          </p:spTgt>
                                        </p:tgtEl>
                                        <p:attrNameLst>
                                          <p:attrName>style.visibility</p:attrName>
                                        </p:attrNameLst>
                                      </p:cBhvr>
                                      <p:to>
                                        <p:strVal val="visible"/>
                                      </p:to>
                                    </p:set>
                                    <p:animEffect transition="in" filter="dissolve">
                                      <p:cBhvr>
                                        <p:cTn id="10" dur="500"/>
                                        <p:tgtEl>
                                          <p:spTgt spid="327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Effect transition="in" filter="dissolve">
                                      <p:cBhvr>
                                        <p:cTn id="13" dur="500"/>
                                        <p:tgtEl>
                                          <p:spTgt spid="32771">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2771">
                                            <p:txEl>
                                              <p:pRg st="3" end="3"/>
                                            </p:txEl>
                                          </p:spTgt>
                                        </p:tgtEl>
                                        <p:attrNameLst>
                                          <p:attrName>style.visibility</p:attrName>
                                        </p:attrNameLst>
                                      </p:cBhvr>
                                      <p:to>
                                        <p:strVal val="visible"/>
                                      </p:to>
                                    </p:set>
                                    <p:animEffect transition="in" filter="dissolve">
                                      <p:cBhvr>
                                        <p:cTn id="16" dur="500"/>
                                        <p:tgtEl>
                                          <p:spTgt spid="32771">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animEffect transition="in" filter="dissolve">
                                      <p:cBhvr>
                                        <p:cTn id="19" dur="500"/>
                                        <p:tgtEl>
                                          <p:spTgt spid="32771">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2771">
                                            <p:txEl>
                                              <p:pRg st="5" end="5"/>
                                            </p:txEl>
                                          </p:spTgt>
                                        </p:tgtEl>
                                        <p:attrNameLst>
                                          <p:attrName>style.visibility</p:attrName>
                                        </p:attrNameLst>
                                      </p:cBhvr>
                                      <p:to>
                                        <p:strVal val="visible"/>
                                      </p:to>
                                    </p:set>
                                    <p:animEffect transition="in" filter="dissolve">
                                      <p:cBhvr>
                                        <p:cTn id="22" dur="500"/>
                                        <p:tgtEl>
                                          <p:spTgt spid="32771">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2771">
                                            <p:txEl>
                                              <p:pRg st="6" end="6"/>
                                            </p:txEl>
                                          </p:spTgt>
                                        </p:tgtEl>
                                        <p:attrNameLst>
                                          <p:attrName>style.visibility</p:attrName>
                                        </p:attrNameLst>
                                      </p:cBhvr>
                                      <p:to>
                                        <p:strVal val="visible"/>
                                      </p:to>
                                    </p:set>
                                    <p:animEffect transition="in" filter="dissolve">
                                      <p:cBhvr>
                                        <p:cTn id="25" dur="500"/>
                                        <p:tgtEl>
                                          <p:spTgt spid="32771">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2771">
                                            <p:txEl>
                                              <p:pRg st="7" end="7"/>
                                            </p:txEl>
                                          </p:spTgt>
                                        </p:tgtEl>
                                        <p:attrNameLst>
                                          <p:attrName>style.visibility</p:attrName>
                                        </p:attrNameLst>
                                      </p:cBhvr>
                                      <p:to>
                                        <p:strVal val="visible"/>
                                      </p:to>
                                    </p:set>
                                    <p:animEffect transition="in" filter="dissolve">
                                      <p:cBhvr>
                                        <p:cTn id="28" dur="500"/>
                                        <p:tgtEl>
                                          <p:spTgt spid="32771">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2771">
                                            <p:txEl>
                                              <p:pRg st="8" end="8"/>
                                            </p:txEl>
                                          </p:spTgt>
                                        </p:tgtEl>
                                        <p:attrNameLst>
                                          <p:attrName>style.visibility</p:attrName>
                                        </p:attrNameLst>
                                      </p:cBhvr>
                                      <p:to>
                                        <p:strVal val="visible"/>
                                      </p:to>
                                    </p:set>
                                    <p:animEffect transition="in" filter="dissolve">
                                      <p:cBhvr>
                                        <p:cTn id="31" dur="500"/>
                                        <p:tgtEl>
                                          <p:spTgt spid="32771">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2771">
                                            <p:txEl>
                                              <p:pRg st="9" end="9"/>
                                            </p:txEl>
                                          </p:spTgt>
                                        </p:tgtEl>
                                        <p:attrNameLst>
                                          <p:attrName>style.visibility</p:attrName>
                                        </p:attrNameLst>
                                      </p:cBhvr>
                                      <p:to>
                                        <p:strVal val="visible"/>
                                      </p:to>
                                    </p:set>
                                    <p:animEffect transition="in" filter="dissolve">
                                      <p:cBhvr>
                                        <p:cTn id="34" dur="500"/>
                                        <p:tgtEl>
                                          <p:spTgt spid="32771">
                                            <p:txEl>
                                              <p:pRg st="9" end="9"/>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2771">
                                            <p:txEl>
                                              <p:pRg st="10" end="10"/>
                                            </p:txEl>
                                          </p:spTgt>
                                        </p:tgtEl>
                                        <p:attrNameLst>
                                          <p:attrName>style.visibility</p:attrName>
                                        </p:attrNameLst>
                                      </p:cBhvr>
                                      <p:to>
                                        <p:strVal val="visible"/>
                                      </p:to>
                                    </p:set>
                                    <p:animEffect transition="in" filter="dissolve">
                                      <p:cBhvr>
                                        <p:cTn id="37" dur="500"/>
                                        <p:tgtEl>
                                          <p:spTgt spid="327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F9CE86C"/>
          <p:cNvPicPr>
            <a:picLocks noChangeAspect="1" noChangeArrowheads="1"/>
          </p:cNvPicPr>
          <p:nvPr/>
        </p:nvPicPr>
        <p:blipFill>
          <a:blip r:embed="rId3" cstate="print"/>
          <a:srcRect/>
          <a:stretch>
            <a:fillRect/>
          </a:stretch>
        </p:blipFill>
        <p:spPr bwMode="auto">
          <a:xfrm rot="-683635">
            <a:off x="904875" y="1093788"/>
            <a:ext cx="1954213" cy="2851150"/>
          </a:xfrm>
          <a:prstGeom prst="rect">
            <a:avLst/>
          </a:prstGeom>
          <a:noFill/>
          <a:ln w="9525">
            <a:noFill/>
            <a:miter lim="800000"/>
            <a:headEnd/>
            <a:tailEnd/>
          </a:ln>
        </p:spPr>
      </p:pic>
      <p:pic>
        <p:nvPicPr>
          <p:cNvPr id="10245" name="Picture 5" descr="801A244F"/>
          <p:cNvPicPr>
            <a:picLocks noChangeAspect="1" noChangeArrowheads="1"/>
          </p:cNvPicPr>
          <p:nvPr/>
        </p:nvPicPr>
        <p:blipFill>
          <a:blip r:embed="rId4" cstate="print"/>
          <a:srcRect/>
          <a:stretch>
            <a:fillRect/>
          </a:stretch>
        </p:blipFill>
        <p:spPr bwMode="auto">
          <a:xfrm rot="588419">
            <a:off x="6443663" y="1019175"/>
            <a:ext cx="2146300" cy="2863850"/>
          </a:xfrm>
          <a:prstGeom prst="rect">
            <a:avLst/>
          </a:prstGeom>
          <a:noFill/>
          <a:ln w="9525">
            <a:noFill/>
            <a:miter lim="800000"/>
            <a:headEnd/>
            <a:tailEnd/>
          </a:ln>
        </p:spPr>
      </p:pic>
      <p:pic>
        <p:nvPicPr>
          <p:cNvPr id="10246" name="Picture 6" descr="70719353"/>
          <p:cNvPicPr>
            <a:picLocks noChangeAspect="1" noChangeArrowheads="1"/>
          </p:cNvPicPr>
          <p:nvPr/>
        </p:nvPicPr>
        <p:blipFill>
          <a:blip r:embed="rId5" cstate="print"/>
          <a:srcRect/>
          <a:stretch>
            <a:fillRect/>
          </a:stretch>
        </p:blipFill>
        <p:spPr bwMode="auto">
          <a:xfrm>
            <a:off x="2143125" y="3929063"/>
            <a:ext cx="2071688" cy="2714625"/>
          </a:xfrm>
          <a:prstGeom prst="rect">
            <a:avLst/>
          </a:prstGeom>
          <a:noFill/>
          <a:ln w="9525">
            <a:noFill/>
            <a:miter lim="800000"/>
            <a:headEnd/>
            <a:tailEnd/>
          </a:ln>
        </p:spPr>
      </p:pic>
      <p:pic>
        <p:nvPicPr>
          <p:cNvPr id="10247" name="Picture 7" descr="BB2D7BD9"/>
          <p:cNvPicPr>
            <a:picLocks noChangeAspect="1" noChangeArrowheads="1"/>
          </p:cNvPicPr>
          <p:nvPr/>
        </p:nvPicPr>
        <p:blipFill>
          <a:blip r:embed="rId6" cstate="print"/>
          <a:srcRect/>
          <a:stretch>
            <a:fillRect/>
          </a:stretch>
        </p:blipFill>
        <p:spPr bwMode="auto">
          <a:xfrm>
            <a:off x="3571875" y="785813"/>
            <a:ext cx="2071688" cy="2868612"/>
          </a:xfrm>
          <a:prstGeom prst="rect">
            <a:avLst/>
          </a:prstGeom>
          <a:noFill/>
          <a:ln w="9525">
            <a:noFill/>
            <a:miter lim="800000"/>
            <a:headEnd/>
            <a:tailEnd/>
          </a:ln>
        </p:spPr>
      </p:pic>
      <p:pic>
        <p:nvPicPr>
          <p:cNvPr id="10248" name="Picture 8" descr="DC83A70B"/>
          <p:cNvPicPr>
            <a:picLocks noChangeAspect="1" noChangeArrowheads="1"/>
          </p:cNvPicPr>
          <p:nvPr/>
        </p:nvPicPr>
        <p:blipFill>
          <a:blip r:embed="rId7" cstate="print"/>
          <a:srcRect/>
          <a:stretch>
            <a:fillRect/>
          </a:stretch>
        </p:blipFill>
        <p:spPr bwMode="auto">
          <a:xfrm>
            <a:off x="4714875" y="3929063"/>
            <a:ext cx="2071688" cy="2714625"/>
          </a:xfrm>
          <a:prstGeom prst="rect">
            <a:avLst/>
          </a:prstGeom>
          <a:noFill/>
          <a:ln w="9525">
            <a:noFill/>
            <a:miter lim="800000"/>
            <a:headEnd/>
            <a:tailEnd/>
          </a:ln>
        </p:spPr>
      </p:pic>
      <p:sp>
        <p:nvSpPr>
          <p:cNvPr id="8" name="TextBox 7"/>
          <p:cNvSpPr txBox="1"/>
          <p:nvPr/>
        </p:nvSpPr>
        <p:spPr>
          <a:xfrm>
            <a:off x="428596" y="500042"/>
            <a:ext cx="9215502" cy="468000"/>
          </a:xfrm>
          <a:prstGeom prst="blockArc">
            <a:avLst/>
          </a:prstGeom>
          <a:noFill/>
        </p:spPr>
        <p:txBody>
          <a:bodyPr spcFirstLastPara="1">
            <a:prstTxWarp prst="textArchUp">
              <a:avLst/>
            </a:prstTxWarp>
            <a:spAutoFit/>
          </a:bodyPr>
          <a:lstStyle/>
          <a:p>
            <a:pPr>
              <a:defRPr/>
            </a:pPr>
            <a:r>
              <a:rPr lang="ru-RU" sz="8000" dirty="0">
                <a:solidFill>
                  <a:schemeClr val="bg2"/>
                </a:solidFill>
                <a:latin typeface="Times New Roman" pitchFamily="18" charset="0"/>
                <a:cs typeface="Times New Roman" pitchFamily="18" charset="0"/>
              </a:rPr>
              <a:t>«Хорошие книжки»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heel(4)">
                                      <p:cBhvr>
                                        <p:cTn id="7" dur="2000"/>
                                        <p:tgtEl>
                                          <p:spTgt spid="10244"/>
                                        </p:tgtEl>
                                      </p:cBhvr>
                                    </p:animEffect>
                                  </p:childTnLst>
                                </p:cTn>
                              </p:par>
                              <p:par>
                                <p:cTn id="8" presetID="21" presetClass="entr" presetSubtype="4"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wheel(4)">
                                      <p:cBhvr>
                                        <p:cTn id="10" dur="2000"/>
                                        <p:tgtEl>
                                          <p:spTgt spid="10247"/>
                                        </p:tgtEl>
                                      </p:cBhvr>
                                    </p:animEffect>
                                  </p:childTnLst>
                                </p:cTn>
                              </p:par>
                              <p:par>
                                <p:cTn id="11" presetID="21" presetClass="entr" presetSubtype="4" fill="hold" nodeType="with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wheel(4)">
                                      <p:cBhvr>
                                        <p:cTn id="13" dur="2000"/>
                                        <p:tgtEl>
                                          <p:spTgt spid="10245"/>
                                        </p:tgtEl>
                                      </p:cBhvr>
                                    </p:animEffect>
                                  </p:childTnLst>
                                </p:cTn>
                              </p:par>
                              <p:par>
                                <p:cTn id="14" presetID="21" presetClass="entr" presetSubtype="4"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wheel(4)">
                                      <p:cBhvr>
                                        <p:cTn id="16" dur="2000"/>
                                        <p:tgtEl>
                                          <p:spTgt spid="10246"/>
                                        </p:tgtEl>
                                      </p:cBhvr>
                                    </p:animEffect>
                                  </p:childTnLst>
                                </p:cTn>
                              </p:par>
                              <p:par>
                                <p:cTn id="17" presetID="21" presetClass="entr" presetSubtype="4" fill="hold" nodeType="with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wheel(4)">
                                      <p:cBhvr>
                                        <p:cTn id="19" dur="2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2030" y="908720"/>
            <a:ext cx="8326434" cy="1944216"/>
          </a:xfrm>
        </p:spPr>
        <p:txBody>
          <a:bodyPr>
            <a:noAutofit/>
          </a:bodyPr>
          <a:lstStyle/>
          <a:p>
            <a:pPr algn="ctr" fontAlgn="auto">
              <a:spcAft>
                <a:spcPts val="0"/>
              </a:spcAft>
              <a:defRPr/>
            </a:pPr>
            <a:r>
              <a:rPr lang="ru-RU" sz="4400" b="1" dirty="0" smtClean="0">
                <a:solidFill>
                  <a:srgbClr val="00B0F0"/>
                </a:solidFill>
              </a:rPr>
              <a:t>Сергей  Владимирович </a:t>
            </a:r>
            <a:r>
              <a:rPr lang="ru-RU" sz="5400" b="1" dirty="0" smtClean="0">
                <a:solidFill>
                  <a:srgbClr val="00B0F0"/>
                </a:solidFill>
              </a:rPr>
              <a:t>Михалков</a:t>
            </a:r>
            <a:r>
              <a:rPr lang="ru-RU" sz="4400" dirty="0" smtClean="0">
                <a:solidFill>
                  <a:srgbClr val="00B0F0"/>
                </a:solidFill>
              </a:rPr>
              <a:t/>
            </a:r>
            <a:br>
              <a:rPr lang="ru-RU" sz="4400" dirty="0" smtClean="0">
                <a:solidFill>
                  <a:srgbClr val="00B0F0"/>
                </a:solidFill>
              </a:rPr>
            </a:br>
            <a:r>
              <a:rPr lang="ru-RU" sz="4000" dirty="0" smtClean="0">
                <a:solidFill>
                  <a:srgbClr val="00B0F0"/>
                </a:solidFill>
              </a:rPr>
              <a:t>(1913–2009)</a:t>
            </a:r>
            <a:r>
              <a:rPr lang="ru-RU" sz="4400" dirty="0" smtClean="0">
                <a:solidFill>
                  <a:schemeClr val="tx2">
                    <a:tint val="100000"/>
                    <a:shade val="90000"/>
                    <a:satMod val="250000"/>
                    <a:alpha val="100000"/>
                  </a:schemeClr>
                </a:solidFill>
              </a:rPr>
              <a:t/>
            </a:r>
            <a:br>
              <a:rPr lang="ru-RU" sz="4400" dirty="0" smtClean="0">
                <a:solidFill>
                  <a:schemeClr val="tx2">
                    <a:tint val="100000"/>
                    <a:shade val="90000"/>
                    <a:satMod val="250000"/>
                    <a:alpha val="100000"/>
                  </a:schemeClr>
                </a:solidFill>
              </a:rPr>
            </a:br>
            <a:endParaRPr lang="ru-RU" sz="4400" dirty="0">
              <a:solidFill>
                <a:srgbClr val="C00000"/>
              </a:solidFill>
            </a:endParaRPr>
          </a:p>
        </p:txBody>
      </p:sp>
      <p:sp>
        <p:nvSpPr>
          <p:cNvPr id="3" name="Подзаголовок 2"/>
          <p:cNvSpPr>
            <a:spLocks noGrp="1"/>
          </p:cNvSpPr>
          <p:nvPr>
            <p:ph type="subTitle" idx="1"/>
          </p:nvPr>
        </p:nvSpPr>
        <p:spPr>
          <a:xfrm>
            <a:off x="323850" y="2636838"/>
            <a:ext cx="2735263" cy="3168650"/>
          </a:xfrm>
        </p:spPr>
        <p:txBody>
          <a:bodyPr>
            <a:normAutofit fontScale="92500" lnSpcReduction="10000"/>
          </a:bodyPr>
          <a:lstStyle/>
          <a:p>
            <a:pPr algn="ctr" fontAlgn="auto">
              <a:spcAft>
                <a:spcPts val="0"/>
              </a:spcAft>
              <a:buFont typeface="Wingdings 2"/>
              <a:buNone/>
              <a:defRPr/>
            </a:pPr>
            <a:r>
              <a:rPr lang="ru-RU" dirty="0" smtClean="0">
                <a:solidFill>
                  <a:schemeClr val="tx1"/>
                </a:solidFill>
              </a:rPr>
              <a:t>Поэт, драматург, прозаик, публицист,</a:t>
            </a:r>
          </a:p>
          <a:p>
            <a:pPr algn="ctr" fontAlgn="auto">
              <a:spcAft>
                <a:spcPts val="0"/>
              </a:spcAft>
              <a:buFont typeface="Wingdings 2"/>
              <a:buNone/>
              <a:defRPr/>
            </a:pPr>
            <a:r>
              <a:rPr lang="ru-RU" dirty="0" smtClean="0">
                <a:solidFill>
                  <a:schemeClr val="tx1"/>
                </a:solidFill>
              </a:rPr>
              <a:t>киносценарист, переводчик, общественный деятель</a:t>
            </a:r>
          </a:p>
          <a:p>
            <a:pPr algn="ctr" fontAlgn="auto">
              <a:spcAft>
                <a:spcPts val="0"/>
              </a:spcAft>
              <a:buFont typeface="Wingdings 2"/>
              <a:buNone/>
              <a:defRPr/>
            </a:pPr>
            <a:r>
              <a:rPr lang="ru-RU" dirty="0" smtClean="0">
                <a:solidFill>
                  <a:srgbClr val="FFFF00"/>
                </a:solidFill>
              </a:rPr>
              <a:t> </a:t>
            </a:r>
            <a:endParaRPr lang="ru-RU" dirty="0">
              <a:solidFill>
                <a:srgbClr val="FFFF00"/>
              </a:solidFill>
            </a:endParaRPr>
          </a:p>
        </p:txBody>
      </p:sp>
      <p:pic>
        <p:nvPicPr>
          <p:cNvPr id="10244" name="Содержимое 4" descr="Михалков Сергей Владимирович - его биография и жизнеописание"/>
          <p:cNvPicPr>
            <a:picLocks/>
          </p:cNvPicPr>
          <p:nvPr/>
        </p:nvPicPr>
        <p:blipFill>
          <a:blip r:embed="rId2" cstate="print"/>
          <a:srcRect/>
          <a:stretch>
            <a:fillRect/>
          </a:stretch>
        </p:blipFill>
        <p:spPr bwMode="auto">
          <a:xfrm>
            <a:off x="2915816" y="2204864"/>
            <a:ext cx="2860675" cy="3816350"/>
          </a:xfrm>
          <a:prstGeom prst="rect">
            <a:avLst/>
          </a:prstGeom>
          <a:noFill/>
          <a:ln w="9525">
            <a:noFill/>
            <a:miter lim="800000"/>
            <a:headEnd/>
            <a:tailEnd/>
          </a:ln>
        </p:spPr>
      </p:pic>
      <p:pic>
        <p:nvPicPr>
          <p:cNvPr id="10246" name="i-main-pic" descr="Картинка 230 из 2605">
            <a:hlinkClick r:id="rId3"/>
          </p:cNvPr>
          <p:cNvPicPr>
            <a:picLocks noChangeAspect="1" noChangeArrowheads="1"/>
          </p:cNvPicPr>
          <p:nvPr/>
        </p:nvPicPr>
        <p:blipFill>
          <a:blip r:embed="rId4" cstate="print"/>
          <a:srcRect/>
          <a:stretch>
            <a:fillRect/>
          </a:stretch>
        </p:blipFill>
        <p:spPr bwMode="auto">
          <a:xfrm>
            <a:off x="6084888" y="2781300"/>
            <a:ext cx="2663825" cy="273526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lstStyle/>
          <a:p>
            <a:pPr marL="54864" algn="ctr" fontAlgn="auto">
              <a:spcAft>
                <a:spcPts val="0"/>
              </a:spcAft>
              <a:defRPr/>
            </a:pPr>
            <a:r>
              <a:rPr lang="ru-RU" sz="5400" b="1" dirty="0" smtClean="0">
                <a:solidFill>
                  <a:srgbClr val="00B0F0"/>
                </a:solidFill>
              </a:rPr>
              <a:t>Биография</a:t>
            </a:r>
            <a:endParaRPr lang="ru-RU" sz="5400" b="1" dirty="0">
              <a:solidFill>
                <a:srgbClr val="00B0F0"/>
              </a:solidFill>
            </a:endParaRPr>
          </a:p>
        </p:txBody>
      </p:sp>
      <p:sp>
        <p:nvSpPr>
          <p:cNvPr id="4" name="Содержимое 3"/>
          <p:cNvSpPr>
            <a:spLocks noGrp="1"/>
          </p:cNvSpPr>
          <p:nvPr>
            <p:ph sz="half" idx="1"/>
          </p:nvPr>
        </p:nvSpPr>
        <p:spPr>
          <a:xfrm>
            <a:off x="3276600" y="1412875"/>
            <a:ext cx="5867400" cy="5087938"/>
          </a:xfrm>
        </p:spPr>
        <p:txBody>
          <a:bodyPr>
            <a:normAutofit/>
          </a:bodyPr>
          <a:lstStyle/>
          <a:p>
            <a:pPr fontAlgn="auto">
              <a:spcBef>
                <a:spcPts val="0"/>
              </a:spcBef>
              <a:spcAft>
                <a:spcPts val="0"/>
              </a:spcAft>
              <a:buFont typeface="Wingdings 2"/>
              <a:buChar char=""/>
              <a:defRPr/>
            </a:pPr>
            <a:r>
              <a:rPr lang="ru-RU" dirty="0" smtClean="0">
                <a:solidFill>
                  <a:schemeClr val="accent1">
                    <a:lumMod val="60000"/>
                    <a:lumOff val="40000"/>
                  </a:schemeClr>
                </a:solidFill>
              </a:rPr>
              <a:t>Родился 28 февраля (13 марта) 1913 в Москве.</a:t>
            </a:r>
          </a:p>
          <a:p>
            <a:pPr fontAlgn="auto">
              <a:spcBef>
                <a:spcPts val="0"/>
              </a:spcBef>
              <a:spcAft>
                <a:spcPts val="0"/>
              </a:spcAft>
              <a:buFont typeface="Wingdings 2"/>
              <a:buChar char=""/>
              <a:defRPr/>
            </a:pPr>
            <a:r>
              <a:rPr lang="ru-RU" dirty="0" smtClean="0">
                <a:solidFill>
                  <a:schemeClr val="accent1">
                    <a:lumMod val="60000"/>
                    <a:lumOff val="40000"/>
                  </a:schemeClr>
                </a:solidFill>
              </a:rPr>
              <a:t>Уже в 12–13 лет начал писать первые стихи. В 15 лет – первая публикация – в журнале «На подъеме» (Ростов-на-Дону).</a:t>
            </a:r>
          </a:p>
          <a:p>
            <a:pPr fontAlgn="auto">
              <a:spcBef>
                <a:spcPts val="0"/>
              </a:spcBef>
              <a:spcAft>
                <a:spcPts val="0"/>
              </a:spcAft>
              <a:buFont typeface="Wingdings 2"/>
              <a:buChar char=""/>
              <a:defRPr/>
            </a:pPr>
            <a:r>
              <a:rPr lang="ru-RU" dirty="0" smtClean="0">
                <a:solidFill>
                  <a:schemeClr val="accent1">
                    <a:lumMod val="60000"/>
                    <a:lumOff val="40000"/>
                  </a:schemeClr>
                </a:solidFill>
              </a:rPr>
              <a:t>В это время семья Михалковых жила в Пятигорске, где школьник Сергей Михалков печатается также в краевой газете «Терек».</a:t>
            </a:r>
            <a:endParaRPr lang="ru-RU" dirty="0">
              <a:solidFill>
                <a:schemeClr val="accent1">
                  <a:lumMod val="60000"/>
                  <a:lumOff val="40000"/>
                </a:schemeClr>
              </a:solidFill>
            </a:endParaRPr>
          </a:p>
        </p:txBody>
      </p:sp>
      <p:pic>
        <p:nvPicPr>
          <p:cNvPr id="11268" name="Picture 2" descr="Картинка 6 из 139">
            <a:hlinkClick r:id="rId2"/>
          </p:cNvPr>
          <p:cNvPicPr>
            <a:picLocks noChangeAspect="1" noChangeArrowheads="1"/>
          </p:cNvPicPr>
          <p:nvPr/>
        </p:nvPicPr>
        <p:blipFill>
          <a:blip r:embed="rId3" cstate="print"/>
          <a:srcRect/>
          <a:stretch>
            <a:fillRect/>
          </a:stretch>
        </p:blipFill>
        <p:spPr bwMode="auto">
          <a:xfrm>
            <a:off x="250825" y="1341438"/>
            <a:ext cx="3084513" cy="4973637"/>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53536"/>
            <a:ext cx="8507288" cy="943216"/>
          </a:xfrm>
        </p:spPr>
        <p:txBody>
          <a:bodyPr/>
          <a:lstStyle/>
          <a:p>
            <a:pPr marL="54864" fontAlgn="auto">
              <a:spcAft>
                <a:spcPts val="0"/>
              </a:spcAft>
              <a:defRPr/>
            </a:pPr>
            <a:r>
              <a:rPr lang="ru-RU" sz="4400" b="1" dirty="0" smtClean="0">
                <a:solidFill>
                  <a:srgbClr val="00B0F0"/>
                </a:solidFill>
              </a:rPr>
              <a:t>Литературная деятельность</a:t>
            </a:r>
            <a:endParaRPr lang="ru-RU" sz="4400" b="1" dirty="0">
              <a:solidFill>
                <a:srgbClr val="00B0F0"/>
              </a:solidFill>
            </a:endParaRPr>
          </a:p>
        </p:txBody>
      </p:sp>
      <p:sp>
        <p:nvSpPr>
          <p:cNvPr id="3" name="Содержимое 2"/>
          <p:cNvSpPr>
            <a:spLocks noGrp="1"/>
          </p:cNvSpPr>
          <p:nvPr>
            <p:ph sz="half" idx="1"/>
          </p:nvPr>
        </p:nvSpPr>
        <p:spPr>
          <a:xfrm>
            <a:off x="179388" y="1484313"/>
            <a:ext cx="4824412" cy="5184775"/>
          </a:xfrm>
        </p:spPr>
        <p:txBody>
          <a:bodyPr>
            <a:normAutofit lnSpcReduction="10000"/>
          </a:bodyPr>
          <a:lstStyle/>
          <a:p>
            <a:pPr fontAlgn="auto">
              <a:spcBef>
                <a:spcPts val="0"/>
              </a:spcBef>
              <a:spcAft>
                <a:spcPts val="0"/>
              </a:spcAft>
              <a:buFont typeface="Wingdings 2"/>
              <a:buNone/>
              <a:defRPr/>
            </a:pPr>
            <a:r>
              <a:rPr lang="ru-RU" sz="3000" dirty="0" smtClean="0">
                <a:solidFill>
                  <a:schemeClr val="tx2">
                    <a:lumMod val="10000"/>
                  </a:schemeClr>
                </a:solidFill>
              </a:rPr>
              <a:t>    </a:t>
            </a:r>
            <a:r>
              <a:rPr lang="ru-RU" sz="3000" dirty="0" smtClean="0">
                <a:solidFill>
                  <a:srgbClr val="C00000"/>
                </a:solidFill>
              </a:rPr>
              <a:t>С 1933 стихи Михалкова регулярно печатаются на страницах московских газет и журналов. </a:t>
            </a:r>
          </a:p>
          <a:p>
            <a:pPr fontAlgn="auto">
              <a:spcBef>
                <a:spcPts val="0"/>
              </a:spcBef>
              <a:spcAft>
                <a:spcPts val="0"/>
              </a:spcAft>
              <a:buFont typeface="Wingdings 2"/>
              <a:buNone/>
              <a:defRPr/>
            </a:pPr>
            <a:endParaRPr lang="ru-RU" sz="3000" dirty="0" smtClean="0">
              <a:solidFill>
                <a:srgbClr val="C00000"/>
              </a:solidFill>
            </a:endParaRPr>
          </a:p>
          <a:p>
            <a:pPr fontAlgn="auto">
              <a:spcBef>
                <a:spcPts val="0"/>
              </a:spcBef>
              <a:spcAft>
                <a:spcPts val="0"/>
              </a:spcAft>
              <a:buFont typeface="Wingdings 2"/>
              <a:buNone/>
              <a:defRPr/>
            </a:pPr>
            <a:r>
              <a:rPr lang="ru-RU" sz="3000" dirty="0" smtClean="0">
                <a:solidFill>
                  <a:srgbClr val="C00000"/>
                </a:solidFill>
              </a:rPr>
              <a:t>    В 1936 выходит его первый сборник «Стихи </a:t>
            </a:r>
          </a:p>
          <a:p>
            <a:pPr fontAlgn="auto">
              <a:spcBef>
                <a:spcPts val="0"/>
              </a:spcBef>
              <a:spcAft>
                <a:spcPts val="0"/>
              </a:spcAft>
              <a:buFont typeface="Wingdings 2"/>
              <a:buNone/>
              <a:defRPr/>
            </a:pPr>
            <a:r>
              <a:rPr lang="ru-RU" sz="3000" dirty="0" smtClean="0">
                <a:solidFill>
                  <a:srgbClr val="C00000"/>
                </a:solidFill>
              </a:rPr>
              <a:t>     для детей»:  «Три гражданина» ,  «Дядя Степа», «А что у вас?, «Про мимозу», «Упрямый Фома».</a:t>
            </a:r>
          </a:p>
          <a:p>
            <a:pPr fontAlgn="auto">
              <a:spcBef>
                <a:spcPts val="0"/>
              </a:spcBef>
              <a:spcAft>
                <a:spcPts val="0"/>
              </a:spcAft>
              <a:buFont typeface="Wingdings 2"/>
              <a:buChar char=""/>
              <a:defRPr/>
            </a:pPr>
            <a:endParaRPr lang="ru-RU" dirty="0"/>
          </a:p>
        </p:txBody>
      </p:sp>
      <p:pic>
        <p:nvPicPr>
          <p:cNvPr id="12292" name="Picture 3" descr="Картинка 3 из 138">
            <a:hlinkClick r:id="rId2"/>
          </p:cNvPr>
          <p:cNvPicPr>
            <a:picLocks noGrp="1" noChangeAspect="1" noChangeArrowheads="1"/>
          </p:cNvPicPr>
          <p:nvPr>
            <p:ph sz="half" idx="2"/>
          </p:nvPr>
        </p:nvPicPr>
        <p:blipFill>
          <a:blip r:embed="rId3" cstate="print"/>
          <a:srcRect/>
          <a:stretch>
            <a:fillRect/>
          </a:stretch>
        </p:blipFill>
        <p:spPr>
          <a:xfrm>
            <a:off x="5076825" y="1628775"/>
            <a:ext cx="3643313" cy="4525963"/>
          </a:xfr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53536"/>
            <a:ext cx="8229600" cy="1143000"/>
          </a:xfrm>
        </p:spPr>
        <p:txBody>
          <a:bodyPr>
            <a:normAutofit fontScale="90000"/>
          </a:bodyPr>
          <a:lstStyle/>
          <a:p>
            <a:pPr marL="54864" algn="ctr" fontAlgn="auto">
              <a:spcAft>
                <a:spcPts val="0"/>
              </a:spcAft>
              <a:defRPr/>
            </a:pPr>
            <a:r>
              <a:rPr lang="ru-RU" sz="4000" b="1" dirty="0" smtClean="0">
                <a:solidFill>
                  <a:srgbClr val="00B0F0"/>
                </a:solidFill>
              </a:rPr>
              <a:t>Стихи разные нужны – </a:t>
            </a:r>
            <a:br>
              <a:rPr lang="ru-RU" sz="4000" b="1" dirty="0" smtClean="0">
                <a:solidFill>
                  <a:srgbClr val="00B0F0"/>
                </a:solidFill>
              </a:rPr>
            </a:br>
            <a:r>
              <a:rPr lang="ru-RU" sz="4000" b="1" dirty="0" smtClean="0">
                <a:solidFill>
                  <a:srgbClr val="00B0F0"/>
                </a:solidFill>
              </a:rPr>
              <a:t>стихи разные важны</a:t>
            </a:r>
          </a:p>
        </p:txBody>
      </p:sp>
      <p:pic>
        <p:nvPicPr>
          <p:cNvPr id="18435" name="Picture 7" descr="96411"/>
          <p:cNvPicPr>
            <a:picLocks noChangeAspect="1" noChangeArrowheads="1"/>
          </p:cNvPicPr>
          <p:nvPr/>
        </p:nvPicPr>
        <p:blipFill>
          <a:blip r:embed="rId2" cstate="print"/>
          <a:srcRect/>
          <a:stretch>
            <a:fillRect/>
          </a:stretch>
        </p:blipFill>
        <p:spPr bwMode="auto">
          <a:xfrm>
            <a:off x="2555875" y="1557338"/>
            <a:ext cx="2087563" cy="2692400"/>
          </a:xfrm>
          <a:prstGeom prst="rect">
            <a:avLst/>
          </a:prstGeom>
          <a:noFill/>
          <a:ln w="9525">
            <a:noFill/>
            <a:miter lim="800000"/>
            <a:headEnd/>
            <a:tailEnd/>
          </a:ln>
        </p:spPr>
      </p:pic>
      <p:pic>
        <p:nvPicPr>
          <p:cNvPr id="18436" name="Picture 8" descr="img_bd"/>
          <p:cNvPicPr>
            <a:picLocks noChangeAspect="1" noChangeArrowheads="1"/>
          </p:cNvPicPr>
          <p:nvPr/>
        </p:nvPicPr>
        <p:blipFill>
          <a:blip r:embed="rId3" cstate="print"/>
          <a:srcRect/>
          <a:stretch>
            <a:fillRect/>
          </a:stretch>
        </p:blipFill>
        <p:spPr bwMode="auto">
          <a:xfrm>
            <a:off x="2627313" y="4437063"/>
            <a:ext cx="2081212" cy="2232025"/>
          </a:xfrm>
          <a:prstGeom prst="rect">
            <a:avLst/>
          </a:prstGeom>
          <a:noFill/>
          <a:ln w="9525">
            <a:noFill/>
            <a:miter lim="800000"/>
            <a:headEnd/>
            <a:tailEnd/>
          </a:ln>
        </p:spPr>
      </p:pic>
      <p:pic>
        <p:nvPicPr>
          <p:cNvPr id="18437" name="Picture 9" descr="836475"/>
          <p:cNvPicPr>
            <a:picLocks noChangeAspect="1" noChangeArrowheads="1"/>
          </p:cNvPicPr>
          <p:nvPr/>
        </p:nvPicPr>
        <p:blipFill>
          <a:blip r:embed="rId4" cstate="print"/>
          <a:srcRect/>
          <a:stretch>
            <a:fillRect/>
          </a:stretch>
        </p:blipFill>
        <p:spPr bwMode="auto">
          <a:xfrm>
            <a:off x="468313" y="1557338"/>
            <a:ext cx="1912937" cy="2746375"/>
          </a:xfrm>
          <a:prstGeom prst="rect">
            <a:avLst/>
          </a:prstGeom>
          <a:noFill/>
          <a:ln w="9525">
            <a:noFill/>
            <a:miter lim="800000"/>
            <a:headEnd/>
            <a:tailEnd/>
          </a:ln>
        </p:spPr>
      </p:pic>
      <p:pic>
        <p:nvPicPr>
          <p:cNvPr id="18438" name="i-main-pic" descr="Картинка 164 из 2605">
            <a:hlinkClick r:id="rId5"/>
          </p:cNvPr>
          <p:cNvPicPr>
            <a:picLocks noChangeAspect="1" noChangeArrowheads="1"/>
          </p:cNvPicPr>
          <p:nvPr/>
        </p:nvPicPr>
        <p:blipFill>
          <a:blip r:embed="rId6" cstate="print"/>
          <a:srcRect/>
          <a:stretch>
            <a:fillRect/>
          </a:stretch>
        </p:blipFill>
        <p:spPr bwMode="auto">
          <a:xfrm>
            <a:off x="468313" y="4437063"/>
            <a:ext cx="1905000" cy="2238375"/>
          </a:xfrm>
          <a:prstGeom prst="rect">
            <a:avLst/>
          </a:prstGeom>
          <a:noFill/>
          <a:ln w="9525">
            <a:noFill/>
            <a:miter lim="800000"/>
            <a:headEnd/>
            <a:tailEnd/>
          </a:ln>
        </p:spPr>
      </p:pic>
      <p:pic>
        <p:nvPicPr>
          <p:cNvPr id="18439" name="i-main-pic" descr="Картинка 216 из 2605">
            <a:hlinkClick r:id="rId7"/>
          </p:cNvPr>
          <p:cNvPicPr>
            <a:picLocks noChangeAspect="1" noChangeArrowheads="1"/>
          </p:cNvPicPr>
          <p:nvPr/>
        </p:nvPicPr>
        <p:blipFill>
          <a:blip r:embed="rId8" cstate="print"/>
          <a:srcRect/>
          <a:stretch>
            <a:fillRect/>
          </a:stretch>
        </p:blipFill>
        <p:spPr bwMode="auto">
          <a:xfrm>
            <a:off x="5003800" y="1557338"/>
            <a:ext cx="3744913"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Картинки по запросу картинка анимация шаблон презентации детские"/>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2291" name="Text Box 4"/>
          <p:cNvSpPr txBox="1">
            <a:spLocks noChangeArrowheads="1"/>
          </p:cNvSpPr>
          <p:nvPr/>
        </p:nvSpPr>
        <p:spPr bwMode="auto">
          <a:xfrm>
            <a:off x="2286000" y="285750"/>
            <a:ext cx="6858000" cy="5140325"/>
          </a:xfrm>
          <a:prstGeom prst="rect">
            <a:avLst/>
          </a:prstGeom>
          <a:noFill/>
          <a:ln w="9525">
            <a:noFill/>
            <a:miter lim="800000"/>
            <a:headEnd/>
            <a:tailEnd/>
          </a:ln>
        </p:spPr>
        <p:txBody>
          <a:bodyPr>
            <a:spAutoFit/>
          </a:bodyPr>
          <a:lstStyle/>
          <a:p>
            <a:r>
              <a:rPr lang="ru-RU" sz="2400" b="1">
                <a:solidFill>
                  <a:srgbClr val="000000"/>
                </a:solidFill>
              </a:rPr>
              <a:t>Агния Львовна Барто (1906-1981 гг.)</a:t>
            </a:r>
            <a:endParaRPr lang="ru-RU" sz="2400">
              <a:solidFill>
                <a:srgbClr val="000000"/>
              </a:solidFill>
            </a:endParaRPr>
          </a:p>
          <a:p>
            <a:r>
              <a:rPr lang="ru-RU" sz="1600" b="1" i="1">
                <a:solidFill>
                  <a:srgbClr val="000000"/>
                </a:solidFill>
              </a:rPr>
              <a:t>Вопрос о школе, где учат писать стихи, задал</a:t>
            </a:r>
          </a:p>
          <a:p>
            <a:r>
              <a:rPr lang="ru-RU" sz="1600" b="1" i="1">
                <a:solidFill>
                  <a:srgbClr val="000000"/>
                </a:solidFill>
              </a:rPr>
              <a:t> однажды известной писательнице Агнии Барто </a:t>
            </a:r>
          </a:p>
          <a:p>
            <a:r>
              <a:rPr lang="ru-RU" sz="1600" b="1" i="1">
                <a:solidFill>
                  <a:srgbClr val="000000"/>
                </a:solidFill>
              </a:rPr>
              <a:t>мальчик-первоклассник. Она ответила:</a:t>
            </a:r>
          </a:p>
          <a:p>
            <a:r>
              <a:rPr lang="ru-RU" sz="1600" b="1" i="1">
                <a:solidFill>
                  <a:srgbClr val="000000"/>
                </a:solidFill>
              </a:rPr>
              <a:t>«Сколько живу, а школы такой не встречала. Училась я в самой обыкновенной московской школе. Там же и стихи писать начала. Еще в младших классах. Серьезные это были стихи - о влюбленных принцах! И лишь потом, когда стала постарше, написала для школьной стенгазеты веселые стихи о своих подружках. Они читали и громко смеялись, словно я не о них, а о ком-то другом сочинила эти эпиграммы...»</a:t>
            </a:r>
          </a:p>
          <a:p>
            <a:r>
              <a:rPr lang="ru-RU" sz="1600" b="1" i="1">
                <a:solidFill>
                  <a:srgbClr val="000000"/>
                </a:solidFill>
              </a:rPr>
              <a:t>Вообще-то Агния Барто собиралась стать балериной, даже училась в хореографическом училище, но желание писать детские книги оказалось сильнее. Первая книжка молодого автора вышла в свет в 1925 г. Пожалуй, не было еще на свете бабушек и дедушек читателей этой книги, а стихи о том, как «уронили мишку на пол», «идет бычок, качается», уже были...</a:t>
            </a:r>
          </a:p>
          <a:p>
            <a:r>
              <a:rPr lang="ru-RU" sz="1600" b="1" i="1">
                <a:solidFill>
                  <a:srgbClr val="000000"/>
                </a:solidFill>
              </a:rPr>
              <a:t>Знаменитая кинокомедия «Подкидыш» - история потерявшейся девочки - была снята по сценарию Агнии Барто и актрисы Рины Зеленой.</a:t>
            </a:r>
          </a:p>
        </p:txBody>
      </p:sp>
      <p:pic>
        <p:nvPicPr>
          <p:cNvPr id="54277" name="Picture 5" descr="1000022764"/>
          <p:cNvPicPr>
            <a:picLocks noChangeAspect="1" noChangeArrowheads="1"/>
          </p:cNvPicPr>
          <p:nvPr/>
        </p:nvPicPr>
        <p:blipFill>
          <a:blip r:embed="rId5" cstate="print"/>
          <a:srcRect/>
          <a:stretch>
            <a:fillRect/>
          </a:stretch>
        </p:blipFill>
        <p:spPr bwMode="auto">
          <a:xfrm>
            <a:off x="571472" y="285728"/>
            <a:ext cx="1547813" cy="207010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4278" name="Picture 6" descr="A"/>
          <p:cNvPicPr>
            <a:picLocks noChangeAspect="1" noChangeArrowheads="1"/>
          </p:cNvPicPr>
          <p:nvPr/>
        </p:nvPicPr>
        <p:blipFill>
          <a:blip r:embed="rId6" cstate="print"/>
          <a:srcRect/>
          <a:stretch>
            <a:fillRect/>
          </a:stretch>
        </p:blipFill>
        <p:spPr bwMode="auto">
          <a:xfrm>
            <a:off x="500034" y="2428868"/>
            <a:ext cx="1547813" cy="189071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4279" name="Picture 7" descr="1000464231"/>
          <p:cNvPicPr>
            <a:picLocks noChangeAspect="1" noChangeArrowheads="1"/>
          </p:cNvPicPr>
          <p:nvPr/>
        </p:nvPicPr>
        <p:blipFill>
          <a:blip r:embed="rId7" cstate="print"/>
          <a:srcRect/>
          <a:stretch>
            <a:fillRect/>
          </a:stretch>
        </p:blipFill>
        <p:spPr bwMode="auto">
          <a:xfrm>
            <a:off x="571472" y="4429132"/>
            <a:ext cx="1547813" cy="197961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Записанный звук">
            <a:hlinkClick r:id="" action="ppaction://media"/>
          </p:cNvPr>
          <p:cNvPicPr>
            <a:picLocks noRot="1" noChangeAspect="1"/>
          </p:cNvPicPr>
          <p:nvPr>
            <a:wavAudioFile r:embed="rId1" name="Записанный звук"/>
          </p:nvPr>
        </p:nvPicPr>
        <p:blipFill>
          <a:blip r:embed="rId8" cstate="print"/>
          <a:srcRect/>
          <a:stretch>
            <a:fillRect/>
          </a:stretch>
        </p:blipFill>
        <p:spPr bwMode="auto">
          <a:xfrm>
            <a:off x="8839200" y="6553200"/>
            <a:ext cx="304800" cy="304800"/>
          </a:xfrm>
          <a:prstGeom prst="rect">
            <a:avLst/>
          </a:prstGeom>
          <a:noFill/>
          <a:ln w="9525">
            <a:noFill/>
            <a:miter lim="800000"/>
            <a:headEnd/>
            <a:tailEnd/>
          </a:ln>
        </p:spPr>
      </p:pic>
      <p:pic>
        <p:nvPicPr>
          <p:cNvPr id="10" name="Picture 2" descr="http://veha.poem4you.ru/images/classic/photos/16/4.jpg"/>
          <p:cNvPicPr>
            <a:picLocks noChangeAspect="1" noChangeArrowheads="1"/>
          </p:cNvPicPr>
          <p:nvPr/>
        </p:nvPicPr>
        <p:blipFill>
          <a:blip r:embed="rId9" cstate="print"/>
          <a:srcRect/>
          <a:stretch>
            <a:fillRect/>
          </a:stretch>
        </p:blipFill>
        <p:spPr bwMode="auto">
          <a:xfrm>
            <a:off x="7929586" y="214290"/>
            <a:ext cx="923514" cy="122023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9982465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3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in-pic" descr="Картинка 39 из 49">
            <a:hlinkClick r:id="rId2"/>
          </p:cNvPr>
          <p:cNvPicPr>
            <a:picLocks noGrp="1"/>
          </p:cNvPicPr>
          <p:nvPr>
            <p:ph sz="half" idx="1"/>
          </p:nvPr>
        </p:nvPicPr>
        <p:blipFill>
          <a:blip r:embed="rId3" cstate="print"/>
          <a:srcRect/>
          <a:stretch>
            <a:fillRect/>
          </a:stretch>
        </p:blipFill>
        <p:spPr>
          <a:xfrm>
            <a:off x="142875" y="214313"/>
            <a:ext cx="2357438" cy="3214687"/>
          </a:xfrm>
        </p:spPr>
      </p:pic>
      <p:sp>
        <p:nvSpPr>
          <p:cNvPr id="4" name="Содержимое 3"/>
          <p:cNvSpPr>
            <a:spLocks noGrp="1"/>
          </p:cNvSpPr>
          <p:nvPr>
            <p:ph sz="half" idx="2"/>
          </p:nvPr>
        </p:nvSpPr>
        <p:spPr>
          <a:xfrm>
            <a:off x="4929188" y="142875"/>
            <a:ext cx="4214812" cy="6715125"/>
          </a:xfrm>
        </p:spPr>
        <p:txBody>
          <a:bodyPr>
            <a:normAutofit/>
          </a:bodyPr>
          <a:lstStyle/>
          <a:p>
            <a:pPr algn="ctr" fontAlgn="auto">
              <a:spcBef>
                <a:spcPts val="0"/>
              </a:spcBef>
              <a:spcAft>
                <a:spcPts val="0"/>
              </a:spcAft>
              <a:buFont typeface="Wingdings 2"/>
              <a:buChar char=""/>
              <a:defRPr/>
            </a:pPr>
            <a:r>
              <a:rPr lang="ru-RU" sz="3200" b="1" dirty="0" smtClean="0">
                <a:solidFill>
                  <a:srgbClr val="FFFF00"/>
                </a:solidFill>
              </a:rPr>
              <a:t>Михалков также писал  сказки. </a:t>
            </a:r>
            <a:r>
              <a:rPr lang="ru-RU" sz="2600" b="1" dirty="0" smtClean="0">
                <a:solidFill>
                  <a:srgbClr val="FFFF00"/>
                </a:solidFill>
              </a:rPr>
              <a:t>Наиболее известны  </a:t>
            </a:r>
          </a:p>
          <a:p>
            <a:pPr algn="ctr" fontAlgn="auto">
              <a:spcBef>
                <a:spcPts val="0"/>
              </a:spcBef>
              <a:spcAft>
                <a:spcPts val="0"/>
              </a:spcAft>
              <a:buFont typeface="Wingdings 2"/>
              <a:buChar char=""/>
              <a:defRPr/>
            </a:pPr>
            <a:r>
              <a:rPr lang="ru-RU" sz="3200" b="1" dirty="0" smtClean="0">
                <a:solidFill>
                  <a:srgbClr val="FF0000"/>
                </a:solidFill>
              </a:rPr>
              <a:t>«Три поросенка» </a:t>
            </a:r>
          </a:p>
          <a:p>
            <a:pPr algn="ctr" fontAlgn="auto">
              <a:spcBef>
                <a:spcPts val="0"/>
              </a:spcBef>
              <a:spcAft>
                <a:spcPts val="0"/>
              </a:spcAft>
              <a:buFont typeface="Wingdings 2"/>
              <a:buNone/>
              <a:defRPr/>
            </a:pPr>
            <a:r>
              <a:rPr lang="ru-RU" sz="3200" b="1" dirty="0" smtClean="0">
                <a:solidFill>
                  <a:srgbClr val="FFFF00"/>
                </a:solidFill>
              </a:rPr>
              <a:t>    (1936) – </a:t>
            </a:r>
            <a:r>
              <a:rPr lang="ru-RU" b="1" dirty="0" smtClean="0">
                <a:solidFill>
                  <a:srgbClr val="FFFF00"/>
                </a:solidFill>
              </a:rPr>
              <a:t>переложение английской народной сказки . </a:t>
            </a:r>
            <a:r>
              <a:rPr lang="ru-RU" sz="3200" b="1" dirty="0" smtClean="0">
                <a:solidFill>
                  <a:srgbClr val="FF0000"/>
                </a:solidFill>
              </a:rPr>
              <a:t>«Праздник непослушания» </a:t>
            </a:r>
            <a:r>
              <a:rPr lang="ru-RU" sz="3200" b="1" dirty="0" smtClean="0">
                <a:solidFill>
                  <a:srgbClr val="FFFF00"/>
                </a:solidFill>
              </a:rPr>
              <a:t>самая озорная и веселая сказка по которой  даже поставлен </a:t>
            </a:r>
            <a:r>
              <a:rPr lang="ru-RU" sz="3200" b="1" dirty="0" smtClean="0">
                <a:solidFill>
                  <a:srgbClr val="FF0000"/>
                </a:solidFill>
              </a:rPr>
              <a:t>мюзикл.</a:t>
            </a:r>
            <a:endParaRPr lang="ru-RU" sz="3200" b="1" dirty="0">
              <a:solidFill>
                <a:srgbClr val="FF0000"/>
              </a:solidFill>
            </a:endParaRPr>
          </a:p>
        </p:txBody>
      </p:sp>
      <p:pic>
        <p:nvPicPr>
          <p:cNvPr id="25604" name="i-main-pic" descr="Картинка 16 из 385">
            <a:hlinkClick r:id="rId4"/>
          </p:cNvPr>
          <p:cNvPicPr>
            <a:picLocks noChangeAspect="1" noChangeArrowheads="1"/>
          </p:cNvPicPr>
          <p:nvPr/>
        </p:nvPicPr>
        <p:blipFill>
          <a:blip r:embed="rId5" cstate="print"/>
          <a:srcRect/>
          <a:stretch>
            <a:fillRect/>
          </a:stretch>
        </p:blipFill>
        <p:spPr bwMode="auto">
          <a:xfrm>
            <a:off x="179388" y="3429000"/>
            <a:ext cx="2286000" cy="3238500"/>
          </a:xfrm>
          <a:prstGeom prst="rect">
            <a:avLst/>
          </a:prstGeom>
          <a:noFill/>
          <a:ln w="9525">
            <a:noFill/>
            <a:miter lim="800000"/>
            <a:headEnd/>
            <a:tailEnd/>
          </a:ln>
        </p:spPr>
      </p:pic>
      <p:pic>
        <p:nvPicPr>
          <p:cNvPr id="25605" name="i-main-pic" descr="Картинка 6 из 382">
            <a:hlinkClick r:id="rId6"/>
          </p:cNvPr>
          <p:cNvPicPr>
            <a:picLocks noChangeAspect="1" noChangeArrowheads="1"/>
          </p:cNvPicPr>
          <p:nvPr/>
        </p:nvPicPr>
        <p:blipFill>
          <a:blip r:embed="rId7" cstate="print"/>
          <a:srcRect/>
          <a:stretch>
            <a:fillRect/>
          </a:stretch>
        </p:blipFill>
        <p:spPr bwMode="auto">
          <a:xfrm>
            <a:off x="2484438" y="3357563"/>
            <a:ext cx="2643187" cy="3309937"/>
          </a:xfrm>
          <a:prstGeom prst="rect">
            <a:avLst/>
          </a:prstGeom>
          <a:noFill/>
          <a:ln w="9525">
            <a:noFill/>
            <a:miter lim="800000"/>
            <a:headEnd/>
            <a:tailEnd/>
          </a:ln>
        </p:spPr>
      </p:pic>
      <p:pic>
        <p:nvPicPr>
          <p:cNvPr id="25606" name="i-main-pic" descr="Картинка 161 из 1550">
            <a:hlinkClick r:id="rId8"/>
          </p:cNvPr>
          <p:cNvPicPr>
            <a:picLocks/>
          </p:cNvPicPr>
          <p:nvPr/>
        </p:nvPicPr>
        <p:blipFill>
          <a:blip r:embed="rId9" cstate="print"/>
          <a:srcRect/>
          <a:stretch>
            <a:fillRect/>
          </a:stretch>
        </p:blipFill>
        <p:spPr bwMode="auto">
          <a:xfrm>
            <a:off x="2627313" y="260350"/>
            <a:ext cx="2432050" cy="31686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мама\шаблоны\Фон для презентации. 100 штук\My_new_fons_next 100\54a.jpg"/>
          <p:cNvPicPr>
            <a:picLocks noChangeAspect="1" noChangeArrowheads="1"/>
          </p:cNvPicPr>
          <p:nvPr/>
        </p:nvPicPr>
        <p:blipFill>
          <a:blip r:embed="rId2" cstate="print"/>
          <a:srcRect/>
          <a:stretch>
            <a:fillRect/>
          </a:stretch>
        </p:blipFill>
        <p:spPr bwMode="auto">
          <a:xfrm>
            <a:off x="-304800" y="-195263"/>
            <a:ext cx="9753600" cy="7248526"/>
          </a:xfrm>
          <a:prstGeom prst="rect">
            <a:avLst/>
          </a:prstGeom>
          <a:noFill/>
          <a:ln w="9525">
            <a:noFill/>
            <a:miter lim="800000"/>
            <a:headEnd/>
            <a:tailEnd/>
          </a:ln>
        </p:spPr>
      </p:pic>
      <p:sp>
        <p:nvSpPr>
          <p:cNvPr id="4099" name="Заголовок 6"/>
          <p:cNvSpPr>
            <a:spLocks noGrp="1"/>
          </p:cNvSpPr>
          <p:nvPr>
            <p:ph type="title"/>
          </p:nvPr>
        </p:nvSpPr>
        <p:spPr>
          <a:xfrm>
            <a:off x="142875" y="500063"/>
            <a:ext cx="3008313" cy="1162050"/>
          </a:xfrm>
        </p:spPr>
        <p:txBody>
          <a:bodyPr>
            <a:normAutofit fontScale="90000"/>
          </a:bodyPr>
          <a:lstStyle/>
          <a:p>
            <a:pPr algn="ctr" eaLnBrk="1" hangingPunct="1"/>
            <a:r>
              <a:rPr lang="ru-RU" sz="3600" smtClean="0"/>
              <a:t>Иван Саввич Никитин</a:t>
            </a:r>
          </a:p>
        </p:txBody>
      </p:sp>
      <p:sp>
        <p:nvSpPr>
          <p:cNvPr id="4100" name="Содержимое 7"/>
          <p:cNvSpPr>
            <a:spLocks noGrp="1"/>
          </p:cNvSpPr>
          <p:nvPr>
            <p:ph idx="1"/>
          </p:nvPr>
        </p:nvSpPr>
        <p:spPr>
          <a:xfrm>
            <a:off x="3000375" y="357188"/>
            <a:ext cx="6286500" cy="5768975"/>
          </a:xfrm>
        </p:spPr>
        <p:txBody>
          <a:bodyPr>
            <a:normAutofit fontScale="92500" lnSpcReduction="20000"/>
          </a:bodyPr>
          <a:lstStyle/>
          <a:p>
            <a:pPr eaLnBrk="1" hangingPunct="1">
              <a:lnSpc>
                <a:spcPct val="150000"/>
              </a:lnSpc>
              <a:buFont typeface="Arial" charset="0"/>
              <a:buNone/>
            </a:pPr>
            <a:r>
              <a:rPr lang="ru-RU" sz="2000" smtClean="0">
                <a:latin typeface="Arbat-Bold" pitchFamily="2" charset="0"/>
              </a:rPr>
              <a:t>       </a:t>
            </a:r>
            <a:r>
              <a:rPr lang="ru-RU" sz="2000" b="1" smtClean="0">
                <a:latin typeface="Times New Roman" pitchFamily="18" charset="0"/>
                <a:cs typeface="Times New Roman" pitchFamily="18" charset="0"/>
              </a:rPr>
              <a:t>Родился   в Воронеже, отец его был купцом-владельцем свечного завода. Учился в училище, но не закончил его,  т. к. отцу грозило разорение и надо было помогать ему в торговых делах. Все тяготы взрослой жизни взял на себя маленький Иван Саввич. Ему пришлось очень много работать, чтобы заработать на хлебушек.</a:t>
            </a:r>
          </a:p>
          <a:p>
            <a:pPr eaLnBrk="1" hangingPunct="1">
              <a:lnSpc>
                <a:spcPct val="150000"/>
              </a:lnSpc>
              <a:buFont typeface="Arial" charset="0"/>
              <a:buNone/>
            </a:pPr>
            <a:r>
              <a:rPr lang="ru-RU" sz="2000" b="1" smtClean="0">
                <a:latin typeface="Times New Roman" pitchFamily="18" charset="0"/>
                <a:cs typeface="Times New Roman" pitchFamily="18" charset="0"/>
              </a:rPr>
              <a:t>     Стихи он стал писать очень рано, но долго не решался их напечатать,  показать их другим. И первое напечатанное стихотворение Никитина «Русь» принесло ему известность, скоро он выпустил целый сборник своих стихотворений, на вырученные средства впоследствии он открыл книжный магазин и библиотеку</a:t>
            </a:r>
          </a:p>
        </p:txBody>
      </p:sp>
      <p:pic>
        <p:nvPicPr>
          <p:cNvPr id="4101" name="Picture 2"/>
          <p:cNvPicPr>
            <a:picLocks noChangeAspect="1" noChangeArrowheads="1"/>
          </p:cNvPicPr>
          <p:nvPr/>
        </p:nvPicPr>
        <p:blipFill>
          <a:blip r:embed="rId3" cstate="print"/>
          <a:srcRect/>
          <a:stretch>
            <a:fillRect/>
          </a:stretch>
        </p:blipFill>
        <p:spPr bwMode="auto">
          <a:xfrm>
            <a:off x="142875" y="1857375"/>
            <a:ext cx="3160713" cy="421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amp;Fcy;&amp;ocy;&amp;ncy; - &amp;Ocy;&amp;lcy;&amp;softcy;&amp;gcy;&amp;acy; &amp;Vcy;&amp;acy;&amp;scy;&amp;icy;&amp;lcy;&amp;softcy;&amp;iecy;&amp;vcy;&amp;ncy;&amp;acy; &amp;Scy;&amp;mcy;&amp;icy;&amp;rcy;&amp;ncy;&amp;ocy;&amp;vcy;&amp;acy;"/>
          <p:cNvPicPr>
            <a:picLocks noChangeAspect="1" noChangeArrowheads="1"/>
          </p:cNvPicPr>
          <p:nvPr/>
        </p:nvPicPr>
        <p:blipFill>
          <a:blip r:embed="rId2" cstate="print">
            <a:lum bright="2000"/>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solidFill>
            <a:schemeClr val="bg1">
              <a:alpha val="25882"/>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3317" name="Picture 6" descr="Описание: Безымянный"/>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7313" y="0"/>
            <a:ext cx="3494087" cy="4292600"/>
          </a:xfrm>
          <a:prstGeom prst="rect">
            <a:avLst/>
          </a:prstGeom>
          <a:noFill/>
          <a:ln w="381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sp>
        <p:nvSpPr>
          <p:cNvPr id="4100" name="WordArt 3"/>
          <p:cNvSpPr>
            <a:spLocks noChangeArrowheads="1" noChangeShapeType="1" noTextEdit="1"/>
          </p:cNvSpPr>
          <p:nvPr/>
        </p:nvSpPr>
        <p:spPr bwMode="auto">
          <a:xfrm>
            <a:off x="2339975" y="4365625"/>
            <a:ext cx="3959225" cy="1511300"/>
          </a:xfrm>
          <a:prstGeom prst="rect">
            <a:avLst/>
          </a:prstGeom>
        </p:spPr>
        <p:txBody>
          <a:bodyPr wrap="none" fromWordArt="1">
            <a:prstTxWarp prst="textPlain">
              <a:avLst>
                <a:gd name="adj" fmla="val 50000"/>
              </a:avLst>
            </a:prstTxWarp>
          </a:bodyPr>
          <a:lstStyle/>
          <a:p>
            <a:pPr algn="ctr"/>
            <a:r>
              <a:rPr lang="ru-RU" sz="3600" kern="10">
                <a:ln w="25400">
                  <a:solidFill>
                    <a:schemeClr val="tx1"/>
                  </a:solidFill>
                  <a:round/>
                  <a:headEnd/>
                  <a:tailEnd/>
                </a:ln>
                <a:solidFill>
                  <a:srgbClr val="CC99FF"/>
                </a:solidFill>
                <a:effectLst>
                  <a:outerShdw dist="35921" dir="2700000" algn="ctr" rotWithShape="0">
                    <a:srgbClr val="C0C0C0">
                      <a:alpha val="79999"/>
                    </a:srgbClr>
                  </a:outerShdw>
                </a:effectLst>
                <a:latin typeface="Impact"/>
              </a:rPr>
              <a:t>Константин</a:t>
            </a:r>
          </a:p>
          <a:p>
            <a:pPr algn="ctr"/>
            <a:r>
              <a:rPr lang="ru-RU" sz="3600" kern="10">
                <a:ln w="25400">
                  <a:solidFill>
                    <a:schemeClr val="tx1"/>
                  </a:solidFill>
                  <a:round/>
                  <a:headEnd/>
                  <a:tailEnd/>
                </a:ln>
                <a:solidFill>
                  <a:srgbClr val="CC99FF"/>
                </a:solidFill>
                <a:effectLst>
                  <a:outerShdw dist="35921" dir="2700000" algn="ctr" rotWithShape="0">
                    <a:srgbClr val="C0C0C0">
                      <a:alpha val="79999"/>
                    </a:srgbClr>
                  </a:outerShdw>
                </a:effectLst>
                <a:latin typeface="Impact"/>
              </a:rPr>
              <a:t> Георгиевич</a:t>
            </a:r>
          </a:p>
          <a:p>
            <a:pPr algn="ctr"/>
            <a:r>
              <a:rPr lang="ru-RU" sz="3600" kern="10">
                <a:ln w="25400">
                  <a:solidFill>
                    <a:schemeClr val="tx1"/>
                  </a:solidFill>
                  <a:round/>
                  <a:headEnd/>
                  <a:tailEnd/>
                </a:ln>
                <a:solidFill>
                  <a:srgbClr val="CC99FF"/>
                </a:solidFill>
                <a:effectLst>
                  <a:outerShdw dist="35921" dir="2700000" algn="ctr" rotWithShape="0">
                    <a:srgbClr val="C0C0C0">
                      <a:alpha val="79999"/>
                    </a:srgbClr>
                  </a:outerShdw>
                </a:effectLst>
                <a:latin typeface="Impact"/>
              </a:rPr>
              <a:t>Паустовский</a:t>
            </a:r>
          </a:p>
        </p:txBody>
      </p:sp>
      <p:sp>
        <p:nvSpPr>
          <p:cNvPr id="4101" name="WordArt 4"/>
          <p:cNvSpPr>
            <a:spLocks noChangeArrowheads="1" noChangeShapeType="1" noTextEdit="1"/>
          </p:cNvSpPr>
          <p:nvPr/>
        </p:nvSpPr>
        <p:spPr bwMode="auto">
          <a:xfrm>
            <a:off x="3276600" y="6092825"/>
            <a:ext cx="2159000" cy="360363"/>
          </a:xfrm>
          <a:prstGeom prst="rect">
            <a:avLst/>
          </a:prstGeom>
        </p:spPr>
        <p:txBody>
          <a:bodyPr wrap="none" fromWordArt="1">
            <a:prstTxWarp prst="textPlain">
              <a:avLst>
                <a:gd name="adj" fmla="val 50000"/>
              </a:avLst>
            </a:prstTxWarp>
          </a:bodyPr>
          <a:lstStyle/>
          <a:p>
            <a:pPr algn="ctr"/>
            <a:r>
              <a:rPr lang="ru-RU" sz="3600" kern="10">
                <a:ln w="25400">
                  <a:solidFill>
                    <a:schemeClr val="tx1"/>
                  </a:solidFill>
                  <a:round/>
                  <a:headEnd/>
                  <a:tailEnd/>
                </a:ln>
                <a:solidFill>
                  <a:srgbClr val="CC99FF"/>
                </a:solidFill>
                <a:effectLst>
                  <a:outerShdw dist="35921" dir="2700000" algn="ctr" rotWithShape="0">
                    <a:srgbClr val="C0C0C0">
                      <a:alpha val="79999"/>
                    </a:srgbClr>
                  </a:outerShdw>
                </a:effectLst>
                <a:latin typeface="Impact"/>
              </a:rPr>
              <a:t>1892-1968</a:t>
            </a:r>
          </a:p>
        </p:txBody>
      </p:sp>
    </p:spTree>
    <p:extLst>
      <p:ext uri="{BB962C8B-B14F-4D97-AF65-F5344CB8AC3E}">
        <p14:creationId xmlns:p14="http://schemas.microsoft.com/office/powerpoint/2010/main" xmlns="" val="1415834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3000" fill="hold"/>
                                        <p:tgtEl>
                                          <p:spTgt spid="133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amp;Fcy;&amp;ocy;&amp;ncy; - &amp;Ocy;&amp;lcy;&amp;softcy;&amp;gcy;&amp;acy; &amp;Vcy;&amp;acy;&amp;scy;&amp;icy;&amp;lcy;&amp;softcy;&amp;iecy;&amp;vcy;&amp;ncy;&amp;acy; &amp;Scy;&amp;mcy;&amp;icy;&amp;rcy;&amp;ncy;&amp;ocy;&amp;vcy;&amp;ac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C:\Users\Вова\Desktop\пау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1125538"/>
            <a:ext cx="3357562" cy="4826000"/>
          </a:xfrm>
          <a:prstGeom prst="rect">
            <a:avLst/>
          </a:prstGeom>
          <a:noFill/>
          <a:ln w="38100">
            <a:solidFill>
              <a:srgbClr val="9933FF"/>
            </a:solidFill>
            <a:miter lim="800000"/>
            <a:headEnd/>
            <a:tailEnd/>
          </a:ln>
          <a:extLst>
            <a:ext uri="{909E8E84-426E-40DD-AFC4-6F175D3DCCD1}">
              <a14:hiddenFill xmlns:a14="http://schemas.microsoft.com/office/drawing/2010/main" xmlns="">
                <a:solidFill>
                  <a:srgbClr val="FFFFFF"/>
                </a:solidFill>
              </a14:hiddenFill>
            </a:ext>
          </a:extLst>
        </p:spPr>
      </p:pic>
      <p:sp>
        <p:nvSpPr>
          <p:cNvPr id="5124" name="Rectangle 6"/>
          <p:cNvSpPr>
            <a:spLocks noChangeArrowheads="1"/>
          </p:cNvSpPr>
          <p:nvPr/>
        </p:nvSpPr>
        <p:spPr bwMode="auto">
          <a:xfrm>
            <a:off x="4643438" y="765175"/>
            <a:ext cx="3924300" cy="556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400" b="1"/>
              <a:t>Родился 19 мая 1892года в Москве</a:t>
            </a:r>
          </a:p>
          <a:p>
            <a:pPr algn="ctr" eaLnBrk="1" hangingPunct="1"/>
            <a:r>
              <a:rPr lang="ru-RU" altLang="ru-RU" sz="2400" b="1"/>
              <a:t>Учился в Киевском университете на историко-филологическом факультете и в Московском университете на юридическом факультете</a:t>
            </a:r>
          </a:p>
          <a:p>
            <a:pPr algn="ctr" eaLnBrk="1" hangingPunct="1"/>
            <a:r>
              <a:rPr lang="ru-RU" altLang="ru-RU" sz="2400" b="1"/>
              <a:t>Работал журналистом в газете «Правда» и других печатных изданиях</a:t>
            </a:r>
          </a:p>
        </p:txBody>
      </p:sp>
    </p:spTree>
    <p:extLst>
      <p:ext uri="{BB962C8B-B14F-4D97-AF65-F5344CB8AC3E}">
        <p14:creationId xmlns:p14="http://schemas.microsoft.com/office/powerpoint/2010/main" xmlns="" val="311882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up)">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mp;Fcy;&amp;ocy;&amp;ncy; - &amp;Ocy;&amp;lcy;&amp;softcy;&amp;gcy;&amp;acy; &amp;Vcy;&amp;acy;&amp;scy;&amp;icy;&amp;lcy;&amp;softcy;&amp;iecy;&amp;vcy;&amp;ncy;&amp;acy; &amp;Scy;&amp;mcy;&amp;icy;&amp;rcy;&amp;ncy;&amp;ocy;&amp;vcy;&amp;ac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6" descr="C:\Users\Вова\Desktop\пауст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463" y="1700213"/>
            <a:ext cx="3906837" cy="3816350"/>
          </a:xfrm>
          <a:prstGeom prst="rect">
            <a:avLst/>
          </a:prstGeom>
          <a:noFill/>
          <a:ln w="38100">
            <a:solidFill>
              <a:srgbClr val="9933FF"/>
            </a:solidFill>
            <a:miter lim="800000"/>
            <a:headEnd/>
            <a:tailEnd/>
          </a:ln>
          <a:extLst>
            <a:ext uri="{909E8E84-426E-40DD-AFC4-6F175D3DCCD1}">
              <a14:hiddenFill xmlns:a14="http://schemas.microsoft.com/office/drawing/2010/main" xmlns="">
                <a:solidFill>
                  <a:srgbClr val="FFFFFF"/>
                </a:solidFill>
              </a14:hiddenFill>
            </a:ext>
          </a:extLst>
        </p:spPr>
      </p:pic>
      <p:sp>
        <p:nvSpPr>
          <p:cNvPr id="6148" name="Rectangle 6"/>
          <p:cNvSpPr>
            <a:spLocks noChangeArrowheads="1"/>
          </p:cNvSpPr>
          <p:nvPr/>
        </p:nvSpPr>
        <p:spPr bwMode="auto">
          <a:xfrm>
            <a:off x="323850" y="1773238"/>
            <a:ext cx="4103688" cy="337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400" b="1"/>
              <a:t>В годы Великой Отечественной войны был военным корреспондентом </a:t>
            </a:r>
            <a:endParaRPr lang="en-US" altLang="ru-RU" sz="2400" b="1"/>
          </a:p>
          <a:p>
            <a:pPr algn="ctr" eaLnBrk="1" hangingPunct="1"/>
            <a:r>
              <a:rPr lang="ru-RU" altLang="ru-RU" sz="2400" b="1"/>
              <a:t>на Южном фронте</a:t>
            </a:r>
          </a:p>
          <a:p>
            <a:pPr algn="ctr" eaLnBrk="1" hangingPunct="1"/>
            <a:r>
              <a:rPr lang="ru-RU" altLang="ru-RU" sz="2400" b="1"/>
              <a:t>Награждён орденом Ленина и другими орденами и медалями</a:t>
            </a:r>
          </a:p>
          <a:p>
            <a:pPr algn="ctr" eaLnBrk="1" hangingPunct="1"/>
            <a:r>
              <a:rPr lang="ru-RU" altLang="ru-RU" sz="2400" b="1"/>
              <a:t>Умер 14 июля 1968 года</a:t>
            </a:r>
          </a:p>
        </p:txBody>
      </p:sp>
    </p:spTree>
    <p:extLst>
      <p:ext uri="{BB962C8B-B14F-4D97-AF65-F5344CB8AC3E}">
        <p14:creationId xmlns:p14="http://schemas.microsoft.com/office/powerpoint/2010/main" xmlns="" val="136237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up)">
                                      <p:cBhvr>
                                        <p:cTn id="7" dur="3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amp;Fcy;&amp;ocy;&amp;ncy; - &amp;Ocy;&amp;lcy;&amp;softcy;&amp;gcy;&amp;acy; &amp;Vcy;&amp;acy;&amp;scy;&amp;icy;&amp;lcy;&amp;softcy;&amp;iecy;&amp;vcy;&amp;ncy;&amp;acy; &amp;Scy;&amp;mcy;&amp;icy;&amp;rcy;&amp;ncy;&amp;ocy;&amp;vcy;&amp;ac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5"/>
          <p:cNvSpPr>
            <a:spLocks noChangeArrowheads="1"/>
          </p:cNvSpPr>
          <p:nvPr/>
        </p:nvSpPr>
        <p:spPr bwMode="auto">
          <a:xfrm>
            <a:off x="1403350" y="260350"/>
            <a:ext cx="66913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2400" b="1">
                <a:solidFill>
                  <a:srgbClr val="9933FF"/>
                </a:solidFill>
              </a:rPr>
              <a:t>Первые рассказы напечатали в 1912 году. </a:t>
            </a:r>
            <a:endParaRPr lang="en-US" altLang="ru-RU" sz="2400" b="1">
              <a:solidFill>
                <a:srgbClr val="9933FF"/>
              </a:solidFill>
            </a:endParaRPr>
          </a:p>
          <a:p>
            <a:pPr eaLnBrk="1" hangingPunct="1"/>
            <a:r>
              <a:rPr lang="ru-RU" altLang="ru-RU" sz="2400" b="1">
                <a:solidFill>
                  <a:srgbClr val="9933FF"/>
                </a:solidFill>
              </a:rPr>
              <a:t>Паустовский тогда был ещё гимназистом.</a:t>
            </a:r>
          </a:p>
        </p:txBody>
      </p:sp>
      <p:pic>
        <p:nvPicPr>
          <p:cNvPr id="717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221416">
            <a:off x="395288" y="1412875"/>
            <a:ext cx="1731962" cy="2232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10837">
            <a:off x="7053263" y="1428750"/>
            <a:ext cx="1601787" cy="2160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00338" y="1268413"/>
            <a:ext cx="1655762" cy="2087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08625" y="4221163"/>
            <a:ext cx="1584325" cy="2160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51050" y="4221163"/>
            <a:ext cx="1582738" cy="221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7" name="Picture 1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08850" y="4221163"/>
            <a:ext cx="1647825" cy="2220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8"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87900" y="1268413"/>
            <a:ext cx="1654175" cy="208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9" name="Picture 1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71775" y="2565400"/>
            <a:ext cx="1584325" cy="2005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0" name="Picture 1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779838" y="4221163"/>
            <a:ext cx="1584325" cy="2220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1" name="Picture 1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643438" y="2492375"/>
            <a:ext cx="1657350" cy="201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2" name="Picture 1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79388" y="4221163"/>
            <a:ext cx="1800225" cy="2160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91010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539750" y="260350"/>
            <a:ext cx="8353425" cy="1200150"/>
          </a:xfrm>
          <a:prstGeom prst="rect">
            <a:avLst/>
          </a:prstGeom>
          <a:noFill/>
          <a:ln w="9525">
            <a:noFill/>
            <a:miter lim="800000"/>
            <a:headEnd/>
            <a:tailEnd/>
          </a:ln>
        </p:spPr>
        <p:txBody>
          <a:bodyPr>
            <a:spAutoFit/>
          </a:bodyPr>
          <a:lstStyle/>
          <a:p>
            <a:r>
              <a:rPr lang="ru-RU" sz="2400" b="1"/>
              <a:t>Андрей Платонович Платонов (настоящая фамилия Климентов) родился 1 сентября 1899 года в Ямской Слободе, предместье Воронежа.</a:t>
            </a:r>
          </a:p>
        </p:txBody>
      </p:sp>
      <p:sp>
        <p:nvSpPr>
          <p:cNvPr id="6147" name="AutoShape 2" descr="http://chtoby-pomnili.com/gallery/cache/1478_platonov_2.jpg_max.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48132" name="Picture 4" descr="http://goldenglish.ru/images/cms/thumbs/df23571d89cfd4ab4c4202e339eac638aa4fbd40/platonov_andrej_platonovich_180_auto_5_90.jpg"/>
          <p:cNvPicPr>
            <a:picLocks noChangeAspect="1" noChangeArrowheads="1"/>
          </p:cNvPicPr>
          <p:nvPr/>
        </p:nvPicPr>
        <p:blipFill>
          <a:blip r:embed="rId2" cstate="print"/>
          <a:srcRect/>
          <a:stretch>
            <a:fillRect/>
          </a:stretch>
        </p:blipFill>
        <p:spPr bwMode="auto">
          <a:xfrm>
            <a:off x="780576" y="1660018"/>
            <a:ext cx="3215360" cy="4412188"/>
          </a:xfrm>
          <a:prstGeom prst="rect">
            <a:avLst/>
          </a:prstGeom>
          <a:ln w="88900" cap="sq" cmpd="thickThin">
            <a:solidFill>
              <a:schemeClr val="accent1"/>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8136" name="Picture 8" descr="http://www.pressa.zp.ua/goods/23/1347456263.jpg"/>
          <p:cNvPicPr>
            <a:picLocks noChangeAspect="1" noChangeArrowheads="1"/>
          </p:cNvPicPr>
          <p:nvPr/>
        </p:nvPicPr>
        <p:blipFill>
          <a:blip r:embed="rId3" cstate="print"/>
          <a:srcRect/>
          <a:stretch>
            <a:fillRect/>
          </a:stretch>
        </p:blipFill>
        <p:spPr bwMode="auto">
          <a:xfrm>
            <a:off x="5143504" y="2143116"/>
            <a:ext cx="2826749" cy="3654441"/>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305383916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549275"/>
            <a:ext cx="8229600" cy="1439863"/>
          </a:xfrm>
        </p:spPr>
        <p:txBody>
          <a:bodyPr>
            <a:normAutofit fontScale="90000"/>
          </a:bodyPr>
          <a:lstStyle/>
          <a:p>
            <a:r>
              <a:rPr lang="ru-RU" sz="3200" b="1" i="1" dirty="0" smtClean="0">
                <a:solidFill>
                  <a:srgbClr val="C00000"/>
                </a:solidFill>
              </a:rPr>
              <a:t>Андрей Платонович ПЛАТОНОВ </a:t>
            </a:r>
            <a:r>
              <a:rPr lang="ru-RU" sz="3200" i="1" dirty="0" smtClean="0">
                <a:solidFill>
                  <a:srgbClr val="C00000"/>
                </a:solidFill>
              </a:rPr>
              <a:t/>
            </a:r>
            <a:br>
              <a:rPr lang="ru-RU" sz="3200" i="1" dirty="0" smtClean="0">
                <a:solidFill>
                  <a:srgbClr val="C00000"/>
                </a:solidFill>
              </a:rPr>
            </a:br>
            <a:r>
              <a:rPr lang="ru-RU" sz="3200" dirty="0" smtClean="0">
                <a:solidFill>
                  <a:srgbClr val="0070C0"/>
                </a:solidFill>
              </a:rPr>
              <a:t>(1899 —  1951), писатель</a:t>
            </a:r>
            <a:r>
              <a:rPr lang="ru-RU" dirty="0" smtClean="0">
                <a:solidFill>
                  <a:srgbClr val="0070C0"/>
                </a:solidFill>
              </a:rPr>
              <a:t>.</a:t>
            </a:r>
            <a:br>
              <a:rPr lang="ru-RU" dirty="0" smtClean="0">
                <a:solidFill>
                  <a:srgbClr val="0070C0"/>
                </a:solidFill>
              </a:rPr>
            </a:br>
            <a:endParaRPr lang="ru-RU" dirty="0" smtClean="0">
              <a:solidFill>
                <a:srgbClr val="0070C0"/>
              </a:solidFill>
            </a:endParaRPr>
          </a:p>
        </p:txBody>
      </p:sp>
      <p:sp>
        <p:nvSpPr>
          <p:cNvPr id="4" name="Объект 3"/>
          <p:cNvSpPr>
            <a:spLocks noGrp="1"/>
          </p:cNvSpPr>
          <p:nvPr>
            <p:ph idx="1"/>
          </p:nvPr>
        </p:nvSpPr>
        <p:spPr>
          <a:xfrm>
            <a:off x="457200" y="1600200"/>
            <a:ext cx="5986463" cy="4525963"/>
          </a:xfrm>
        </p:spPr>
        <p:txBody>
          <a:bodyPr/>
          <a:lstStyle/>
          <a:p>
            <a:pPr marL="0" indent="0">
              <a:buFont typeface="Arial" charset="0"/>
              <a:buNone/>
              <a:defRPr/>
            </a:pPr>
            <a:r>
              <a:rPr lang="ru-RU" sz="2000" dirty="0" smtClean="0">
                <a:solidFill>
                  <a:schemeClr val="bg1">
                    <a:lumMod val="25000"/>
                  </a:schemeClr>
                </a:solidFill>
              </a:rPr>
              <a:t>     Будущий писатель родился  в семье слесаря железнодорожных мастерских Платона </a:t>
            </a:r>
            <a:r>
              <a:rPr lang="ru-RU" sz="2000" dirty="0" err="1" smtClean="0">
                <a:solidFill>
                  <a:schemeClr val="bg1">
                    <a:lumMod val="25000"/>
                  </a:schemeClr>
                </a:solidFill>
              </a:rPr>
              <a:t>Фирсовича</a:t>
            </a:r>
            <a:r>
              <a:rPr lang="ru-RU" sz="2000" dirty="0" smtClean="0">
                <a:solidFill>
                  <a:schemeClr val="bg1">
                    <a:lumMod val="25000"/>
                  </a:schemeClr>
                </a:solidFill>
              </a:rPr>
              <a:t> Климентова, известного своими изобретениями. От него сын унаследовал любовь к технике и страсть к ее совершенствованию. А еще свою новую фамилию-псевдоним - Платонов.</a:t>
            </a:r>
            <a:endParaRPr lang="ru-RU" dirty="0" smtClean="0">
              <a:solidFill>
                <a:schemeClr val="bg1">
                  <a:lumMod val="25000"/>
                </a:schemeClr>
              </a:solidFill>
            </a:endParaRPr>
          </a:p>
          <a:p>
            <a:pPr marL="0" indent="0">
              <a:buFont typeface="Arial" charset="0"/>
              <a:buNone/>
              <a:defRPr/>
            </a:pPr>
            <a:r>
              <a:rPr lang="ru-RU" dirty="0" smtClean="0">
                <a:solidFill>
                  <a:schemeClr val="bg1">
                    <a:lumMod val="25000"/>
                  </a:schemeClr>
                </a:solidFill>
              </a:rPr>
              <a:t>     </a:t>
            </a:r>
            <a:r>
              <a:rPr lang="ru-RU" sz="2000" dirty="0" smtClean="0">
                <a:solidFill>
                  <a:schemeClr val="bg1">
                    <a:lumMod val="25000"/>
                  </a:schemeClr>
                </a:solidFill>
              </a:rPr>
              <a:t>Андрей был старшим из одиннадцати детей. Учился в церковно-приходской школе и городском училище. Жили очень бедно. Чтобы поддержать семью, подросток с 13 лет работал рассыльным, литейщиком на трубном заводе, помощником машиниста, электротехником, в паровозоремонтных мастерских... Жизнь рано сделала его взрослым.</a:t>
            </a:r>
            <a:endParaRPr lang="ru-RU" sz="2000" dirty="0">
              <a:solidFill>
                <a:schemeClr val="bg1">
                  <a:lumMod val="25000"/>
                </a:schemeClr>
              </a:solidFill>
            </a:endParaRPr>
          </a:p>
        </p:txBody>
      </p:sp>
      <p:pic>
        <p:nvPicPr>
          <p:cNvPr id="5" name="Picture 2"/>
          <p:cNvPicPr>
            <a:picLocks noChangeAspect="1" noChangeArrowheads="1"/>
          </p:cNvPicPr>
          <p:nvPr/>
        </p:nvPicPr>
        <p:blipFill>
          <a:blip r:embed="rId2" cstate="print"/>
          <a:srcRect/>
          <a:stretch>
            <a:fillRect/>
          </a:stretch>
        </p:blipFill>
        <p:spPr bwMode="auto">
          <a:xfrm>
            <a:off x="6529388" y="1412875"/>
            <a:ext cx="2181225" cy="223202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33265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3"/>
          <p:cNvSpPr>
            <a:spLocks noGrp="1"/>
          </p:cNvSpPr>
          <p:nvPr>
            <p:ph type="title"/>
          </p:nvPr>
        </p:nvSpPr>
        <p:spPr>
          <a:xfrm>
            <a:off x="457200" y="274638"/>
            <a:ext cx="8229600" cy="2867025"/>
          </a:xfrm>
        </p:spPr>
        <p:txBody>
          <a:bodyPr/>
          <a:lstStyle/>
          <a:p>
            <a:r>
              <a:rPr lang="ru-RU" smtClean="0"/>
              <a:t/>
            </a:r>
            <a:br>
              <a:rPr lang="ru-RU" smtClean="0"/>
            </a:br>
            <a:endParaRPr lang="ru-RU" smtClean="0"/>
          </a:p>
        </p:txBody>
      </p:sp>
      <p:sp>
        <p:nvSpPr>
          <p:cNvPr id="5" name="Объект 4"/>
          <p:cNvSpPr>
            <a:spLocks noGrp="1"/>
          </p:cNvSpPr>
          <p:nvPr>
            <p:ph idx="1"/>
          </p:nvPr>
        </p:nvSpPr>
        <p:spPr>
          <a:xfrm>
            <a:off x="468313" y="404813"/>
            <a:ext cx="7199312" cy="6048375"/>
          </a:xfrm>
        </p:spPr>
        <p:txBody>
          <a:bodyPr>
            <a:normAutofit fontScale="92500" lnSpcReduction="20000"/>
          </a:bodyPr>
          <a:lstStyle/>
          <a:p>
            <a:pPr marL="0" indent="0">
              <a:buFont typeface="Arial" charset="0"/>
              <a:buNone/>
              <a:defRPr/>
            </a:pPr>
            <a:r>
              <a:rPr lang="ru-RU" sz="2000" dirty="0" smtClean="0">
                <a:solidFill>
                  <a:schemeClr val="bg1">
                    <a:lumMod val="25000"/>
                  </a:schemeClr>
                </a:solidFill>
              </a:rPr>
              <a:t>       С 12 лет Платонов писал стихи. </a:t>
            </a:r>
          </a:p>
          <a:p>
            <a:pPr marL="0" indent="0">
              <a:buFont typeface="Arial" charset="0"/>
              <a:buNone/>
              <a:defRPr/>
            </a:pPr>
            <a:r>
              <a:rPr lang="ru-RU" sz="2000" dirty="0" smtClean="0">
                <a:solidFill>
                  <a:schemeClr val="bg1">
                    <a:lumMod val="25000"/>
                  </a:schemeClr>
                </a:solidFill>
              </a:rPr>
              <a:t>      В 1918 начал работать журналистом в воронежских газетах .</a:t>
            </a:r>
          </a:p>
          <a:p>
            <a:pPr marL="0" indent="0">
              <a:buFont typeface="Arial" charset="0"/>
              <a:buNone/>
              <a:defRPr/>
            </a:pPr>
            <a:r>
              <a:rPr lang="ru-RU" sz="2000" dirty="0" smtClean="0">
                <a:solidFill>
                  <a:schemeClr val="bg1">
                    <a:lumMod val="25000"/>
                  </a:schemeClr>
                </a:solidFill>
              </a:rPr>
              <a:t>      Во  время  ВОВ   был  </a:t>
            </a:r>
            <a:r>
              <a:rPr lang="ru-RU" dirty="0" smtClean="0">
                <a:solidFill>
                  <a:schemeClr val="bg1">
                    <a:lumMod val="25000"/>
                  </a:schemeClr>
                </a:solidFill>
              </a:rPr>
              <a:t> </a:t>
            </a:r>
            <a:r>
              <a:rPr lang="ru-RU" sz="2000" dirty="0" smtClean="0">
                <a:solidFill>
                  <a:schemeClr val="bg1">
                    <a:lumMod val="25000"/>
                  </a:schemeClr>
                </a:solidFill>
              </a:rPr>
              <a:t>фронтовым корреспондентом газеты «Красная звезда» и писал рассказы на военную тему (вышло 4 книги). </a:t>
            </a:r>
          </a:p>
          <a:p>
            <a:pPr marL="0" indent="0">
              <a:buFont typeface="Arial" charset="0"/>
              <a:buNone/>
              <a:defRPr/>
            </a:pPr>
            <a:r>
              <a:rPr lang="ru-RU" sz="2000" dirty="0" smtClean="0">
                <a:solidFill>
                  <a:schemeClr val="bg1">
                    <a:lumMod val="25000"/>
                  </a:schemeClr>
                </a:solidFill>
              </a:rPr>
              <a:t>После войны Платонов окончил Воронежский политехнический институт и стал работать губернским мелиоратором  .</a:t>
            </a:r>
            <a:br>
              <a:rPr lang="ru-RU" sz="2000" dirty="0" smtClean="0">
                <a:solidFill>
                  <a:schemeClr val="bg1">
                    <a:lumMod val="25000"/>
                  </a:schemeClr>
                </a:solidFill>
              </a:rPr>
            </a:br>
            <a:r>
              <a:rPr lang="ru-RU" sz="2000" dirty="0" smtClean="0">
                <a:solidFill>
                  <a:schemeClr val="bg1">
                    <a:lumMod val="25000"/>
                  </a:schemeClr>
                </a:solidFill>
              </a:rPr>
              <a:t/>
            </a:r>
            <a:br>
              <a:rPr lang="ru-RU" sz="2000" dirty="0" smtClean="0">
                <a:solidFill>
                  <a:schemeClr val="bg1">
                    <a:lumMod val="25000"/>
                  </a:schemeClr>
                </a:solidFill>
              </a:rPr>
            </a:br>
            <a:r>
              <a:rPr lang="ru-RU" sz="2000" dirty="0" smtClean="0">
                <a:solidFill>
                  <a:schemeClr val="bg1">
                    <a:lumMod val="25000"/>
                  </a:schemeClr>
                </a:solidFill>
              </a:rPr>
              <a:t>     "Андрей о себе никогда не думал, жил для людей. Всегда был с простым людом... Страшно беспокоился за землю. Он ее воспринимал как живую... Хотел, чтобы люди скорей стали жить лучше, ведь кругом разруха была" (В. Трошкина). Помимо основной работы Платонов задаром устраивал для крестьян то мельницу, то кино, то оросительную систему... Любую свободную минуту </a:t>
            </a:r>
            <a:r>
              <a:rPr lang="ru-RU" sz="2000" dirty="0">
                <a:solidFill>
                  <a:schemeClr val="bg1">
                    <a:lumMod val="25000"/>
                  </a:schemeClr>
                </a:solidFill>
              </a:rPr>
              <a:t> </a:t>
            </a:r>
            <a:r>
              <a:rPr lang="ru-RU" sz="2000" dirty="0" smtClean="0">
                <a:solidFill>
                  <a:schemeClr val="bg1">
                    <a:lumMod val="25000"/>
                  </a:schemeClr>
                </a:solidFill>
              </a:rPr>
              <a:t>  писатель   посвящал изобретениям (у него были десятки патентов) . "Он знал все на свете! И все это, как у большинства настоящих людей, было золотыми плодами самообразования" (Ю. Нагибин).</a:t>
            </a:r>
          </a:p>
          <a:p>
            <a:pPr marL="0" indent="0">
              <a:buFont typeface="Arial" charset="0"/>
              <a:buNone/>
              <a:defRPr/>
            </a:pPr>
            <a:r>
              <a:rPr lang="ru-RU" sz="2000" dirty="0">
                <a:solidFill>
                  <a:schemeClr val="bg1">
                    <a:lumMod val="25000"/>
                  </a:schemeClr>
                </a:solidFill>
              </a:rPr>
              <a:t> </a:t>
            </a:r>
            <a:r>
              <a:rPr lang="ru-RU" sz="2000" dirty="0" smtClean="0">
                <a:solidFill>
                  <a:schemeClr val="bg1">
                    <a:lumMod val="25000"/>
                  </a:schemeClr>
                </a:solidFill>
              </a:rPr>
              <a:t>      Умер Платонов в Москве 5 января  1951.    </a:t>
            </a:r>
          </a:p>
          <a:p>
            <a:pPr>
              <a:defRPr/>
            </a:pPr>
            <a:endParaRPr lang="ru-RU" sz="2000" dirty="0" smtClean="0">
              <a:solidFill>
                <a:schemeClr val="bg1">
                  <a:lumMod val="25000"/>
                </a:schemeClr>
              </a:solidFill>
            </a:endParaRPr>
          </a:p>
          <a:p>
            <a:pPr marL="0" indent="0">
              <a:buFont typeface="Arial" charset="0"/>
              <a:buNone/>
              <a:defRPr/>
            </a:pPr>
            <a:r>
              <a:rPr lang="ru-RU" sz="2000" dirty="0" smtClean="0">
                <a:solidFill>
                  <a:schemeClr val="bg1">
                    <a:lumMod val="25000"/>
                  </a:schemeClr>
                </a:solidFill>
              </a:rPr>
              <a:t>  </a:t>
            </a:r>
          </a:p>
          <a:p>
            <a:pPr>
              <a:defRPr/>
            </a:pPr>
            <a:endParaRPr lang="ru-RU" sz="2000" dirty="0" smtClean="0"/>
          </a:p>
          <a:p>
            <a:pPr marL="0" indent="0">
              <a:buFont typeface="Arial" charset="0"/>
              <a:buNone/>
              <a:defRPr/>
            </a:pPr>
            <a:r>
              <a:rPr lang="ru-RU" sz="2000" dirty="0" smtClean="0"/>
              <a:t>	 </a:t>
            </a:r>
            <a:endParaRPr lang="ru-RU" sz="2000" dirty="0"/>
          </a:p>
        </p:txBody>
      </p:sp>
      <p:pic>
        <p:nvPicPr>
          <p:cNvPr id="6" name="Picture 2"/>
          <p:cNvPicPr>
            <a:picLocks noChangeAspect="1" noChangeArrowheads="1"/>
          </p:cNvPicPr>
          <p:nvPr/>
        </p:nvPicPr>
        <p:blipFill>
          <a:blip r:embed="rId2" cstate="print"/>
          <a:srcRect/>
          <a:stretch>
            <a:fillRect/>
          </a:stretch>
        </p:blipFill>
        <p:spPr bwMode="auto">
          <a:xfrm>
            <a:off x="7573708" y="642919"/>
            <a:ext cx="1186137" cy="1214446"/>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904688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endParaRPr lang="ru-RU" smtClean="0"/>
          </a:p>
        </p:txBody>
      </p:sp>
      <p:pic>
        <p:nvPicPr>
          <p:cNvPr id="10243" name="Picture 3"/>
          <p:cNvPicPr>
            <a:picLocks noChangeAspect="1" noChangeArrowheads="1"/>
          </p:cNvPicPr>
          <p:nvPr/>
        </p:nvPicPr>
        <p:blipFill>
          <a:blip r:embed="rId3" cstate="print"/>
          <a:srcRect/>
          <a:stretch>
            <a:fillRect/>
          </a:stretch>
        </p:blipFill>
        <p:spPr bwMode="auto">
          <a:xfrm>
            <a:off x="5143504" y="1000108"/>
            <a:ext cx="2159000" cy="2217738"/>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4" name="Picture 5"/>
          <p:cNvPicPr>
            <a:picLocks noChangeAspect="1" noChangeArrowheads="1"/>
          </p:cNvPicPr>
          <p:nvPr/>
        </p:nvPicPr>
        <p:blipFill>
          <a:blip r:embed="rId4" cstate="print"/>
          <a:srcRect/>
          <a:stretch>
            <a:fillRect/>
          </a:stretch>
        </p:blipFill>
        <p:spPr bwMode="auto">
          <a:xfrm>
            <a:off x="3071802" y="1000108"/>
            <a:ext cx="1879607" cy="230346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5" name="Picture 6"/>
          <p:cNvPicPr>
            <a:picLocks noChangeAspect="1" noChangeArrowheads="1"/>
          </p:cNvPicPr>
          <p:nvPr/>
        </p:nvPicPr>
        <p:blipFill>
          <a:blip r:embed="rId5" cstate="print"/>
          <a:srcRect/>
          <a:stretch>
            <a:fillRect/>
          </a:stretch>
        </p:blipFill>
        <p:spPr bwMode="auto">
          <a:xfrm>
            <a:off x="2357422" y="3929066"/>
            <a:ext cx="2232025" cy="230346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7" name="Picture 10"/>
          <p:cNvPicPr>
            <a:picLocks noChangeAspect="1" noChangeArrowheads="1"/>
          </p:cNvPicPr>
          <p:nvPr/>
        </p:nvPicPr>
        <p:blipFill>
          <a:blip r:embed="rId6" cstate="print"/>
          <a:srcRect/>
          <a:stretch>
            <a:fillRect/>
          </a:stretch>
        </p:blipFill>
        <p:spPr bwMode="auto">
          <a:xfrm>
            <a:off x="571472" y="3929066"/>
            <a:ext cx="1744647" cy="230346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50" name="Picture 10" descr="Похожее изображение"/>
          <p:cNvPicPr>
            <a:picLocks noChangeAspect="1" noChangeArrowheads="1"/>
          </p:cNvPicPr>
          <p:nvPr/>
        </p:nvPicPr>
        <p:blipFill>
          <a:blip r:embed="rId7" cstate="print"/>
          <a:srcRect/>
          <a:stretch>
            <a:fillRect/>
          </a:stretch>
        </p:blipFill>
        <p:spPr bwMode="auto">
          <a:xfrm>
            <a:off x="1000100" y="785794"/>
            <a:ext cx="1955768" cy="298265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52" name="Picture 12" descr="Картинки по запросу Картинка рассказы Андрей Платонович Платонов"/>
          <p:cNvPicPr>
            <a:picLocks noChangeAspect="1" noChangeArrowheads="1"/>
          </p:cNvPicPr>
          <p:nvPr/>
        </p:nvPicPr>
        <p:blipFill>
          <a:blip r:embed="rId8" cstate="print"/>
          <a:srcRect/>
          <a:stretch>
            <a:fillRect/>
          </a:stretch>
        </p:blipFill>
        <p:spPr bwMode="auto">
          <a:xfrm>
            <a:off x="4643438" y="3857628"/>
            <a:ext cx="1905000" cy="23050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54" name="Picture 14" descr="Картинки по запросу Картинка рассказы Андрей Платонович Платонов"/>
          <p:cNvPicPr>
            <a:picLocks noChangeAspect="1" noChangeArrowheads="1"/>
          </p:cNvPicPr>
          <p:nvPr/>
        </p:nvPicPr>
        <p:blipFill>
          <a:blip r:embed="rId9" cstate="print"/>
          <a:srcRect/>
          <a:stretch>
            <a:fillRect/>
          </a:stretch>
        </p:blipFill>
        <p:spPr bwMode="auto">
          <a:xfrm>
            <a:off x="6786578" y="3857628"/>
            <a:ext cx="1652691" cy="23622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xmlns="" val="2874129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Картинки по запросу картинка анимация шаблон презентации детск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Text Box 33"/>
          <p:cNvSpPr txBox="1">
            <a:spLocks noChangeArrowheads="1"/>
          </p:cNvSpPr>
          <p:nvPr/>
        </p:nvSpPr>
        <p:spPr bwMode="auto">
          <a:xfrm>
            <a:off x="3429000" y="500063"/>
            <a:ext cx="5249863" cy="3478212"/>
          </a:xfrm>
          <a:prstGeom prst="rect">
            <a:avLst/>
          </a:prstGeom>
          <a:noFill/>
          <a:ln w="9525">
            <a:noFill/>
            <a:miter lim="800000"/>
            <a:headEnd/>
            <a:tailEnd/>
          </a:ln>
        </p:spPr>
        <p:txBody>
          <a:bodyPr>
            <a:spAutoFit/>
          </a:bodyPr>
          <a:lstStyle/>
          <a:p>
            <a:r>
              <a:rPr lang="ru-RU" sz="2000" b="1" i="1">
                <a:solidFill>
                  <a:srgbClr val="000000"/>
                </a:solidFill>
              </a:rPr>
              <a:t>Несколько лет в передачах радиостанции «Маяк» звучал негромкий, спокойный женский голос - Агния Львовна вела передачу «Найти человека». Ей удалось соединить 927 семей, разметанных по белу свету войной. Потом появилась книга «Найти человека» и фильм с таким же названием. Это еще одна, очень важная, страница творчества Агнии Барто.</a:t>
            </a:r>
          </a:p>
        </p:txBody>
      </p:sp>
      <p:pic>
        <p:nvPicPr>
          <p:cNvPr id="6178" name="Picture 34" descr="Картинка 2 из 7">
            <a:hlinkClick r:id="rId4"/>
          </p:cNvPr>
          <p:cNvPicPr>
            <a:picLocks noChangeAspect="1" noChangeArrowheads="1"/>
          </p:cNvPicPr>
          <p:nvPr/>
        </p:nvPicPr>
        <p:blipFill>
          <a:blip r:embed="rId5" cstate="print"/>
          <a:srcRect/>
          <a:stretch>
            <a:fillRect/>
          </a:stretch>
        </p:blipFill>
        <p:spPr bwMode="auto">
          <a:xfrm>
            <a:off x="4286248" y="4071942"/>
            <a:ext cx="2214585" cy="2386037"/>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179" name="Picture 35" descr="65838"/>
          <p:cNvPicPr>
            <a:picLocks noChangeAspect="1" noChangeArrowheads="1"/>
          </p:cNvPicPr>
          <p:nvPr/>
        </p:nvPicPr>
        <p:blipFill>
          <a:blip r:embed="rId6" cstate="print"/>
          <a:srcRect/>
          <a:stretch>
            <a:fillRect/>
          </a:stretch>
        </p:blipFill>
        <p:spPr bwMode="auto">
          <a:xfrm>
            <a:off x="6572264" y="3929066"/>
            <a:ext cx="2286016" cy="266939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Picture 2" descr="http://veha.poem4you.ru/images/classic/photos/16/4.jpg"/>
          <p:cNvPicPr>
            <a:picLocks noChangeAspect="1" noChangeArrowheads="1"/>
          </p:cNvPicPr>
          <p:nvPr/>
        </p:nvPicPr>
        <p:blipFill>
          <a:blip r:embed="rId7" cstate="print"/>
          <a:srcRect/>
          <a:stretch>
            <a:fillRect/>
          </a:stretch>
        </p:blipFill>
        <p:spPr bwMode="auto">
          <a:xfrm>
            <a:off x="642910" y="1142984"/>
            <a:ext cx="2643206" cy="2926107"/>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366655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178"/>
                                        </p:tgtEl>
                                        <p:attrNameLst>
                                          <p:attrName>style.visibility</p:attrName>
                                        </p:attrNameLst>
                                      </p:cBhvr>
                                      <p:to>
                                        <p:strVal val="visible"/>
                                      </p:to>
                                    </p:set>
                                    <p:anim calcmode="lin" valueType="num">
                                      <p:cBhvr>
                                        <p:cTn id="7" dur="3000" fill="hold"/>
                                        <p:tgtEl>
                                          <p:spTgt spid="6178"/>
                                        </p:tgtEl>
                                        <p:attrNameLst>
                                          <p:attrName>ppt_w</p:attrName>
                                        </p:attrNameLst>
                                      </p:cBhvr>
                                      <p:tavLst>
                                        <p:tav tm="0">
                                          <p:val>
                                            <p:fltVal val="0"/>
                                          </p:val>
                                        </p:tav>
                                        <p:tav tm="100000">
                                          <p:val>
                                            <p:strVal val="#ppt_w"/>
                                          </p:val>
                                        </p:tav>
                                      </p:tavLst>
                                    </p:anim>
                                    <p:anim calcmode="lin" valueType="num">
                                      <p:cBhvr>
                                        <p:cTn id="8" dur="3000" fill="hold"/>
                                        <p:tgtEl>
                                          <p:spTgt spid="6178"/>
                                        </p:tgtEl>
                                        <p:attrNameLst>
                                          <p:attrName>ppt_h</p:attrName>
                                        </p:attrNameLst>
                                      </p:cBhvr>
                                      <p:tavLst>
                                        <p:tav tm="0">
                                          <p:val>
                                            <p:fltVal val="0"/>
                                          </p:val>
                                        </p:tav>
                                        <p:tav tm="100000">
                                          <p:val>
                                            <p:strVal val="#ppt_h"/>
                                          </p:val>
                                        </p:tav>
                                      </p:tavLst>
                                    </p:anim>
                                    <p:anim calcmode="lin" valueType="num">
                                      <p:cBhvr>
                                        <p:cTn id="9" dur="3000" fill="hold"/>
                                        <p:tgtEl>
                                          <p:spTgt spid="6178"/>
                                        </p:tgtEl>
                                        <p:attrNameLst>
                                          <p:attrName>style.rotation</p:attrName>
                                        </p:attrNameLst>
                                      </p:cBhvr>
                                      <p:tavLst>
                                        <p:tav tm="0">
                                          <p:val>
                                            <p:fltVal val="360"/>
                                          </p:val>
                                        </p:tav>
                                        <p:tav tm="100000">
                                          <p:val>
                                            <p:fltVal val="0"/>
                                          </p:val>
                                        </p:tav>
                                      </p:tavLst>
                                    </p:anim>
                                    <p:animEffect transition="in" filter="fade">
                                      <p:cBhvr>
                                        <p:cTn id="10" dur="3000"/>
                                        <p:tgtEl>
                                          <p:spTgt spid="6178"/>
                                        </p:tgtEl>
                                      </p:cBhvr>
                                    </p:animEffect>
                                  </p:childTnLst>
                                </p:cTn>
                              </p:par>
                            </p:childTnLst>
                          </p:cTn>
                        </p:par>
                        <p:par>
                          <p:cTn id="11" fill="hold">
                            <p:stCondLst>
                              <p:cond delay="3000"/>
                            </p:stCondLst>
                            <p:childTnLst>
                              <p:par>
                                <p:cTn id="12" presetID="49" presetClass="entr" presetSubtype="0" decel="100000" fill="hold" nodeType="afterEffect">
                                  <p:stCondLst>
                                    <p:cond delay="0"/>
                                  </p:stCondLst>
                                  <p:childTnLst>
                                    <p:set>
                                      <p:cBhvr>
                                        <p:cTn id="13" dur="1" fill="hold">
                                          <p:stCondLst>
                                            <p:cond delay="0"/>
                                          </p:stCondLst>
                                        </p:cTn>
                                        <p:tgtEl>
                                          <p:spTgt spid="6179"/>
                                        </p:tgtEl>
                                        <p:attrNameLst>
                                          <p:attrName>style.visibility</p:attrName>
                                        </p:attrNameLst>
                                      </p:cBhvr>
                                      <p:to>
                                        <p:strVal val="visible"/>
                                      </p:to>
                                    </p:set>
                                    <p:anim calcmode="lin" valueType="num">
                                      <p:cBhvr>
                                        <p:cTn id="14" dur="3000" fill="hold"/>
                                        <p:tgtEl>
                                          <p:spTgt spid="6179"/>
                                        </p:tgtEl>
                                        <p:attrNameLst>
                                          <p:attrName>ppt_w</p:attrName>
                                        </p:attrNameLst>
                                      </p:cBhvr>
                                      <p:tavLst>
                                        <p:tav tm="0">
                                          <p:val>
                                            <p:fltVal val="0"/>
                                          </p:val>
                                        </p:tav>
                                        <p:tav tm="100000">
                                          <p:val>
                                            <p:strVal val="#ppt_w"/>
                                          </p:val>
                                        </p:tav>
                                      </p:tavLst>
                                    </p:anim>
                                    <p:anim calcmode="lin" valueType="num">
                                      <p:cBhvr>
                                        <p:cTn id="15" dur="3000" fill="hold"/>
                                        <p:tgtEl>
                                          <p:spTgt spid="6179"/>
                                        </p:tgtEl>
                                        <p:attrNameLst>
                                          <p:attrName>ppt_h</p:attrName>
                                        </p:attrNameLst>
                                      </p:cBhvr>
                                      <p:tavLst>
                                        <p:tav tm="0">
                                          <p:val>
                                            <p:fltVal val="0"/>
                                          </p:val>
                                        </p:tav>
                                        <p:tav tm="100000">
                                          <p:val>
                                            <p:strVal val="#ppt_h"/>
                                          </p:val>
                                        </p:tav>
                                      </p:tavLst>
                                    </p:anim>
                                    <p:anim calcmode="lin" valueType="num">
                                      <p:cBhvr>
                                        <p:cTn id="16" dur="3000" fill="hold"/>
                                        <p:tgtEl>
                                          <p:spTgt spid="6179"/>
                                        </p:tgtEl>
                                        <p:attrNameLst>
                                          <p:attrName>style.rotation</p:attrName>
                                        </p:attrNameLst>
                                      </p:cBhvr>
                                      <p:tavLst>
                                        <p:tav tm="0">
                                          <p:val>
                                            <p:fltVal val="360"/>
                                          </p:val>
                                        </p:tav>
                                        <p:tav tm="100000">
                                          <p:val>
                                            <p:fltVal val="0"/>
                                          </p:val>
                                        </p:tav>
                                      </p:tavLst>
                                    </p:anim>
                                    <p:animEffect transition="in" filter="fade">
                                      <p:cBhvr>
                                        <p:cTn id="17" dur="3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1920" y="2204864"/>
            <a:ext cx="4572000" cy="2585323"/>
          </a:xfrm>
          <a:prstGeom prst="rect">
            <a:avLst/>
          </a:prstGeom>
        </p:spPr>
        <p:txBody>
          <a:bodyPr>
            <a:spAutoFit/>
          </a:bodyPr>
          <a:lstStyle/>
          <a:p>
            <a:r>
              <a:rPr lang="ru-RU" dirty="0"/>
              <a:t>Михаил Михайлович Пришвин прожил долгую и насыщенную жизнь. Он был агрономом , библиотекарем , сельским учителем . Очень много путешествовал . Он понимал , любил и восхищался русской природой. Писать начал в 30 лет. Обратите внимание на выставку книг. Их вы можете взять почитать в нашей школьной и детской городской библиотеке . </a:t>
            </a:r>
          </a:p>
        </p:txBody>
      </p:sp>
      <p:pic>
        <p:nvPicPr>
          <p:cNvPr id="12" name="Рисунок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2720" y="1895416"/>
            <a:ext cx="3481388" cy="495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440841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81000" y="1143000"/>
            <a:ext cx="4419600" cy="5324475"/>
          </a:xfrm>
          <a:prstGeom prst="rect">
            <a:avLst/>
          </a:prstGeom>
          <a:noFill/>
          <a:ln w="9525">
            <a:noFill/>
            <a:miter lim="800000"/>
            <a:headEnd/>
            <a:tailEnd/>
          </a:ln>
        </p:spPr>
        <p:txBody>
          <a:bodyPr>
            <a:spAutoFit/>
          </a:bodyPr>
          <a:lstStyle/>
          <a:p>
            <a:pPr algn="ctr"/>
            <a:r>
              <a:rPr lang="ru-RU" sz="2000"/>
              <a:t>М.М.Пришвин родился 4 февраля 1873г.в селе Хрущёве Орловской губернии в обедневшей купеческой семье. С 1883г. учился в Елецкой гимназии, из которой был отчислен в 4 классе за дерзость учителю. Образование удалось завершить в Тюменском реальном училище. В 1893г. Пришвин поступил на химико-агрономическое отделение Рижского политехнического института. В 1900г. Пришвин отправился в Германию, где окончил агрономическое отделение Лейпцигского университета. По возвращению в Россию работал агрономом. </a:t>
            </a:r>
          </a:p>
        </p:txBody>
      </p:sp>
      <p:pic>
        <p:nvPicPr>
          <p:cNvPr id="4099" name="Picture 3" descr="C:\Users\Admin\Desktop\2736711.jpg"/>
          <p:cNvPicPr>
            <a:picLocks noChangeAspect="1" noChangeArrowheads="1"/>
          </p:cNvPicPr>
          <p:nvPr/>
        </p:nvPicPr>
        <p:blipFill>
          <a:blip r:embed="rId2" cstate="print"/>
          <a:srcRect/>
          <a:stretch>
            <a:fillRect/>
          </a:stretch>
        </p:blipFill>
        <p:spPr bwMode="auto">
          <a:xfrm>
            <a:off x="5562600" y="990600"/>
            <a:ext cx="3170238"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4876800" y="3657600"/>
            <a:ext cx="3733800" cy="2554288"/>
          </a:xfrm>
          <a:prstGeom prst="rect">
            <a:avLst/>
          </a:prstGeom>
          <a:noFill/>
          <a:ln w="9525">
            <a:noFill/>
            <a:miter lim="800000"/>
            <a:headEnd/>
            <a:tailEnd/>
          </a:ln>
        </p:spPr>
        <p:txBody>
          <a:bodyPr>
            <a:spAutoFit/>
          </a:bodyPr>
          <a:lstStyle/>
          <a:p>
            <a:pPr algn="ctr"/>
            <a:r>
              <a:rPr lang="ru-RU"/>
              <a:t> </a:t>
            </a:r>
            <a:r>
              <a:rPr lang="ru-RU" sz="2000"/>
              <a:t>К писательскому творчеству пришёл уже в зрелом возрасте. Первая публикация появилась в детском журнале «Родник» в 1906г.  Однако лишь в 1925г. вышла его первая детская книжка «Матрёшка в картошке». </a:t>
            </a:r>
          </a:p>
        </p:txBody>
      </p:sp>
      <p:pic>
        <p:nvPicPr>
          <p:cNvPr id="5123" name="Picture 3"/>
          <p:cNvPicPr>
            <a:picLocks noChangeAspect="1" noChangeArrowheads="1"/>
          </p:cNvPicPr>
          <p:nvPr/>
        </p:nvPicPr>
        <p:blipFill>
          <a:blip r:embed="rId2" cstate="print"/>
          <a:srcRect/>
          <a:stretch>
            <a:fillRect/>
          </a:stretch>
        </p:blipFill>
        <p:spPr bwMode="auto">
          <a:xfrm>
            <a:off x="304800" y="304800"/>
            <a:ext cx="3935413" cy="5410200"/>
          </a:xfrm>
          <a:prstGeom prst="rect">
            <a:avLst/>
          </a:prstGeom>
          <a:noFill/>
          <a:ln w="9525">
            <a:noFill/>
            <a:miter lim="800000"/>
            <a:headEnd/>
            <a:tailEnd/>
          </a:ln>
        </p:spPr>
      </p:pic>
      <p:sp>
        <p:nvSpPr>
          <p:cNvPr id="5124" name="TextBox 3"/>
          <p:cNvSpPr txBox="1">
            <a:spLocks noChangeArrowheads="1"/>
          </p:cNvSpPr>
          <p:nvPr/>
        </p:nvSpPr>
        <p:spPr bwMode="auto">
          <a:xfrm>
            <a:off x="4800600" y="609600"/>
            <a:ext cx="3810000" cy="2862263"/>
          </a:xfrm>
          <a:prstGeom prst="rect">
            <a:avLst/>
          </a:prstGeom>
          <a:noFill/>
          <a:ln w="9525">
            <a:noFill/>
            <a:miter lim="800000"/>
            <a:headEnd/>
            <a:tailEnd/>
          </a:ln>
        </p:spPr>
        <p:txBody>
          <a:bodyPr>
            <a:spAutoFit/>
          </a:bodyPr>
          <a:lstStyle/>
          <a:p>
            <a:pPr algn="ctr"/>
            <a:r>
              <a:rPr lang="ru-RU" sz="2000"/>
              <a:t>В годы Первой мировой войны Пришвин был военным корреспондентом. После 1917г он вновь уехал в деревню и вернулся к профессии агронома. Работал учителем в сельской школе, библиотекарем,  даже был директором школы.</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1521" y="1068592"/>
            <a:ext cx="6498720" cy="487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Рисунок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840" y="2582192"/>
            <a:ext cx="2351520" cy="3359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5765462"/>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Тютчев"/>
          <p:cNvPicPr>
            <a:picLocks noChangeAspect="1" noChangeArrowheads="1"/>
          </p:cNvPicPr>
          <p:nvPr/>
        </p:nvPicPr>
        <p:blipFill>
          <a:blip r:embed="rId2" cstate="print"/>
          <a:srcRect/>
          <a:stretch>
            <a:fillRect/>
          </a:stretch>
        </p:blipFill>
        <p:spPr bwMode="auto">
          <a:xfrm>
            <a:off x="250825" y="2060575"/>
            <a:ext cx="2543175" cy="3810000"/>
          </a:xfrm>
          <a:prstGeom prst="rect">
            <a:avLst/>
          </a:prstGeom>
          <a:noFill/>
          <a:ln w="9525">
            <a:noFill/>
            <a:miter lim="800000"/>
            <a:headEnd/>
            <a:tailEnd/>
          </a:ln>
        </p:spPr>
      </p:pic>
      <p:pic>
        <p:nvPicPr>
          <p:cNvPr id="10243" name="Picture 5" descr="Детство Тютчева"/>
          <p:cNvPicPr>
            <a:picLocks noChangeAspect="1" noChangeArrowheads="1"/>
          </p:cNvPicPr>
          <p:nvPr/>
        </p:nvPicPr>
        <p:blipFill>
          <a:blip r:embed="rId3" cstate="print"/>
          <a:srcRect/>
          <a:stretch>
            <a:fillRect/>
          </a:stretch>
        </p:blipFill>
        <p:spPr bwMode="auto">
          <a:xfrm>
            <a:off x="5334000" y="620713"/>
            <a:ext cx="3810000" cy="2114550"/>
          </a:xfrm>
          <a:prstGeom prst="rect">
            <a:avLst/>
          </a:prstGeom>
          <a:noFill/>
          <a:ln w="9525">
            <a:noFill/>
            <a:miter lim="800000"/>
            <a:headEnd/>
            <a:tailEnd/>
          </a:ln>
        </p:spPr>
      </p:pic>
      <p:pic>
        <p:nvPicPr>
          <p:cNvPr id="10244" name="Picture 6" descr="Родители Тютчева"/>
          <p:cNvPicPr>
            <a:picLocks noChangeAspect="1" noChangeArrowheads="1"/>
          </p:cNvPicPr>
          <p:nvPr/>
        </p:nvPicPr>
        <p:blipFill>
          <a:blip r:embed="rId4" cstate="print"/>
          <a:srcRect/>
          <a:stretch>
            <a:fillRect/>
          </a:stretch>
        </p:blipFill>
        <p:spPr bwMode="auto">
          <a:xfrm>
            <a:off x="4643438" y="3068638"/>
            <a:ext cx="4500562" cy="2992437"/>
          </a:xfrm>
          <a:prstGeom prst="rect">
            <a:avLst/>
          </a:prstGeom>
          <a:noFill/>
          <a:ln w="9525">
            <a:noFill/>
            <a:miter lim="800000"/>
            <a:headEnd/>
            <a:tailEnd/>
          </a:ln>
        </p:spPr>
      </p:pic>
      <p:sp>
        <p:nvSpPr>
          <p:cNvPr id="10245" name="Text Box 13"/>
          <p:cNvSpPr txBox="1">
            <a:spLocks noChangeArrowheads="1"/>
          </p:cNvSpPr>
          <p:nvPr/>
        </p:nvSpPr>
        <p:spPr bwMode="auto">
          <a:xfrm>
            <a:off x="5580063" y="2708275"/>
            <a:ext cx="3276600" cy="366713"/>
          </a:xfrm>
          <a:prstGeom prst="rect">
            <a:avLst/>
          </a:prstGeom>
          <a:noFill/>
          <a:ln w="9525">
            <a:noFill/>
            <a:miter lim="800000"/>
            <a:headEnd/>
            <a:tailEnd/>
          </a:ln>
        </p:spPr>
        <p:txBody>
          <a:bodyPr>
            <a:spAutoFit/>
          </a:bodyPr>
          <a:lstStyle/>
          <a:p>
            <a:pPr algn="ctr">
              <a:spcBef>
                <a:spcPct val="50000"/>
              </a:spcBef>
            </a:pPr>
            <a:r>
              <a:rPr lang="ru-RU" b="1">
                <a:solidFill>
                  <a:srgbClr val="003399"/>
                </a:solidFill>
                <a:latin typeface="Tahoma" pitchFamily="34" charset="0"/>
              </a:rPr>
              <a:t>Детские годы</a:t>
            </a:r>
          </a:p>
        </p:txBody>
      </p:sp>
      <p:sp>
        <p:nvSpPr>
          <p:cNvPr id="10246" name="WordArt 15"/>
          <p:cNvSpPr>
            <a:spLocks noChangeArrowheads="1" noChangeShapeType="1" noTextEdit="1"/>
          </p:cNvSpPr>
          <p:nvPr/>
        </p:nvSpPr>
        <p:spPr bwMode="auto">
          <a:xfrm>
            <a:off x="395288" y="260350"/>
            <a:ext cx="4681537" cy="1512888"/>
          </a:xfrm>
          <a:prstGeom prst="rect">
            <a:avLst/>
          </a:prstGeom>
        </p:spPr>
        <p:txBody>
          <a:bodyPr wrap="none" fromWordArt="1">
            <a:prstTxWarp prst="textPlain">
              <a:avLst>
                <a:gd name="adj" fmla="val 50000"/>
              </a:avLst>
            </a:prstTxWarp>
          </a:bodyPr>
          <a:lstStyle/>
          <a:p>
            <a:pPr algn="ctr"/>
            <a:r>
              <a:rPr lang="ru-RU" sz="2800" b="1" kern="10">
                <a:ln w="9525">
                  <a:solidFill>
                    <a:srgbClr val="000000"/>
                  </a:solidFill>
                  <a:round/>
                  <a:headEnd/>
                  <a:tailEnd/>
                </a:ln>
                <a:solidFill>
                  <a:srgbClr val="0000FF"/>
                </a:solidFill>
                <a:latin typeface="Tahoma"/>
                <a:ea typeface="Tahoma"/>
                <a:cs typeface="Tahoma"/>
              </a:rPr>
              <a:t>Ф. И. Тютчев</a:t>
            </a:r>
          </a:p>
          <a:p>
            <a:pPr algn="ctr"/>
            <a:r>
              <a:rPr lang="ru-RU" sz="2800" b="1" kern="10">
                <a:ln w="9525">
                  <a:solidFill>
                    <a:srgbClr val="000000"/>
                  </a:solidFill>
                  <a:round/>
                  <a:headEnd/>
                  <a:tailEnd/>
                </a:ln>
                <a:solidFill>
                  <a:srgbClr val="0000FF"/>
                </a:solidFill>
                <a:latin typeface="Tahoma"/>
                <a:ea typeface="Tahoma"/>
                <a:cs typeface="Tahoma"/>
              </a:rPr>
              <a:t>(1803 - 1873)</a:t>
            </a:r>
          </a:p>
        </p:txBody>
      </p:sp>
      <p:sp>
        <p:nvSpPr>
          <p:cNvPr id="10247" name="Text Box 17"/>
          <p:cNvSpPr txBox="1">
            <a:spLocks noChangeArrowheads="1"/>
          </p:cNvSpPr>
          <p:nvPr/>
        </p:nvSpPr>
        <p:spPr bwMode="auto">
          <a:xfrm>
            <a:off x="3851275" y="6237288"/>
            <a:ext cx="3527425" cy="366712"/>
          </a:xfrm>
          <a:prstGeom prst="rect">
            <a:avLst/>
          </a:prstGeom>
          <a:noFill/>
          <a:ln w="9525">
            <a:noFill/>
            <a:miter lim="800000"/>
            <a:headEnd/>
            <a:tailEnd/>
          </a:ln>
        </p:spPr>
        <p:txBody>
          <a:bodyPr>
            <a:spAutoFit/>
          </a:bodyPr>
          <a:lstStyle/>
          <a:p>
            <a:pPr algn="ctr">
              <a:spcBef>
                <a:spcPct val="50000"/>
              </a:spcBef>
            </a:pPr>
            <a:r>
              <a:rPr lang="ru-RU" b="1">
                <a:solidFill>
                  <a:srgbClr val="003399"/>
                </a:solidFill>
              </a:rPr>
              <a:t>Родители Ф. И. Тютчева</a:t>
            </a:r>
          </a:p>
        </p:txBody>
      </p:sp>
      <p:sp>
        <p:nvSpPr>
          <p:cNvPr id="10248" name="WordArt 15"/>
          <p:cNvSpPr>
            <a:spLocks noChangeArrowheads="1" noChangeShapeType="1" noTextEdit="1"/>
          </p:cNvSpPr>
          <p:nvPr/>
        </p:nvSpPr>
        <p:spPr bwMode="auto">
          <a:xfrm>
            <a:off x="395288" y="260350"/>
            <a:ext cx="4681537" cy="1512888"/>
          </a:xfrm>
          <a:prstGeom prst="rect">
            <a:avLst/>
          </a:prstGeom>
        </p:spPr>
        <p:txBody>
          <a:bodyPr wrap="none" fromWordArt="1">
            <a:prstTxWarp prst="textPlain">
              <a:avLst>
                <a:gd name="adj" fmla="val 50000"/>
              </a:avLst>
            </a:prstTxWarp>
          </a:bodyPr>
          <a:lstStyle/>
          <a:p>
            <a:pPr algn="ctr"/>
            <a:r>
              <a:rPr lang="ru-RU" sz="2800" b="1" kern="10">
                <a:ln w="9525">
                  <a:solidFill>
                    <a:srgbClr val="000000"/>
                  </a:solidFill>
                  <a:round/>
                  <a:headEnd/>
                  <a:tailEnd/>
                </a:ln>
                <a:solidFill>
                  <a:srgbClr val="0000FF"/>
                </a:solidFill>
                <a:latin typeface="Tahoma"/>
                <a:ea typeface="Tahoma"/>
                <a:cs typeface="Tahoma"/>
              </a:rPr>
              <a:t>Ф. И. Тютчев</a:t>
            </a:r>
          </a:p>
          <a:p>
            <a:pPr algn="ctr"/>
            <a:r>
              <a:rPr lang="ru-RU" sz="2800" b="1" kern="10">
                <a:ln w="9525">
                  <a:solidFill>
                    <a:srgbClr val="000000"/>
                  </a:solidFill>
                  <a:round/>
                  <a:headEnd/>
                  <a:tailEnd/>
                </a:ln>
                <a:solidFill>
                  <a:srgbClr val="0000FF"/>
                </a:solidFill>
                <a:latin typeface="Tahoma"/>
                <a:ea typeface="Tahoma"/>
                <a:cs typeface="Tahoma"/>
              </a:rPr>
              <a:t>(1803 - 1873)</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algn="ctr" eaLnBrk="1" hangingPunct="1">
              <a:defRPr/>
            </a:pPr>
            <a:r>
              <a:rPr lang="ru-RU" smtClean="0"/>
              <a:t>Биография</a:t>
            </a:r>
          </a:p>
        </p:txBody>
      </p:sp>
      <p:sp>
        <p:nvSpPr>
          <p:cNvPr id="13315" name="Rectangle 3"/>
          <p:cNvSpPr>
            <a:spLocks noGrp="1" noRot="1" noChangeArrowheads="1"/>
          </p:cNvSpPr>
          <p:nvPr>
            <p:ph type="body" idx="1"/>
          </p:nvPr>
        </p:nvSpPr>
        <p:spPr>
          <a:xfrm>
            <a:off x="323850" y="548680"/>
            <a:ext cx="8521700" cy="5547321"/>
          </a:xfrm>
        </p:spPr>
        <p:txBody>
          <a:bodyPr/>
          <a:lstStyle/>
          <a:p>
            <a:pPr eaLnBrk="1" hangingPunct="1">
              <a:lnSpc>
                <a:spcPct val="80000"/>
              </a:lnSpc>
              <a:defRPr/>
            </a:pPr>
            <a:r>
              <a:rPr lang="ru-RU" sz="1800" dirty="0" smtClean="0"/>
              <a:t>Родился 5 декабря 1803 года в Орловской губернии. </a:t>
            </a:r>
          </a:p>
          <a:p>
            <a:pPr eaLnBrk="1" hangingPunct="1">
              <a:lnSpc>
                <a:spcPct val="80000"/>
              </a:lnSpc>
              <a:buFont typeface="Wingdings" pitchFamily="2" charset="2"/>
              <a:buNone/>
              <a:defRPr/>
            </a:pPr>
            <a:endParaRPr lang="ru-RU" sz="1800" dirty="0" smtClean="0"/>
          </a:p>
          <a:p>
            <a:pPr eaLnBrk="1" hangingPunct="1">
              <a:lnSpc>
                <a:spcPct val="80000"/>
              </a:lnSpc>
              <a:defRPr/>
            </a:pPr>
            <a:r>
              <a:rPr lang="ru-RU" sz="1800" dirty="0" smtClean="0"/>
              <a:t>Отец Тютчева был помещиком среднего достатка. </a:t>
            </a:r>
          </a:p>
          <a:p>
            <a:pPr eaLnBrk="1" hangingPunct="1">
              <a:lnSpc>
                <a:spcPct val="80000"/>
              </a:lnSpc>
              <a:buFont typeface="Wingdings" pitchFamily="2" charset="2"/>
              <a:buNone/>
              <a:defRPr/>
            </a:pPr>
            <a:endParaRPr lang="ru-RU" sz="1800" dirty="0" smtClean="0"/>
          </a:p>
          <a:p>
            <a:pPr eaLnBrk="1" hangingPunct="1">
              <a:lnSpc>
                <a:spcPct val="80000"/>
              </a:lnSpc>
              <a:defRPr/>
            </a:pPr>
            <a:r>
              <a:rPr lang="ru-RU" sz="1800" dirty="0" smtClean="0"/>
              <a:t>Детство провёл в Орловской губернии, а затем в Москве и Подмосковье. </a:t>
            </a:r>
          </a:p>
          <a:p>
            <a:pPr eaLnBrk="1" hangingPunct="1">
              <a:lnSpc>
                <a:spcPct val="80000"/>
              </a:lnSpc>
              <a:buFont typeface="Wingdings" pitchFamily="2" charset="2"/>
              <a:buNone/>
              <a:defRPr/>
            </a:pPr>
            <a:endParaRPr lang="ru-RU" sz="1800" dirty="0" smtClean="0"/>
          </a:p>
          <a:p>
            <a:pPr eaLnBrk="1" hangingPunct="1">
              <a:lnSpc>
                <a:spcPct val="80000"/>
              </a:lnSpc>
              <a:defRPr/>
            </a:pPr>
            <a:r>
              <a:rPr lang="ru-RU" sz="1800" dirty="0" smtClean="0"/>
              <a:t>С 4-х лет воспитывает дядя Н. Хлопов, бывший крепостной. </a:t>
            </a:r>
          </a:p>
          <a:p>
            <a:pPr eaLnBrk="1" hangingPunct="1">
              <a:lnSpc>
                <a:spcPct val="80000"/>
              </a:lnSpc>
              <a:buFont typeface="Wingdings" pitchFamily="2" charset="2"/>
              <a:buNone/>
              <a:defRPr/>
            </a:pPr>
            <a:endParaRPr lang="ru-RU" sz="1800" dirty="0" smtClean="0"/>
          </a:p>
          <a:p>
            <a:pPr eaLnBrk="1" hangingPunct="1">
              <a:lnSpc>
                <a:spcPct val="80000"/>
              </a:lnSpc>
              <a:defRPr/>
            </a:pPr>
            <a:r>
              <a:rPr lang="ru-RU" sz="1800" dirty="0" smtClean="0"/>
              <a:t>Мать Тютчева оказала большое влияние на воспитание своего сына.</a:t>
            </a:r>
            <a:br>
              <a:rPr lang="ru-RU" sz="1800" dirty="0" smtClean="0"/>
            </a:br>
            <a:r>
              <a:rPr lang="ru-RU" sz="1800" dirty="0" smtClean="0"/>
              <a:t>Тютчев получил прекрасное домашнее образование. </a:t>
            </a:r>
          </a:p>
          <a:p>
            <a:pPr eaLnBrk="1" hangingPunct="1">
              <a:lnSpc>
                <a:spcPct val="80000"/>
              </a:lnSpc>
              <a:buFont typeface="Wingdings" pitchFamily="2" charset="2"/>
              <a:buNone/>
              <a:defRPr/>
            </a:pPr>
            <a:endParaRPr lang="ru-RU" sz="1800" dirty="0" smtClean="0"/>
          </a:p>
          <a:p>
            <a:pPr eaLnBrk="1" hangingPunct="1">
              <a:lnSpc>
                <a:spcPct val="80000"/>
              </a:lnSpc>
              <a:defRPr/>
            </a:pPr>
            <a:r>
              <a:rPr lang="ru-RU" sz="1800" dirty="0" smtClean="0"/>
              <a:t>С 12 лет занимался переводами и писал собственные стихотворения.</a:t>
            </a:r>
            <a:br>
              <a:rPr lang="ru-RU" sz="1800" dirty="0" smtClean="0"/>
            </a:br>
            <a:endParaRPr lang="ru-RU" sz="1800" dirty="0" smtClean="0"/>
          </a:p>
          <a:p>
            <a:pPr eaLnBrk="1" hangingPunct="1">
              <a:lnSpc>
                <a:spcPct val="80000"/>
              </a:lnSpc>
              <a:defRPr/>
            </a:pPr>
            <a:r>
              <a:rPr lang="ru-RU" sz="1800" dirty="0" smtClean="0"/>
              <a:t>С 1819 года Фёдор Иванович поступает в Московский университет на словесное отделение. Изучает литературу, историю, искусства, археологию.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_charushin_1"/>
          <p:cNvPicPr>
            <a:picLocks noChangeAspect="1" noChangeArrowheads="1"/>
          </p:cNvPicPr>
          <p:nvPr/>
        </p:nvPicPr>
        <p:blipFill>
          <a:blip r:embed="rId2" cstate="print"/>
          <a:srcRect/>
          <a:stretch>
            <a:fillRect/>
          </a:stretch>
        </p:blipFill>
        <p:spPr bwMode="auto">
          <a:xfrm>
            <a:off x="323850" y="549275"/>
            <a:ext cx="3663950" cy="5256213"/>
          </a:xfrm>
          <a:prstGeom prst="rect">
            <a:avLst/>
          </a:prstGeom>
          <a:solidFill>
            <a:schemeClr val="accent1"/>
          </a:solidFill>
          <a:ln w="38100">
            <a:pattFill prst="plaid">
              <a:fgClr>
                <a:srgbClr val="009900"/>
              </a:fgClr>
              <a:bgClr>
                <a:srgbClr val="FFFFFF"/>
              </a:bgClr>
            </a:pattFill>
            <a:miter lim="800000"/>
            <a:headEnd/>
            <a:tailEnd/>
          </a:ln>
        </p:spPr>
      </p:pic>
      <p:sp>
        <p:nvSpPr>
          <p:cNvPr id="16389" name="WordArt 5"/>
          <p:cNvSpPr>
            <a:spLocks noChangeArrowheads="1" noChangeShapeType="1" noTextEdit="1"/>
          </p:cNvSpPr>
          <p:nvPr/>
        </p:nvSpPr>
        <p:spPr bwMode="auto">
          <a:xfrm>
            <a:off x="4643438" y="908050"/>
            <a:ext cx="3743325" cy="2519363"/>
          </a:xfrm>
          <a:prstGeom prst="rect">
            <a:avLst/>
          </a:prstGeom>
        </p:spPr>
        <p:txBody>
          <a:bodyPr wrap="none" fromWordArt="1">
            <a:prstTxWarp prst="textPlain">
              <a:avLst>
                <a:gd name="adj" fmla="val 50000"/>
              </a:avLst>
            </a:prstTxWarp>
          </a:bodyPr>
          <a:lstStyle/>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Евгений </a:t>
            </a:r>
          </a:p>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Иванович </a:t>
            </a:r>
          </a:p>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Чарушин</a:t>
            </a:r>
          </a:p>
        </p:txBody>
      </p:sp>
      <p:sp>
        <p:nvSpPr>
          <p:cNvPr id="16390" name="WordArt 6"/>
          <p:cNvSpPr>
            <a:spLocks noChangeArrowheads="1" noChangeShapeType="1" noTextEdit="1"/>
          </p:cNvSpPr>
          <p:nvPr/>
        </p:nvSpPr>
        <p:spPr bwMode="auto">
          <a:xfrm>
            <a:off x="4716463" y="4221163"/>
            <a:ext cx="3382962" cy="720725"/>
          </a:xfrm>
          <a:prstGeom prst="rect">
            <a:avLst/>
          </a:prstGeom>
        </p:spPr>
        <p:txBody>
          <a:bodyPr wrap="none" fromWordArt="1">
            <a:prstTxWarp prst="textPlain">
              <a:avLst>
                <a:gd name="adj" fmla="val 50000"/>
              </a:avLst>
            </a:prstTxWarp>
          </a:bodyPr>
          <a:lstStyle/>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( 1901 - 1965 )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ppt_x</p:attrName>
                                        </p:attrNameLst>
                                      </p:cBhvr>
                                      <p:tavLst>
                                        <p:tav tm="0">
                                          <p:val>
                                            <p:strVal val="#ppt_x-.2"/>
                                          </p:val>
                                        </p:tav>
                                        <p:tav tm="100000">
                                          <p:val>
                                            <p:strVal val="#ppt_x"/>
                                          </p:val>
                                        </p:tav>
                                      </p:tavLst>
                                    </p:anim>
                                    <p:anim calcmode="lin" valueType="num">
                                      <p:cBhvr>
                                        <p:cTn id="8" dur="1000" fill="hold"/>
                                        <p:tgtEl>
                                          <p:spTgt spid="1638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38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390"/>
                                        </p:tgtEl>
                                        <p:attrNameLst>
                                          <p:attrName>style.visibility</p:attrName>
                                        </p:attrNameLst>
                                      </p:cBhvr>
                                      <p:to>
                                        <p:strVal val="visible"/>
                                      </p:to>
                                    </p:set>
                                    <p:anim calcmode="lin" valueType="num">
                                      <p:cBhvr>
                                        <p:cTn id="12" dur="1000" fill="hold"/>
                                        <p:tgtEl>
                                          <p:spTgt spid="16390"/>
                                        </p:tgtEl>
                                        <p:attrNameLst>
                                          <p:attrName>ppt_x</p:attrName>
                                        </p:attrNameLst>
                                      </p:cBhvr>
                                      <p:tavLst>
                                        <p:tav tm="0">
                                          <p:val>
                                            <p:strVal val="#ppt_x-.2"/>
                                          </p:val>
                                        </p:tav>
                                        <p:tav tm="100000">
                                          <p:val>
                                            <p:strVal val="#ppt_x"/>
                                          </p:val>
                                        </p:tav>
                                      </p:tavLst>
                                    </p:anim>
                                    <p:anim calcmode="lin" valueType="num">
                                      <p:cBhvr>
                                        <p:cTn id="13" dur="1000" fill="hold"/>
                                        <p:tgtEl>
                                          <p:spTgt spid="1639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468313" y="333375"/>
            <a:ext cx="7920037" cy="1616075"/>
          </a:xfrm>
          <a:prstGeom prst="rect">
            <a:avLst/>
          </a:prstGeom>
          <a:noFill/>
          <a:ln w="9525">
            <a:noFill/>
            <a:miter lim="800000"/>
            <a:headEnd/>
            <a:tailEnd/>
          </a:ln>
          <a:effectLst/>
        </p:spPr>
        <p:txBody>
          <a:bodyPr>
            <a:spAutoFit/>
          </a:bodyPr>
          <a:lstStyle/>
          <a:p>
            <a:pPr>
              <a:spcBef>
                <a:spcPct val="50000"/>
              </a:spcBef>
            </a:pPr>
            <a:r>
              <a:rPr lang="ru-RU" sz="2000" b="1"/>
              <a:t>А ещё в доме жил Бобка — трёхногий калека-пёс, который был закадычным другом Чарушина. </a:t>
            </a:r>
            <a:r>
              <a:rPr lang="ru-RU" sz="2000" b="1" i="1">
                <a:solidFill>
                  <a:srgbClr val="009900"/>
                </a:solidFill>
              </a:rPr>
              <a:t>«Он лежал всегда на лестнице. Все об него спотыкались и бранились. Я же ласкал его и часто рассказывал  о своих детских огорчениях»</a:t>
            </a:r>
            <a:r>
              <a:rPr lang="ru-RU" sz="2000" b="1">
                <a:solidFill>
                  <a:srgbClr val="009900"/>
                </a:solidFill>
              </a:rPr>
              <a:t>. </a:t>
            </a:r>
          </a:p>
        </p:txBody>
      </p:sp>
      <p:sp>
        <p:nvSpPr>
          <p:cNvPr id="27655" name="Text Box 7"/>
          <p:cNvSpPr txBox="1">
            <a:spLocks noChangeArrowheads="1"/>
          </p:cNvSpPr>
          <p:nvPr/>
        </p:nvSpPr>
        <p:spPr bwMode="auto">
          <a:xfrm>
            <a:off x="539750" y="2133600"/>
            <a:ext cx="7921625" cy="1311275"/>
          </a:xfrm>
          <a:prstGeom prst="rect">
            <a:avLst/>
          </a:prstGeom>
          <a:noFill/>
          <a:ln w="9525">
            <a:noFill/>
            <a:miter lim="800000"/>
            <a:headEnd/>
            <a:tailEnd/>
          </a:ln>
          <a:effectLst/>
        </p:spPr>
        <p:txBody>
          <a:bodyPr>
            <a:spAutoFit/>
          </a:bodyPr>
          <a:lstStyle/>
          <a:p>
            <a:pPr>
              <a:spcBef>
                <a:spcPct val="50000"/>
              </a:spcBef>
            </a:pPr>
            <a:r>
              <a:rPr lang="ru-RU" b="1"/>
              <a:t>Рисовать Чарушин начал рано.</a:t>
            </a:r>
            <a:r>
              <a:rPr lang="ru-RU"/>
              <a:t> </a:t>
            </a:r>
            <a:r>
              <a:rPr lang="ru-RU" sz="2000" b="1" i="1">
                <a:solidFill>
                  <a:srgbClr val="009900"/>
                </a:solidFill>
              </a:rPr>
              <a:t>«Это было просто, по-видимому, свойственно мне, как говорить, петь, шалить или слушать сказки. Помню, как я слушал сказки с карандашом и рисовал во время рассказа».</a:t>
            </a:r>
            <a:endParaRPr lang="ru-RU" sz="2000" b="1">
              <a:solidFill>
                <a:srgbClr val="009900"/>
              </a:solidFill>
            </a:endParaRPr>
          </a:p>
        </p:txBody>
      </p:sp>
      <p:sp>
        <p:nvSpPr>
          <p:cNvPr id="27656" name="Text Box 8"/>
          <p:cNvSpPr txBox="1">
            <a:spLocks noChangeArrowheads="1"/>
          </p:cNvSpPr>
          <p:nvPr/>
        </p:nvSpPr>
        <p:spPr bwMode="auto">
          <a:xfrm>
            <a:off x="395288" y="3933825"/>
            <a:ext cx="8137525" cy="2225675"/>
          </a:xfrm>
          <a:prstGeom prst="rect">
            <a:avLst/>
          </a:prstGeom>
          <a:noFill/>
          <a:ln w="9525">
            <a:noFill/>
            <a:miter lim="800000"/>
            <a:headEnd/>
            <a:tailEnd/>
          </a:ln>
          <a:effectLst/>
        </p:spPr>
        <p:txBody>
          <a:bodyPr>
            <a:spAutoFit/>
          </a:bodyPr>
          <a:lstStyle/>
          <a:p>
            <a:pPr>
              <a:spcBef>
                <a:spcPct val="50000"/>
              </a:spcBef>
            </a:pPr>
            <a:r>
              <a:rPr lang="ru-RU" sz="2000" b="1" i="1">
                <a:solidFill>
                  <a:srgbClr val="009900"/>
                </a:solidFill>
              </a:rPr>
              <a:t>«Обаятельная и талантливая натура Чарушина сказывалась во многом: он играл на скрипке, писал стихи, был актёром, вечно что-то изобретал (мы его так и прозвали «Евгеша-изобретатель»)</a:t>
            </a:r>
            <a:r>
              <a:rPr lang="ru-RU" sz="2000" b="1">
                <a:solidFill>
                  <a:srgbClr val="009900"/>
                </a:solidFill>
              </a:rPr>
              <a:t>, —</a:t>
            </a:r>
            <a:r>
              <a:rPr lang="ru-RU" sz="2000" b="1"/>
              <a:t> вспоминал товарищ.  Мало кто знает, что у художника Чарушина было несколько патентов на изобретения. Он построил планёр и летал на нём. Ходил по воде на придуманных им самим лыжах-поплавках.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ppt_x</p:attrName>
                                        </p:attrNameLst>
                                      </p:cBhvr>
                                      <p:tavLst>
                                        <p:tav tm="0">
                                          <p:val>
                                            <p:strVal val="#ppt_x-.2"/>
                                          </p:val>
                                        </p:tav>
                                        <p:tav tm="100000">
                                          <p:val>
                                            <p:strVal val="#ppt_x"/>
                                          </p:val>
                                        </p:tav>
                                      </p:tavLst>
                                    </p:anim>
                                    <p:anim calcmode="lin" valueType="num">
                                      <p:cBhvr>
                                        <p:cTn id="8" dur="1000" fill="hold"/>
                                        <p:tgtEl>
                                          <p:spTgt spid="276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7655">
                                            <p:txEl>
                                              <p:pRg st="0" end="0"/>
                                            </p:txEl>
                                          </p:spTgt>
                                        </p:tgtEl>
                                        <p:attrNameLst>
                                          <p:attrName>style.visibility</p:attrName>
                                        </p:attrNameLst>
                                      </p:cBhvr>
                                      <p:to>
                                        <p:strVal val="visible"/>
                                      </p:to>
                                    </p:set>
                                    <p:anim calcmode="lin" valueType="num">
                                      <p:cBhvr>
                                        <p:cTn id="14" dur="1000" fill="hold"/>
                                        <p:tgtEl>
                                          <p:spTgt spid="27655">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765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65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7656">
                                            <p:txEl>
                                              <p:pRg st="0" end="0"/>
                                            </p:txEl>
                                          </p:spTgt>
                                        </p:tgtEl>
                                        <p:attrNameLst>
                                          <p:attrName>style.visibility</p:attrName>
                                        </p:attrNameLst>
                                      </p:cBhvr>
                                      <p:to>
                                        <p:strVal val="visible"/>
                                      </p:to>
                                    </p:set>
                                    <p:anim calcmode="lin" valueType="num">
                                      <p:cBhvr>
                                        <p:cTn id="21" dur="1000" fill="hold"/>
                                        <p:tgtEl>
                                          <p:spTgt spid="27656">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2765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76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611188" y="260350"/>
            <a:ext cx="7848600" cy="2835275"/>
          </a:xfrm>
          <a:prstGeom prst="rect">
            <a:avLst/>
          </a:prstGeom>
          <a:noFill/>
          <a:ln w="9525">
            <a:noFill/>
            <a:miter lim="800000"/>
            <a:headEnd/>
            <a:tailEnd/>
          </a:ln>
          <a:effectLst/>
        </p:spPr>
        <p:txBody>
          <a:bodyPr>
            <a:spAutoFit/>
          </a:bodyPr>
          <a:lstStyle/>
          <a:p>
            <a:pPr>
              <a:spcBef>
                <a:spcPct val="50000"/>
              </a:spcBef>
            </a:pPr>
            <a:r>
              <a:rPr lang="ru-RU" sz="2000" b="1"/>
              <a:t>Любовь к природе родители прививали сыну с детства: </a:t>
            </a:r>
            <a:r>
              <a:rPr lang="ru-RU" sz="2000" b="1" i="1">
                <a:solidFill>
                  <a:srgbClr val="009900"/>
                </a:solidFill>
              </a:rPr>
              <a:t>«Отец брал меня во все свои поездки . Ездили мы и днём и ночью, лесами и лугами, в пургу и осеннюю непогоду. И волки за нами гнались, и въезжали мы на токовище тетеревов, и глухарей вспугивали с вершин сосен. И восход солнца, и туманы утренние, и как лес просыпается, как птицы запевают, как колёса хрустят по белому мху, как полозья свистят на морозе — всё это я с детства полюбил и пережил».</a:t>
            </a:r>
            <a:endParaRPr lang="ru-RU" sz="2000" b="1">
              <a:solidFill>
                <a:srgbClr val="009900"/>
              </a:solidFill>
            </a:endParaRPr>
          </a:p>
        </p:txBody>
      </p:sp>
      <p:sp>
        <p:nvSpPr>
          <p:cNvPr id="26629" name="Text Box 5"/>
          <p:cNvSpPr txBox="1">
            <a:spLocks noChangeArrowheads="1"/>
          </p:cNvSpPr>
          <p:nvPr/>
        </p:nvSpPr>
        <p:spPr bwMode="auto">
          <a:xfrm>
            <a:off x="611188" y="3213100"/>
            <a:ext cx="7848600" cy="1006475"/>
          </a:xfrm>
          <a:prstGeom prst="rect">
            <a:avLst/>
          </a:prstGeom>
          <a:noFill/>
          <a:ln w="9525">
            <a:noFill/>
            <a:miter lim="800000"/>
            <a:headEnd/>
            <a:tailEnd/>
          </a:ln>
          <a:effectLst/>
        </p:spPr>
        <p:txBody>
          <a:bodyPr>
            <a:spAutoFit/>
          </a:bodyPr>
          <a:lstStyle/>
          <a:p>
            <a:pPr>
              <a:spcBef>
                <a:spcPct val="50000"/>
              </a:spcBef>
            </a:pPr>
            <a:r>
              <a:rPr lang="ru-RU" sz="2000" b="1"/>
              <a:t>Мать учила ребёнка </a:t>
            </a:r>
            <a:r>
              <a:rPr lang="ru-RU" sz="2000" b="1" i="1">
                <a:solidFill>
                  <a:srgbClr val="009900"/>
                </a:solidFill>
              </a:rPr>
              <a:t>«смотреть и удивляться силе и красоте природы и всему её разнообразию и великолепию…»</a:t>
            </a:r>
            <a:r>
              <a:rPr lang="ru-RU" sz="2000" b="1">
                <a:solidFill>
                  <a:srgbClr val="009900"/>
                </a:solidFill>
              </a:rPr>
              <a:t> </a:t>
            </a:r>
          </a:p>
        </p:txBody>
      </p:sp>
      <p:sp>
        <p:nvSpPr>
          <p:cNvPr id="26630" name="Text Box 6"/>
          <p:cNvSpPr txBox="1">
            <a:spLocks noChangeArrowheads="1"/>
          </p:cNvSpPr>
          <p:nvPr/>
        </p:nvSpPr>
        <p:spPr bwMode="auto">
          <a:xfrm>
            <a:off x="611188" y="4292600"/>
            <a:ext cx="7704137" cy="2225675"/>
          </a:xfrm>
          <a:prstGeom prst="rect">
            <a:avLst/>
          </a:prstGeom>
          <a:noFill/>
          <a:ln w="9525">
            <a:noFill/>
            <a:miter lim="800000"/>
            <a:headEnd/>
            <a:tailEnd/>
          </a:ln>
          <a:effectLst/>
        </p:spPr>
        <p:txBody>
          <a:bodyPr>
            <a:spAutoFit/>
          </a:bodyPr>
          <a:lstStyle/>
          <a:p>
            <a:pPr>
              <a:spcBef>
                <a:spcPct val="50000"/>
              </a:spcBef>
            </a:pPr>
            <a:r>
              <a:rPr lang="ru-RU" sz="2000" b="1"/>
              <a:t>Родительский дом с огромным, заросшим садом был густо населён животными: поросятами, индюшатами, кроликами, цыплятами, чижами, свиристелями, щеглами, подстрелками разных птиц, которых выхаживали и лечили… </a:t>
            </a:r>
            <a:r>
              <a:rPr lang="ru-RU" sz="2000" b="1" i="1">
                <a:solidFill>
                  <a:srgbClr val="009900"/>
                </a:solidFill>
              </a:rPr>
              <a:t>«Были у нас кошки, банки с рыбками, птицы в клетках. На окнах заросли цветов — любимое дело матери»</a:t>
            </a:r>
            <a:r>
              <a:rPr lang="ru-RU" sz="2000" b="1"/>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ppt_x</p:attrName>
                                        </p:attrNameLst>
                                      </p:cBhvr>
                                      <p:tavLst>
                                        <p:tav tm="0">
                                          <p:val>
                                            <p:strVal val="#ppt_x-.2"/>
                                          </p:val>
                                        </p:tav>
                                        <p:tav tm="100000">
                                          <p:val>
                                            <p:strVal val="#ppt_x"/>
                                          </p:val>
                                        </p:tav>
                                      </p:tavLst>
                                    </p:anim>
                                    <p:anim calcmode="lin" valueType="num">
                                      <p:cBhvr>
                                        <p:cTn id="8" dur="1000" fill="hold"/>
                                        <p:tgtEl>
                                          <p:spTgt spid="266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62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6629"/>
                                        </p:tgtEl>
                                        <p:attrNameLst>
                                          <p:attrName>style.visibility</p:attrName>
                                        </p:attrNameLst>
                                      </p:cBhvr>
                                      <p:to>
                                        <p:strVal val="visible"/>
                                      </p:to>
                                    </p:set>
                                    <p:anim calcmode="lin" valueType="num">
                                      <p:cBhvr>
                                        <p:cTn id="14" dur="1000" fill="hold"/>
                                        <p:tgtEl>
                                          <p:spTgt spid="26629"/>
                                        </p:tgtEl>
                                        <p:attrNameLst>
                                          <p:attrName>ppt_x</p:attrName>
                                        </p:attrNameLst>
                                      </p:cBhvr>
                                      <p:tavLst>
                                        <p:tav tm="0">
                                          <p:val>
                                            <p:strVal val="#ppt_x-.2"/>
                                          </p:val>
                                        </p:tav>
                                        <p:tav tm="100000">
                                          <p:val>
                                            <p:strVal val="#ppt_x"/>
                                          </p:val>
                                        </p:tav>
                                      </p:tavLst>
                                    </p:anim>
                                    <p:anim calcmode="lin" valueType="num">
                                      <p:cBhvr>
                                        <p:cTn id="15" dur="1000" fill="hold"/>
                                        <p:tgtEl>
                                          <p:spTgt spid="2662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662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6630">
                                            <p:txEl>
                                              <p:pRg st="0" end="0"/>
                                            </p:txEl>
                                          </p:spTgt>
                                        </p:tgtEl>
                                        <p:attrNameLst>
                                          <p:attrName>style.visibility</p:attrName>
                                        </p:attrNameLst>
                                      </p:cBhvr>
                                      <p:to>
                                        <p:strVal val="visible"/>
                                      </p:to>
                                    </p:set>
                                    <p:anim calcmode="lin" valueType="num">
                                      <p:cBhvr>
                                        <p:cTn id="21" dur="1000" fill="hold"/>
                                        <p:tgtEl>
                                          <p:spTgt spid="26630">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2663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66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WordArt 4"/>
          <p:cNvSpPr>
            <a:spLocks noChangeArrowheads="1" noChangeShapeType="1" noTextEdit="1"/>
          </p:cNvSpPr>
          <p:nvPr/>
        </p:nvSpPr>
        <p:spPr bwMode="auto">
          <a:xfrm>
            <a:off x="1476375" y="404813"/>
            <a:ext cx="6480175" cy="1223962"/>
          </a:xfrm>
          <a:prstGeom prst="rect">
            <a:avLst/>
          </a:prstGeom>
        </p:spPr>
        <p:txBody>
          <a:bodyPr wrap="none" fromWordArt="1">
            <a:prstTxWarp prst="textPlain">
              <a:avLst>
                <a:gd name="adj" fmla="val 50000"/>
              </a:avLst>
            </a:prstTxWarp>
          </a:bodyPr>
          <a:lstStyle/>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Е.Чарушин - </a:t>
            </a:r>
          </a:p>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художник - анималист</a:t>
            </a:r>
          </a:p>
        </p:txBody>
      </p:sp>
      <p:graphicFrame>
        <p:nvGraphicFramePr>
          <p:cNvPr id="3077" name="Object 5"/>
          <p:cNvGraphicFramePr>
            <a:graphicFrameLocks noChangeAspect="1"/>
          </p:cNvGraphicFramePr>
          <p:nvPr/>
        </p:nvGraphicFramePr>
        <p:xfrm>
          <a:off x="539750" y="1989138"/>
          <a:ext cx="3114675" cy="4183062"/>
        </p:xfrm>
        <a:graphic>
          <a:graphicData uri="http://schemas.openxmlformats.org/presentationml/2006/ole">
            <p:oleObj spid="_x0000_s1026" name="Точечный рисунок" r:id="rId3" imgW="1666667" imgH="2238687" progId="Paint.Picture">
              <p:embed/>
            </p:oleObj>
          </a:graphicData>
        </a:graphic>
      </p:graphicFrame>
      <p:graphicFrame>
        <p:nvGraphicFramePr>
          <p:cNvPr id="3078" name="Object 6"/>
          <p:cNvGraphicFramePr>
            <a:graphicFrameLocks noChangeAspect="1"/>
          </p:cNvGraphicFramePr>
          <p:nvPr/>
        </p:nvGraphicFramePr>
        <p:xfrm>
          <a:off x="4716463" y="3933825"/>
          <a:ext cx="4086225" cy="2486025"/>
        </p:xfrm>
        <a:graphic>
          <a:graphicData uri="http://schemas.openxmlformats.org/presentationml/2006/ole">
            <p:oleObj spid="_x0000_s1027" name="Точечный рисунок" r:id="rId4" imgW="2285714" imgH="1390844" progId="Paint.Picture">
              <p:embed/>
            </p:oleObj>
          </a:graphicData>
        </a:graphic>
      </p:graphicFrame>
      <p:sp>
        <p:nvSpPr>
          <p:cNvPr id="3079" name="Text Box 7"/>
          <p:cNvSpPr txBox="1">
            <a:spLocks noChangeArrowheads="1"/>
          </p:cNvSpPr>
          <p:nvPr/>
        </p:nvSpPr>
        <p:spPr bwMode="auto">
          <a:xfrm>
            <a:off x="4067175" y="2205038"/>
            <a:ext cx="4608513" cy="1370012"/>
          </a:xfrm>
          <a:prstGeom prst="rect">
            <a:avLst/>
          </a:prstGeom>
          <a:noFill/>
          <a:ln w="9525">
            <a:noFill/>
            <a:miter lim="800000"/>
            <a:headEnd/>
            <a:tailEnd/>
          </a:ln>
          <a:effectLst/>
        </p:spPr>
        <p:txBody>
          <a:bodyPr>
            <a:spAutoFit/>
          </a:bodyPr>
          <a:lstStyle/>
          <a:p>
            <a:pPr>
              <a:spcBef>
                <a:spcPct val="50000"/>
              </a:spcBef>
            </a:pPr>
            <a:r>
              <a:rPr lang="ru-RU"/>
              <a:t>  </a:t>
            </a:r>
            <a:r>
              <a:rPr lang="ru-RU" b="1"/>
              <a:t>   </a:t>
            </a:r>
            <a:r>
              <a:rPr lang="ru-RU" sz="2400" b="1"/>
              <a:t>Художник, который рисует животных, называется   </a:t>
            </a:r>
          </a:p>
          <a:p>
            <a:pPr>
              <a:spcBef>
                <a:spcPct val="50000"/>
              </a:spcBef>
            </a:pPr>
            <a:r>
              <a:rPr lang="ru-RU" sz="2400" b="1"/>
              <a:t>                          .</a:t>
            </a:r>
            <a:r>
              <a:rPr lang="ru-RU" sz="2400"/>
              <a:t> </a:t>
            </a:r>
          </a:p>
        </p:txBody>
      </p:sp>
      <p:sp>
        <p:nvSpPr>
          <p:cNvPr id="3080" name="WordArt 8"/>
          <p:cNvSpPr>
            <a:spLocks noChangeArrowheads="1" noChangeShapeType="1" noTextEdit="1"/>
          </p:cNvSpPr>
          <p:nvPr/>
        </p:nvSpPr>
        <p:spPr bwMode="auto">
          <a:xfrm>
            <a:off x="4140200" y="3068638"/>
            <a:ext cx="2087563" cy="360362"/>
          </a:xfrm>
          <a:prstGeom prst="rect">
            <a:avLst/>
          </a:prstGeom>
        </p:spPr>
        <p:txBody>
          <a:bodyPr wrap="none" fromWordArt="1">
            <a:prstTxWarp prst="textPlain">
              <a:avLst>
                <a:gd name="adj" fmla="val 50000"/>
              </a:avLst>
            </a:prstTxWarp>
          </a:bodyPr>
          <a:lstStyle/>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анималист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p:cTn id="7" dur="1000" fill="hold"/>
                                        <p:tgtEl>
                                          <p:spTgt spid="3079"/>
                                        </p:tgtEl>
                                        <p:attrNameLst>
                                          <p:attrName>ppt_x</p:attrName>
                                        </p:attrNameLst>
                                      </p:cBhvr>
                                      <p:tavLst>
                                        <p:tav tm="0">
                                          <p:val>
                                            <p:strVal val="#ppt_x-.2"/>
                                          </p:val>
                                        </p:tav>
                                        <p:tav tm="100000">
                                          <p:val>
                                            <p:strVal val="#ppt_x"/>
                                          </p:val>
                                        </p:tav>
                                      </p:tavLst>
                                    </p:anim>
                                    <p:anim calcmode="lin" valueType="num">
                                      <p:cBhvr>
                                        <p:cTn id="8"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p:cTn id="14" dur="1000" fill="hold"/>
                                        <p:tgtEl>
                                          <p:spTgt spid="3080"/>
                                        </p:tgtEl>
                                        <p:attrNameLst>
                                          <p:attrName>ppt_w</p:attrName>
                                        </p:attrNameLst>
                                      </p:cBhvr>
                                      <p:tavLst>
                                        <p:tav tm="0">
                                          <p:val>
                                            <p:fltVal val="0"/>
                                          </p:val>
                                        </p:tav>
                                        <p:tav tm="100000">
                                          <p:val>
                                            <p:strVal val="#ppt_w"/>
                                          </p:val>
                                        </p:tav>
                                      </p:tavLst>
                                    </p:anim>
                                    <p:anim calcmode="lin" valueType="num">
                                      <p:cBhvr>
                                        <p:cTn id="15" dur="1000" fill="hold"/>
                                        <p:tgtEl>
                                          <p:spTgt spid="3080"/>
                                        </p:tgtEl>
                                        <p:attrNameLst>
                                          <p:attrName>ppt_h</p:attrName>
                                        </p:attrNameLst>
                                      </p:cBhvr>
                                      <p:tavLst>
                                        <p:tav tm="0">
                                          <p:val>
                                            <p:fltVal val="0"/>
                                          </p:val>
                                        </p:tav>
                                        <p:tav tm="100000">
                                          <p:val>
                                            <p:strVal val="#ppt_h"/>
                                          </p:val>
                                        </p:tav>
                                      </p:tavLst>
                                    </p:anim>
                                    <p:animEffect transition="in" filter="fade">
                                      <p:cBhvr>
                                        <p:cTn id="16"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ultinfo.ru/belov/medovy2000.jpg"/>
          <p:cNvPicPr>
            <a:picLocks noChangeAspect="1" noChangeArrowheads="1"/>
          </p:cNvPicPr>
          <p:nvPr/>
        </p:nvPicPr>
        <p:blipFill>
          <a:blip r:embed="rId2" cstate="print"/>
          <a:srcRect/>
          <a:stretch>
            <a:fillRect/>
          </a:stretch>
        </p:blipFill>
        <p:spPr bwMode="auto">
          <a:xfrm>
            <a:off x="904350" y="1214423"/>
            <a:ext cx="2996110" cy="392909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Прямоугольник 2"/>
          <p:cNvSpPr/>
          <p:nvPr/>
        </p:nvSpPr>
        <p:spPr>
          <a:xfrm>
            <a:off x="4071938" y="714375"/>
            <a:ext cx="4149725" cy="5324475"/>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sz="2000" b="1" dirty="0">
                <a:latin typeface="Arial" pitchFamily="34" charset="0"/>
                <a:cs typeface="Arial" pitchFamily="34" charset="0"/>
              </a:rPr>
              <a:t>В. И. Белов родился в 1932 году в Вологодской области в семье крестьянина, погибшего на войне. Еще мальчишкой стал работать в колхозе, помогая матери поднимать четверых младших детей. Когда началась Великая Отечественная война, Василий Белов учился во 2-м классе. Он был такого же возраста, как вы. Из воспоминаний детства ему больше всего запомнились постоянный голод и любовь к чтению. У отца имелась небольшая библиотечка. </a:t>
            </a:r>
          </a:p>
        </p:txBody>
      </p:sp>
      <p:pic>
        <p:nvPicPr>
          <p:cNvPr id="13316" name="Picture 9"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5940279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1331913" y="1628775"/>
          <a:ext cx="6946900" cy="4689475"/>
        </p:xfrm>
        <a:graphic>
          <a:graphicData uri="http://schemas.openxmlformats.org/presentationml/2006/ole">
            <p:oleObj spid="_x0000_s2050" name="Точечный рисунок" r:id="rId3" imgW="3809524" imgH="2572109" progId="Paint.Picture">
              <p:embed/>
            </p:oleObj>
          </a:graphicData>
        </a:graphic>
      </p:graphicFrame>
      <p:sp>
        <p:nvSpPr>
          <p:cNvPr id="4102" name="WordArt 6"/>
          <p:cNvSpPr>
            <a:spLocks noChangeArrowheads="1" noChangeShapeType="1" noTextEdit="1"/>
          </p:cNvSpPr>
          <p:nvPr/>
        </p:nvSpPr>
        <p:spPr bwMode="auto">
          <a:xfrm>
            <a:off x="1547813" y="620713"/>
            <a:ext cx="6553200" cy="720725"/>
          </a:xfrm>
          <a:prstGeom prst="rect">
            <a:avLst/>
          </a:prstGeom>
        </p:spPr>
        <p:txBody>
          <a:bodyPr wrap="none" fromWordArt="1">
            <a:prstTxWarp prst="textPlain">
              <a:avLst>
                <a:gd name="adj" fmla="val 50000"/>
              </a:avLst>
            </a:prstTxWarp>
          </a:bodyPr>
          <a:lstStyle/>
          <a:p>
            <a:pPr algn="ctr"/>
            <a:r>
              <a:rPr lang="ru-RU" sz="3600" kern="10">
                <a:ln w="19050">
                  <a:solidFill>
                    <a:srgbClr val="CCFFCC"/>
                  </a:solidFill>
                  <a:round/>
                  <a:headEnd/>
                  <a:tailEnd/>
                </a:ln>
                <a:solidFill>
                  <a:srgbClr val="008000"/>
                </a:solidFill>
                <a:effectLst>
                  <a:outerShdw dist="35921" dir="2700000" algn="ctr" rotWithShape="0">
                    <a:srgbClr val="990000"/>
                  </a:outerShdw>
                </a:effectLst>
                <a:latin typeface="Impact"/>
              </a:rPr>
              <a:t>Е.Чарушин - иллюстратор</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9" name="Rectangle 4"/>
          <p:cNvSpPr>
            <a:spLocks noGrp="1" noChangeArrowheads="1"/>
          </p:cNvSpPr>
          <p:nvPr>
            <p:ph type="title"/>
          </p:nvPr>
        </p:nvSpPr>
        <p:spPr>
          <a:xfrm>
            <a:off x="714375" y="285750"/>
            <a:ext cx="7715250" cy="1069975"/>
          </a:xfrm>
        </p:spPr>
        <p:txBody>
          <a:bodyPr/>
          <a:lstStyle/>
          <a:p>
            <a:pPr algn="r" eaLnBrk="1" hangingPunct="1"/>
            <a:r>
              <a:rPr lang="ru-RU" sz="4800" b="1" i="1" smtClean="0">
                <a:solidFill>
                  <a:srgbClr val="C00000"/>
                </a:solidFill>
                <a:cs typeface="Times New Roman" pitchFamily="18" charset="0"/>
              </a:rPr>
              <a:t>Саша Чёрный</a:t>
            </a:r>
          </a:p>
        </p:txBody>
      </p:sp>
      <p:sp>
        <p:nvSpPr>
          <p:cNvPr id="3079" name="Rectangle 7"/>
          <p:cNvSpPr>
            <a:spLocks noGrp="1" noChangeArrowheads="1"/>
          </p:cNvSpPr>
          <p:nvPr>
            <p:ph type="body" sz="half" idx="1"/>
          </p:nvPr>
        </p:nvSpPr>
        <p:spPr>
          <a:xfrm>
            <a:off x="4643438" y="1571625"/>
            <a:ext cx="4038600" cy="4525963"/>
          </a:xfrm>
        </p:spPr>
        <p:txBody>
          <a:bodyPr/>
          <a:lstStyle/>
          <a:p>
            <a:pPr algn="ctr" eaLnBrk="1" hangingPunct="1">
              <a:buFontTx/>
              <a:buNone/>
              <a:defRPr/>
            </a:pPr>
            <a:r>
              <a:rPr lang="ru-RU" sz="3600" b="1" i="1" dirty="0" smtClean="0">
                <a:solidFill>
                  <a:srgbClr val="000000"/>
                </a:solidFill>
                <a:ea typeface="+mj-ea"/>
                <a:cs typeface="Times New Roman" pitchFamily="18" charset="0"/>
              </a:rPr>
              <a:t>Александр Михайлович Гликберг </a:t>
            </a:r>
          </a:p>
          <a:p>
            <a:pPr algn="ctr" eaLnBrk="1" hangingPunct="1">
              <a:buFontTx/>
              <a:buNone/>
              <a:defRPr/>
            </a:pPr>
            <a:r>
              <a:rPr lang="ru-RU" sz="3600" b="1" i="1" dirty="0" smtClean="0">
                <a:solidFill>
                  <a:srgbClr val="000000"/>
                </a:solidFill>
                <a:ea typeface="+mj-ea"/>
                <a:cs typeface="Times New Roman" pitchFamily="18" charset="0"/>
              </a:rPr>
              <a:t>(1880-1932) – </a:t>
            </a:r>
          </a:p>
          <a:p>
            <a:pPr algn="ctr" eaLnBrk="1" hangingPunct="1">
              <a:buFontTx/>
              <a:buNone/>
              <a:defRPr/>
            </a:pPr>
            <a:r>
              <a:rPr lang="ru-RU" sz="3600" b="1" i="1" dirty="0" smtClean="0">
                <a:solidFill>
                  <a:srgbClr val="000000"/>
                </a:solidFill>
                <a:ea typeface="+mj-ea"/>
                <a:cs typeface="Times New Roman" pitchFamily="18" charset="0"/>
              </a:rPr>
              <a:t>русский поэт </a:t>
            </a:r>
          </a:p>
        </p:txBody>
      </p:sp>
      <p:sp>
        <p:nvSpPr>
          <p:cNvPr id="14341" name="Клип 4"/>
          <p:cNvSpPr>
            <a:spLocks noGrp="1" noTextEdit="1"/>
          </p:cNvSpPr>
          <p:nvPr>
            <p:ph type="clipArt" sz="half" idx="2"/>
          </p:nvPr>
        </p:nvSpPr>
        <p:spPr>
          <a:xfrm>
            <a:off x="4786313" y="1643063"/>
            <a:ext cx="4038600" cy="4525962"/>
          </a:xfrm>
        </p:spPr>
      </p:sp>
      <p:pic>
        <p:nvPicPr>
          <p:cNvPr id="6" name="Picture 2" descr="Картинки по запросу Картинка анимация Саша Чёрный Что ты тискаешь утёнка"/>
          <p:cNvPicPr>
            <a:picLocks noChangeAspect="1" noChangeArrowheads="1"/>
          </p:cNvPicPr>
          <p:nvPr/>
        </p:nvPicPr>
        <p:blipFill>
          <a:blip r:embed="rId3" cstate="print"/>
          <a:srcRect/>
          <a:stretch>
            <a:fillRect/>
          </a:stretch>
        </p:blipFill>
        <p:spPr bwMode="auto">
          <a:xfrm>
            <a:off x="785786" y="1142984"/>
            <a:ext cx="3429024" cy="47577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716489379"/>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170" name="Picture 2" descr="http://images.tildacdn.info/6c42d6f9-aa34-4a8f-81a7-888a5f6cc01b/Sasha_Cherny_1900s.jpg"/>
          <p:cNvPicPr>
            <a:picLocks noChangeAspect="1" noChangeArrowheads="1"/>
          </p:cNvPicPr>
          <p:nvPr/>
        </p:nvPicPr>
        <p:blipFill>
          <a:blip r:embed="rId3" cstate="print"/>
          <a:srcRect/>
          <a:stretch>
            <a:fillRect/>
          </a:stretch>
        </p:blipFill>
        <p:spPr bwMode="auto">
          <a:xfrm>
            <a:off x="571472" y="2285992"/>
            <a:ext cx="3241701" cy="4084111"/>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5364" name="Прямоугольник 2"/>
          <p:cNvSpPr>
            <a:spLocks noChangeArrowheads="1"/>
          </p:cNvSpPr>
          <p:nvPr/>
        </p:nvSpPr>
        <p:spPr bwMode="auto">
          <a:xfrm>
            <a:off x="395288" y="188913"/>
            <a:ext cx="8497887" cy="1938337"/>
          </a:xfrm>
          <a:prstGeom prst="rect">
            <a:avLst/>
          </a:prstGeom>
          <a:noFill/>
          <a:ln w="9525">
            <a:noFill/>
            <a:miter lim="800000"/>
            <a:headEnd/>
            <a:tailEnd/>
          </a:ln>
        </p:spPr>
        <p:txBody>
          <a:bodyPr>
            <a:spAutoFit/>
          </a:bodyPr>
          <a:lstStyle/>
          <a:p>
            <a:r>
              <a:rPr lang="ru-RU" sz="2000" b="1"/>
              <a:t>Саша Черный родился 1 октября. А тогда на календаре было 13 октября, в 1880 г. В городе Одессе в еврейской семье управляющего аптекой. Чтобы дать Саше возможность поступить в гимназию, родители крестили его. В гимназии Александр проучился недолго. Мальчик бежал из дома и стал нищим попрошайкой.</a:t>
            </a:r>
          </a:p>
        </p:txBody>
      </p:sp>
      <p:sp>
        <p:nvSpPr>
          <p:cNvPr id="15365" name="Прямоугольник 3"/>
          <p:cNvSpPr>
            <a:spLocks noChangeArrowheads="1"/>
          </p:cNvSpPr>
          <p:nvPr/>
        </p:nvSpPr>
        <p:spPr bwMode="auto">
          <a:xfrm>
            <a:off x="3571875" y="4652963"/>
            <a:ext cx="4929188" cy="1939925"/>
          </a:xfrm>
          <a:prstGeom prst="rect">
            <a:avLst/>
          </a:prstGeom>
          <a:noFill/>
          <a:ln w="9525">
            <a:noFill/>
            <a:miter lim="800000"/>
            <a:headEnd/>
            <a:tailEnd/>
          </a:ln>
        </p:spPr>
        <p:txBody>
          <a:bodyPr>
            <a:spAutoFit/>
          </a:bodyPr>
          <a:lstStyle/>
          <a:p>
            <a:r>
              <a:rPr lang="ru-RU" sz="2000" b="1"/>
              <a:t>Поэт Саша Черный жил в самом начале 20-го века. Он написал много стихов для взрослых. Но эти стихи такие же веселые и смешные, как и те, которые были созданы специально для детей.</a:t>
            </a:r>
          </a:p>
        </p:txBody>
      </p:sp>
      <p:pic>
        <p:nvPicPr>
          <p:cNvPr id="45060" name="Picture 4" descr="http://rayknig.ru/cover/ji/jivai-azbuka-58.jpg"/>
          <p:cNvPicPr>
            <a:picLocks noChangeAspect="1" noChangeArrowheads="1"/>
          </p:cNvPicPr>
          <p:nvPr/>
        </p:nvPicPr>
        <p:blipFill>
          <a:blip r:embed="rId4" cstate="print"/>
          <a:srcRect/>
          <a:stretch>
            <a:fillRect/>
          </a:stretch>
        </p:blipFill>
        <p:spPr bwMode="auto">
          <a:xfrm>
            <a:off x="4572000" y="1989138"/>
            <a:ext cx="1744663" cy="2376487"/>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5062" name="Picture 6" descr="http://r3.readrate.net/img/pictures/book/774/774230/774230/w200-stretch-45afbd73.jpg"/>
          <p:cNvPicPr>
            <a:picLocks noChangeAspect="1" noChangeArrowheads="1"/>
          </p:cNvPicPr>
          <p:nvPr/>
        </p:nvPicPr>
        <p:blipFill>
          <a:blip r:embed="rId5" cstate="print"/>
          <a:srcRect/>
          <a:stretch>
            <a:fillRect/>
          </a:stretch>
        </p:blipFill>
        <p:spPr bwMode="auto">
          <a:xfrm>
            <a:off x="6648450" y="1989138"/>
            <a:ext cx="1989138" cy="2376487"/>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6236295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194" name="Picture 2" descr="http://diletant.media/upload/resize_cache_imm/iblock/c33/350x450_Quality99_c33c3251ef461a55bf8031630eb524b4.jpg"/>
          <p:cNvPicPr>
            <a:picLocks noChangeAspect="1" noChangeArrowheads="1"/>
          </p:cNvPicPr>
          <p:nvPr/>
        </p:nvPicPr>
        <p:blipFill>
          <a:blip r:embed="rId3" cstate="print"/>
          <a:srcRect/>
          <a:stretch>
            <a:fillRect/>
          </a:stretch>
        </p:blipFill>
        <p:spPr bwMode="auto">
          <a:xfrm>
            <a:off x="785786" y="714356"/>
            <a:ext cx="4256088" cy="541337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6388" name="Прямоугольник 2"/>
          <p:cNvSpPr>
            <a:spLocks noChangeArrowheads="1"/>
          </p:cNvSpPr>
          <p:nvPr/>
        </p:nvSpPr>
        <p:spPr bwMode="auto">
          <a:xfrm>
            <a:off x="4929188" y="428625"/>
            <a:ext cx="3635375" cy="5016500"/>
          </a:xfrm>
          <a:prstGeom prst="rect">
            <a:avLst/>
          </a:prstGeom>
          <a:noFill/>
          <a:ln w="9525">
            <a:noFill/>
            <a:miter lim="800000"/>
            <a:headEnd/>
            <a:tailEnd/>
          </a:ln>
        </p:spPr>
        <p:txBody>
          <a:bodyPr>
            <a:spAutoFit/>
          </a:bodyPr>
          <a:lstStyle/>
          <a:p>
            <a:r>
              <a:rPr lang="ru-RU" sz="2000" b="1"/>
              <a:t>Псевдоним «Саша Черный» возник спонтанно. В семье, где родился Гликберг Александр Михайлович, было пятеро детей. Двоих из них звали Сашами. Один был блондином, а другой – брюнетом. Чтобы не возникало путаницы, их стали звать, соответственно, Саша Белый и Саша Черный. Так что Александр не долго придумывал себе творческое имя.</a:t>
            </a:r>
          </a:p>
        </p:txBody>
      </p:sp>
    </p:spTree>
    <p:extLst>
      <p:ext uri="{BB962C8B-B14F-4D97-AF65-F5344CB8AC3E}">
        <p14:creationId xmlns:p14="http://schemas.microsoft.com/office/powerpoint/2010/main" xmlns="" val="39131678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1" name="Прямоугольник 1"/>
          <p:cNvSpPr>
            <a:spLocks noChangeArrowheads="1"/>
          </p:cNvSpPr>
          <p:nvPr/>
        </p:nvSpPr>
        <p:spPr bwMode="auto">
          <a:xfrm>
            <a:off x="3643313" y="476250"/>
            <a:ext cx="5140325" cy="5632450"/>
          </a:xfrm>
          <a:prstGeom prst="rect">
            <a:avLst/>
          </a:prstGeom>
          <a:noFill/>
          <a:ln w="9525">
            <a:noFill/>
            <a:miter lim="800000"/>
            <a:headEnd/>
            <a:tailEnd/>
          </a:ln>
        </p:spPr>
        <p:txBody>
          <a:bodyPr>
            <a:spAutoFit/>
          </a:bodyPr>
          <a:lstStyle/>
          <a:p>
            <a:r>
              <a:rPr lang="ru-RU" sz="2000" b="1"/>
              <a:t>Он побывал во многих городах. Человеку, в силу различных обстоятельств, порой приходится менять не только город, но и страну. Не смотря на трудности эмиграции, он делал все, чтобы дети ценили русскую литературу, чтобы они почувствовали всю красоту русской культуры. Даже вдали от родины, которую он очень любил, Саша Черный продолжал писать для детей. Его произведения были написаны не только для детей России, но и для детей других стран. Он хотел, чтобы дети на земле были счастливы, и делал все, что было в его силах. В эмиграции он выступал на детских утренниках.</a:t>
            </a:r>
          </a:p>
        </p:txBody>
      </p:sp>
      <p:pic>
        <p:nvPicPr>
          <p:cNvPr id="47106" name="Picture 2" descr="http://biblio.by/media/catalog/product/cache/1/image/1200x1200/9df78eab33525d08d6e5fb8d27136e95/s/t/static.ozone.rumultimediabooks_covers1011969152.jpg"/>
          <p:cNvPicPr>
            <a:picLocks noChangeAspect="1" noChangeArrowheads="1"/>
          </p:cNvPicPr>
          <p:nvPr/>
        </p:nvPicPr>
        <p:blipFill>
          <a:blip r:embed="rId3" cstate="print"/>
          <a:srcRect/>
          <a:stretch>
            <a:fillRect/>
          </a:stretch>
        </p:blipFill>
        <p:spPr bwMode="auto">
          <a:xfrm>
            <a:off x="611188" y="981075"/>
            <a:ext cx="3268662" cy="5099050"/>
          </a:xfrm>
          <a:prstGeom prst="rect">
            <a:avLst/>
          </a:prstGeom>
          <a:noFill/>
          <a:ln w="38100" cap="sq">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29045255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5" name="Прямоугольник 1"/>
          <p:cNvSpPr>
            <a:spLocks noChangeArrowheads="1"/>
          </p:cNvSpPr>
          <p:nvPr/>
        </p:nvSpPr>
        <p:spPr bwMode="auto">
          <a:xfrm>
            <a:off x="428625" y="500063"/>
            <a:ext cx="8424863" cy="1322387"/>
          </a:xfrm>
          <a:prstGeom prst="rect">
            <a:avLst/>
          </a:prstGeom>
          <a:noFill/>
          <a:ln w="9525">
            <a:noFill/>
            <a:miter lim="800000"/>
            <a:headEnd/>
            <a:tailEnd/>
          </a:ln>
        </p:spPr>
        <p:txBody>
          <a:bodyPr>
            <a:spAutoFit/>
          </a:bodyPr>
          <a:lstStyle/>
          <a:p>
            <a:r>
              <a:rPr lang="ru-RU" sz="2000" b="1"/>
              <a:t>Он скончался от сердечного приступа 5 июля 1932 года. Рискуя жизнью, он помогал в тушении пожара на соседней ферме. Придя домой, слег и больше не поднялся. Похоронен на кладбище во Франции.</a:t>
            </a:r>
          </a:p>
        </p:txBody>
      </p:sp>
      <p:pic>
        <p:nvPicPr>
          <p:cNvPr id="10243" name="Picture 2" descr="http://www.bankreferatov.ru/Images/55/7C2FB320AABF7CB1C325713B00438555/%D0%A1%D0%B0%D1%88%D0%B0%20%D0%A7%D1%91%D1%80%D0%BD%D1%8B%D0%B9.doc/img1.gif"/>
          <p:cNvPicPr>
            <a:picLocks noChangeAspect="1" noChangeArrowheads="1"/>
          </p:cNvPicPr>
          <p:nvPr/>
        </p:nvPicPr>
        <p:blipFill>
          <a:blip r:embed="rId3" cstate="print"/>
          <a:srcRect/>
          <a:stretch>
            <a:fillRect/>
          </a:stretch>
        </p:blipFill>
        <p:spPr bwMode="auto">
          <a:xfrm>
            <a:off x="4786314" y="1895476"/>
            <a:ext cx="3956049" cy="4392278"/>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4" name="Picture 4" descr="http://img0.liveinternet.ru/images/attach/c/4/78/647/78647398_4514961_Risynok26.png"/>
          <p:cNvPicPr>
            <a:picLocks noChangeAspect="1" noChangeArrowheads="1"/>
          </p:cNvPicPr>
          <p:nvPr/>
        </p:nvPicPr>
        <p:blipFill>
          <a:blip r:embed="rId4" cstate="print"/>
          <a:srcRect/>
          <a:stretch>
            <a:fillRect/>
          </a:stretch>
        </p:blipFill>
        <p:spPr bwMode="auto">
          <a:xfrm>
            <a:off x="500034" y="2643182"/>
            <a:ext cx="3889375" cy="307816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2436807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6" descr="Картинки по запросу Шаблон презентации листопад"/>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6" name="Rectangle 8"/>
          <p:cNvSpPr>
            <a:spLocks noGrp="1" noChangeArrowheads="1"/>
          </p:cNvSpPr>
          <p:nvPr>
            <p:ph type="title"/>
          </p:nvPr>
        </p:nvSpPr>
        <p:spPr>
          <a:xfrm>
            <a:off x="1562100" y="277813"/>
            <a:ext cx="7124700" cy="1143000"/>
          </a:xfrm>
        </p:spPr>
        <p:txBody>
          <a:bodyPr/>
          <a:lstStyle/>
          <a:p>
            <a:pPr>
              <a:defRPr/>
            </a:pPr>
            <a:r>
              <a:rPr lang="ru-RU" sz="4800" dirty="0">
                <a:solidFill>
                  <a:srgbClr val="C00000"/>
                </a:solidFill>
                <a:latin typeface="Stencil" pitchFamily="82" charset="0"/>
              </a:rPr>
              <a:t>И.С. Соколов - Микитов</a:t>
            </a:r>
          </a:p>
        </p:txBody>
      </p:sp>
      <p:sp>
        <p:nvSpPr>
          <p:cNvPr id="17418" name="Rectangle 10"/>
          <p:cNvSpPr>
            <a:spLocks noGrp="1" noChangeArrowheads="1"/>
          </p:cNvSpPr>
          <p:nvPr>
            <p:ph sz="half" idx="2"/>
          </p:nvPr>
        </p:nvSpPr>
        <p:spPr>
          <a:xfrm>
            <a:off x="4427538" y="1600200"/>
            <a:ext cx="4608512" cy="4530725"/>
          </a:xfrm>
        </p:spPr>
        <p:txBody>
          <a:bodyPr/>
          <a:lstStyle/>
          <a:p>
            <a:pPr>
              <a:defRPr/>
            </a:pPr>
            <a:r>
              <a:rPr lang="ru-RU" dirty="0">
                <a:solidFill>
                  <a:srgbClr val="002060"/>
                </a:solidFill>
              </a:rPr>
              <a:t>Под Калугой ;</a:t>
            </a:r>
          </a:p>
          <a:p>
            <a:pPr>
              <a:defRPr/>
            </a:pPr>
            <a:r>
              <a:rPr lang="ru-RU" dirty="0">
                <a:solidFill>
                  <a:srgbClr val="002060"/>
                </a:solidFill>
              </a:rPr>
              <a:t>Приказчик, крестьянка;</a:t>
            </a:r>
          </a:p>
          <a:p>
            <a:pPr>
              <a:defRPr/>
            </a:pPr>
            <a:r>
              <a:rPr lang="ru-RU" dirty="0">
                <a:solidFill>
                  <a:srgbClr val="002060"/>
                </a:solidFill>
              </a:rPr>
              <a:t>Смоленск;</a:t>
            </a:r>
          </a:p>
          <a:p>
            <a:pPr>
              <a:defRPr/>
            </a:pPr>
            <a:r>
              <a:rPr lang="ru-RU" dirty="0">
                <a:solidFill>
                  <a:srgbClr val="002060"/>
                </a:solidFill>
              </a:rPr>
              <a:t>Матрос, санитар, летчик, школьный учитель, «Заячья газета»;</a:t>
            </a:r>
          </a:p>
          <a:p>
            <a:pPr>
              <a:defRPr/>
            </a:pPr>
            <a:r>
              <a:rPr lang="ru-RU" dirty="0">
                <a:solidFill>
                  <a:srgbClr val="002060"/>
                </a:solidFill>
              </a:rPr>
              <a:t>Наговаривал на диктофон</a:t>
            </a:r>
          </a:p>
          <a:p>
            <a:pPr>
              <a:buFont typeface="Wingdings" pitchFamily="2" charset="2"/>
              <a:buNone/>
              <a:defRPr/>
            </a:pPr>
            <a:endParaRPr lang="ru-RU" dirty="0">
              <a:solidFill>
                <a:srgbClr val="002060"/>
              </a:solidFill>
            </a:endParaRPr>
          </a:p>
          <a:p>
            <a:pPr>
              <a:buFont typeface="Wingdings" pitchFamily="2" charset="2"/>
              <a:buNone/>
              <a:defRPr/>
            </a:pPr>
            <a:endParaRPr lang="ru-RU" dirty="0"/>
          </a:p>
          <a:p>
            <a:pPr>
              <a:defRPr/>
            </a:pPr>
            <a:endParaRPr lang="ru-RU" dirty="0"/>
          </a:p>
        </p:txBody>
      </p:sp>
      <p:pic>
        <p:nvPicPr>
          <p:cNvPr id="17415" name="Picture 7" descr="Соколов-Микитов"/>
          <p:cNvPicPr>
            <a:picLocks noChangeAspect="1" noChangeArrowheads="1"/>
          </p:cNvPicPr>
          <p:nvPr/>
        </p:nvPicPr>
        <p:blipFill>
          <a:blip r:embed="rId3" cstate="print"/>
          <a:srcRect/>
          <a:stretch>
            <a:fillRect/>
          </a:stretch>
        </p:blipFill>
        <p:spPr bwMode="auto">
          <a:xfrm>
            <a:off x="1540718" y="1638299"/>
            <a:ext cx="3070970" cy="4073525"/>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15094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randombar(horizontal)">
                                      <p:cBhvr>
                                        <p:cTn id="7" dur="500"/>
                                        <p:tgtEl>
                                          <p:spTgt spid="1741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7415"/>
                                        </p:tgtEl>
                                        <p:attrNameLst>
                                          <p:attrName>style.visibility</p:attrName>
                                        </p:attrNameLst>
                                      </p:cBhvr>
                                      <p:to>
                                        <p:strVal val="visible"/>
                                      </p:to>
                                    </p:set>
                                    <p:anim calcmode="lin" valueType="num">
                                      <p:cBhvr>
                                        <p:cTn id="11" dur="1000" fill="hold"/>
                                        <p:tgtEl>
                                          <p:spTgt spid="17415"/>
                                        </p:tgtEl>
                                        <p:attrNameLst>
                                          <p:attrName>ppt_w</p:attrName>
                                        </p:attrNameLst>
                                      </p:cBhvr>
                                      <p:tavLst>
                                        <p:tav tm="0">
                                          <p:val>
                                            <p:fltVal val="0"/>
                                          </p:val>
                                        </p:tav>
                                        <p:tav tm="100000">
                                          <p:val>
                                            <p:strVal val="#ppt_w"/>
                                          </p:val>
                                        </p:tav>
                                      </p:tavLst>
                                    </p:anim>
                                    <p:anim calcmode="lin" valueType="num">
                                      <p:cBhvr>
                                        <p:cTn id="12" dur="1000" fill="hold"/>
                                        <p:tgtEl>
                                          <p:spTgt spid="17415"/>
                                        </p:tgtEl>
                                        <p:attrNameLst>
                                          <p:attrName>ppt_h</p:attrName>
                                        </p:attrNameLst>
                                      </p:cBhvr>
                                      <p:tavLst>
                                        <p:tav tm="0">
                                          <p:val>
                                            <p:fltVal val="0"/>
                                          </p:val>
                                        </p:tav>
                                        <p:tav tm="100000">
                                          <p:val>
                                            <p:strVal val="#ppt_h"/>
                                          </p:val>
                                        </p:tav>
                                      </p:tavLst>
                                    </p:anim>
                                    <p:anim calcmode="lin" valueType="num">
                                      <p:cBhvr>
                                        <p:cTn id="13"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7418"/>
                                        </p:tgtEl>
                                        <p:attrNameLst>
                                          <p:attrName>style.visibility</p:attrName>
                                        </p:attrNameLst>
                                      </p:cBhvr>
                                      <p:to>
                                        <p:strVal val="visible"/>
                                      </p:to>
                                    </p:set>
                                    <p:animEffect transition="in" filter="checkerboard(across)">
                                      <p:cBhvr>
                                        <p:cTn id="18"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utoUpdateAnimBg="0"/>
      <p:bldP spid="1741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Прямоугольник 1"/>
          <p:cNvSpPr>
            <a:spLocks noChangeArrowheads="1"/>
          </p:cNvSpPr>
          <p:nvPr/>
        </p:nvSpPr>
        <p:spPr bwMode="auto">
          <a:xfrm>
            <a:off x="4000497" y="714356"/>
            <a:ext cx="4572032" cy="4524315"/>
          </a:xfrm>
          <a:prstGeom prst="rect">
            <a:avLst/>
          </a:prstGeom>
          <a:noFill/>
          <a:ln w="9525">
            <a:noFill/>
            <a:miter lim="800000"/>
            <a:headEnd/>
            <a:tailEnd/>
          </a:ln>
        </p:spPr>
        <p:txBody>
          <a:bodyPr wrap="square">
            <a:spAutoFit/>
          </a:bodyPr>
          <a:lstStyle/>
          <a:p>
            <a:r>
              <a:rPr lang="ru-RU" b="1" dirty="0"/>
              <a:t> Родился в Архангельске, там же провел детство и юность. Б. Шергин писал, что в Архангельске «живо было устное народное творчество. Кругом там пели еще былины и рассказывали сказы, предания... я усвоил в детстве подлинное былинное звучание, сказы северные, подлинные». Отец будущего писателя «был и кораблестроителем, и мореходцем... он сорок пять лет ходил в море... Зимой в свободный час он мастерил модели фрегатов, бригов, шхун» (Б. Шергин). Свою мать Б. Шергин называл «хранительницей слова».</a:t>
            </a:r>
            <a:endParaRPr lang="ru-RU" dirty="0"/>
          </a:p>
        </p:txBody>
      </p:sp>
      <p:pic>
        <p:nvPicPr>
          <p:cNvPr id="8196" name="Picture 4" descr="http://grandkid.ru/wp-content/uploads/Boris-Viktorovich-SHergin.jpg"/>
          <p:cNvPicPr>
            <a:picLocks noChangeAspect="1" noChangeArrowheads="1"/>
          </p:cNvPicPr>
          <p:nvPr/>
        </p:nvPicPr>
        <p:blipFill>
          <a:blip r:embed="rId2" cstate="print"/>
          <a:srcRect/>
          <a:stretch>
            <a:fillRect/>
          </a:stretch>
        </p:blipFill>
        <p:spPr bwMode="auto">
          <a:xfrm>
            <a:off x="807265" y="928670"/>
            <a:ext cx="3340298" cy="4286280"/>
          </a:xfrm>
          <a:prstGeom prst="rect">
            <a:avLst/>
          </a:prstGeom>
          <a:ln w="88900" cap="sq" cmpd="thickThin">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 name="Picture 11" descr="Похожее изображение"/>
          <p:cNvPicPr>
            <a:picLocks noChangeAspect="1" noChangeArrowheads="1"/>
          </p:cNvPicPr>
          <p:nvPr/>
        </p:nvPicPr>
        <p:blipFill>
          <a:blip r:embed="rId3" cstate="print"/>
          <a:srcRect/>
          <a:stretch>
            <a:fillRect/>
          </a:stretch>
        </p:blipFill>
        <p:spPr bwMode="auto">
          <a:xfrm>
            <a:off x="0" y="0"/>
            <a:ext cx="9144000" cy="7072291"/>
          </a:xfrm>
          <a:prstGeom prst="rect">
            <a:avLst/>
          </a:prstGeom>
          <a:noFill/>
        </p:spPr>
      </p:pic>
    </p:spTree>
    <p:extLst>
      <p:ext uri="{BB962C8B-B14F-4D97-AF65-F5344CB8AC3E}">
        <p14:creationId xmlns:p14="http://schemas.microsoft.com/office/powerpoint/2010/main" xmlns="" val="9062787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571472" y="500042"/>
            <a:ext cx="8143932" cy="830262"/>
          </a:xfrm>
          <a:prstGeom prst="rect">
            <a:avLst/>
          </a:prstGeom>
          <a:noFill/>
          <a:ln w="9525">
            <a:noFill/>
            <a:miter lim="800000"/>
            <a:headEnd/>
            <a:tailEnd/>
          </a:ln>
        </p:spPr>
        <p:txBody>
          <a:bodyPr wrap="square">
            <a:spAutoFit/>
          </a:bodyPr>
          <a:lstStyle/>
          <a:p>
            <a:pPr algn="ctr"/>
            <a:r>
              <a:rPr lang="ru-RU" sz="2400" b="1" dirty="0"/>
              <a:t>В своих произведениях Борис Шергин описывал природу Поморья – Русского Севера. </a:t>
            </a:r>
          </a:p>
        </p:txBody>
      </p:sp>
      <p:pic>
        <p:nvPicPr>
          <p:cNvPr id="9220" name="Picture 4" descr="http://grandkid.ru/wp-content/uploads/SHergin-Boris-Viktorovich-Arhangelsk.jpg"/>
          <p:cNvPicPr>
            <a:picLocks noChangeAspect="1" noChangeArrowheads="1"/>
          </p:cNvPicPr>
          <p:nvPr/>
        </p:nvPicPr>
        <p:blipFill>
          <a:blip r:embed="rId2" cstate="print"/>
          <a:srcRect/>
          <a:stretch>
            <a:fillRect/>
          </a:stretch>
        </p:blipFill>
        <p:spPr bwMode="auto">
          <a:xfrm>
            <a:off x="1071538" y="1568057"/>
            <a:ext cx="3286148" cy="4177128"/>
          </a:xfrm>
          <a:prstGeom prst="rect">
            <a:avLst/>
          </a:prstGeom>
          <a:ln w="88900" cap="sq" cmpd="thickThin">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222" name="Picture 6" descr="http://www.ukazka.ru/img/b/uk393345.jpg"/>
          <p:cNvPicPr>
            <a:picLocks noChangeAspect="1" noChangeArrowheads="1"/>
          </p:cNvPicPr>
          <p:nvPr/>
        </p:nvPicPr>
        <p:blipFill>
          <a:blip r:embed="rId3" cstate="print"/>
          <a:srcRect/>
          <a:stretch>
            <a:fillRect/>
          </a:stretch>
        </p:blipFill>
        <p:spPr bwMode="auto">
          <a:xfrm>
            <a:off x="6300788" y="1500174"/>
            <a:ext cx="2169015" cy="2368564"/>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224" name="Picture 8" descr="http://patriot-pomor.ru/shop/products_pictures/200-200-img904.jpg"/>
          <p:cNvPicPr>
            <a:picLocks noChangeAspect="1" noChangeArrowheads="1"/>
          </p:cNvPicPr>
          <p:nvPr/>
        </p:nvPicPr>
        <p:blipFill>
          <a:blip r:embed="rId4" cstate="print"/>
          <a:srcRect/>
          <a:stretch>
            <a:fillRect/>
          </a:stretch>
        </p:blipFill>
        <p:spPr bwMode="auto">
          <a:xfrm>
            <a:off x="5000628" y="3857627"/>
            <a:ext cx="1852402" cy="2317791"/>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Picture 11" descr="Похожее изображение"/>
          <p:cNvPicPr>
            <a:picLocks noChangeAspect="1" noChangeArrowheads="1"/>
          </p:cNvPicPr>
          <p:nvPr/>
        </p:nvPicPr>
        <p:blipFill>
          <a:blip r:embed="rId5" cstate="print"/>
          <a:srcRect/>
          <a:stretch>
            <a:fillRect/>
          </a:stretch>
        </p:blipFill>
        <p:spPr bwMode="auto">
          <a:xfrm>
            <a:off x="0" y="0"/>
            <a:ext cx="9144000" cy="7072291"/>
          </a:xfrm>
          <a:prstGeom prst="rect">
            <a:avLst/>
          </a:prstGeom>
          <a:noFill/>
        </p:spPr>
      </p:pic>
    </p:spTree>
    <p:extLst>
      <p:ext uri="{BB962C8B-B14F-4D97-AF65-F5344CB8AC3E}">
        <p14:creationId xmlns:p14="http://schemas.microsoft.com/office/powerpoint/2010/main" xmlns="" val="805754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Прямоугольник 1"/>
          <p:cNvSpPr>
            <a:spLocks noChangeArrowheads="1"/>
          </p:cNvSpPr>
          <p:nvPr/>
        </p:nvSpPr>
        <p:spPr bwMode="auto">
          <a:xfrm>
            <a:off x="539750" y="428604"/>
            <a:ext cx="8280400" cy="830997"/>
          </a:xfrm>
          <a:prstGeom prst="rect">
            <a:avLst/>
          </a:prstGeom>
          <a:noFill/>
          <a:ln w="9525">
            <a:noFill/>
            <a:miter lim="800000"/>
            <a:headEnd/>
            <a:tailEnd/>
          </a:ln>
        </p:spPr>
        <p:txBody>
          <a:bodyPr wrap="square">
            <a:spAutoFit/>
          </a:bodyPr>
          <a:lstStyle/>
          <a:p>
            <a:pPr algn="ctr"/>
            <a:r>
              <a:rPr lang="ru-RU" sz="2400" b="1" dirty="0"/>
              <a:t> В Архангельске установлен памятник Борису Шергину и названа библиотека его именем.</a:t>
            </a:r>
          </a:p>
        </p:txBody>
      </p:sp>
      <p:pic>
        <p:nvPicPr>
          <p:cNvPr id="10247" name="Picture 7" descr="http://arh.infagrad.ru/data/img/1163.jpg"/>
          <p:cNvPicPr>
            <a:picLocks noChangeAspect="1" noChangeArrowheads="1"/>
          </p:cNvPicPr>
          <p:nvPr/>
        </p:nvPicPr>
        <p:blipFill>
          <a:blip r:embed="rId2" cstate="print"/>
          <a:srcRect/>
          <a:stretch>
            <a:fillRect/>
          </a:stretch>
        </p:blipFill>
        <p:spPr bwMode="auto">
          <a:xfrm>
            <a:off x="1643042" y="1357298"/>
            <a:ext cx="5926822" cy="4445116"/>
          </a:xfrm>
          <a:prstGeom prst="rect">
            <a:avLst/>
          </a:prstGeom>
          <a:ln w="88900" cap="sq" cmpd="thickThin">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11" descr="Похожее изображение"/>
          <p:cNvPicPr>
            <a:picLocks noChangeAspect="1" noChangeArrowheads="1"/>
          </p:cNvPicPr>
          <p:nvPr/>
        </p:nvPicPr>
        <p:blipFill>
          <a:blip r:embed="rId3" cstate="print"/>
          <a:srcRect/>
          <a:stretch>
            <a:fillRect/>
          </a:stretch>
        </p:blipFill>
        <p:spPr bwMode="auto">
          <a:xfrm>
            <a:off x="0" y="0"/>
            <a:ext cx="9144000" cy="7072291"/>
          </a:xfrm>
          <a:prstGeom prst="rect">
            <a:avLst/>
          </a:prstGeom>
          <a:noFill/>
        </p:spPr>
      </p:pic>
    </p:spTree>
    <p:extLst>
      <p:ext uri="{BB962C8B-B14F-4D97-AF65-F5344CB8AC3E}">
        <p14:creationId xmlns:p14="http://schemas.microsoft.com/office/powerpoint/2010/main" xmlns="" val="2059944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ruskline.ru/images/2012/24535.jpg"/>
          <p:cNvPicPr>
            <a:picLocks noChangeAspect="1" noChangeArrowheads="1"/>
          </p:cNvPicPr>
          <p:nvPr/>
        </p:nvPicPr>
        <p:blipFill>
          <a:blip r:embed="rId2" cstate="print"/>
          <a:srcRect/>
          <a:stretch>
            <a:fillRect/>
          </a:stretch>
        </p:blipFill>
        <p:spPr bwMode="auto">
          <a:xfrm>
            <a:off x="928662" y="1214422"/>
            <a:ext cx="3331026" cy="4143404"/>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Прямоугольник 2"/>
          <p:cNvSpPr/>
          <p:nvPr/>
        </p:nvSpPr>
        <p:spPr>
          <a:xfrm>
            <a:off x="4429125" y="642938"/>
            <a:ext cx="4071938" cy="4524375"/>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sz="2400" b="1" dirty="0">
                <a:latin typeface="Arial" pitchFamily="34" charset="0"/>
                <a:cs typeface="Arial" pitchFamily="34" charset="0"/>
              </a:rPr>
              <a:t>Все книги из домашней библиотечки Вася изучил во время войны от корки до корки. Иногда специально растягивал удовольствие и читал книгу медленно, чтобы надолго хватило. Любимой книжкой была книга А. П. Гайдара "Дальние страны".</a:t>
            </a:r>
          </a:p>
        </p:txBody>
      </p:sp>
      <p:pic>
        <p:nvPicPr>
          <p:cNvPr id="14340" name="Picture 9"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1808292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http://pp-zx.com/images/5698220c0872c.jpg"/>
          <p:cNvPicPr>
            <a:picLocks noChangeAspect="1" noChangeArrowheads="1"/>
          </p:cNvPicPr>
          <p:nvPr/>
        </p:nvPicPr>
        <p:blipFill>
          <a:blip r:embed="rId2" cstate="print"/>
          <a:srcRect/>
          <a:stretch>
            <a:fillRect/>
          </a:stretch>
        </p:blipFill>
        <p:spPr bwMode="auto">
          <a:xfrm>
            <a:off x="785786" y="857232"/>
            <a:ext cx="2568598" cy="3071834"/>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9394" name="Picture 2" descr="http://i105.photobucket.com/albums/m231/dvervleto/va10.jpg"/>
          <p:cNvPicPr>
            <a:picLocks noChangeAspect="1" noChangeArrowheads="1"/>
          </p:cNvPicPr>
          <p:nvPr/>
        </p:nvPicPr>
        <p:blipFill>
          <a:blip r:embed="rId3" cstate="print"/>
          <a:srcRect/>
          <a:stretch>
            <a:fillRect/>
          </a:stretch>
        </p:blipFill>
        <p:spPr bwMode="auto">
          <a:xfrm>
            <a:off x="3357554" y="857232"/>
            <a:ext cx="2277489" cy="3097211"/>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43" name="Picture 2" descr="http://www.libex.ru/img/x/33/1a/676b3.jpg"/>
          <p:cNvPicPr>
            <a:picLocks noChangeAspect="1" noChangeArrowheads="1"/>
          </p:cNvPicPr>
          <p:nvPr/>
        </p:nvPicPr>
        <p:blipFill>
          <a:blip r:embed="rId4" cstate="print"/>
          <a:srcRect/>
          <a:stretch>
            <a:fillRect/>
          </a:stretch>
        </p:blipFill>
        <p:spPr bwMode="auto">
          <a:xfrm>
            <a:off x="1620830" y="3929066"/>
            <a:ext cx="1906558" cy="2439574"/>
          </a:xfrm>
          <a:prstGeom prst="rect">
            <a:avLst/>
          </a:prstGeom>
          <a:ln w="38100" cap="sq">
            <a:noFill/>
            <a:prstDash val="solid"/>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Picture 4" descr="_930704219"/>
          <p:cNvPicPr>
            <a:picLocks noChangeAspect="1" noChangeArrowheads="1"/>
          </p:cNvPicPr>
          <p:nvPr/>
        </p:nvPicPr>
        <p:blipFill>
          <a:blip r:embed="rId5" cstate="print"/>
          <a:srcRect/>
          <a:stretch>
            <a:fillRect/>
          </a:stretch>
        </p:blipFill>
        <p:spPr bwMode="auto">
          <a:xfrm>
            <a:off x="5857884" y="785794"/>
            <a:ext cx="2239962" cy="3030538"/>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Picture 8" descr="1000466977"/>
          <p:cNvPicPr>
            <a:picLocks noChangeAspect="1" noChangeArrowheads="1"/>
          </p:cNvPicPr>
          <p:nvPr/>
        </p:nvPicPr>
        <p:blipFill>
          <a:blip r:embed="rId6" cstate="print"/>
          <a:srcRect/>
          <a:stretch>
            <a:fillRect/>
          </a:stretch>
        </p:blipFill>
        <p:spPr bwMode="auto">
          <a:xfrm>
            <a:off x="4286248" y="4071942"/>
            <a:ext cx="1498572" cy="2195506"/>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7" descr="48422653"/>
          <p:cNvPicPr>
            <a:picLocks noChangeAspect="1" noChangeArrowheads="1"/>
          </p:cNvPicPr>
          <p:nvPr/>
        </p:nvPicPr>
        <p:blipFill>
          <a:blip r:embed="rId7" cstate="print"/>
          <a:srcRect/>
          <a:stretch>
            <a:fillRect/>
          </a:stretch>
        </p:blipFill>
        <p:spPr bwMode="auto">
          <a:xfrm>
            <a:off x="6286512" y="4143380"/>
            <a:ext cx="1500198" cy="2249746"/>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1" descr="Похожее изображение"/>
          <p:cNvPicPr>
            <a:picLocks noChangeAspect="1" noChangeArrowheads="1"/>
          </p:cNvPicPr>
          <p:nvPr/>
        </p:nvPicPr>
        <p:blipFill>
          <a:blip r:embed="rId8" cstate="print"/>
          <a:srcRect/>
          <a:stretch>
            <a:fillRect/>
          </a:stretch>
        </p:blipFill>
        <p:spPr bwMode="auto">
          <a:xfrm>
            <a:off x="0" y="0"/>
            <a:ext cx="9144000" cy="7072291"/>
          </a:xfrm>
          <a:prstGeom prst="rect">
            <a:avLst/>
          </a:prstGeom>
          <a:noFill/>
        </p:spPr>
      </p:pic>
    </p:spTree>
    <p:extLst>
      <p:ext uri="{BB962C8B-B14F-4D97-AF65-F5344CB8AC3E}">
        <p14:creationId xmlns:p14="http://schemas.microsoft.com/office/powerpoint/2010/main" xmlns="" val="23902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 calcmode="lin" valueType="num">
                                      <p:cBhvr>
                                        <p:cTn id="9" dur="3000" fill="hold"/>
                                        <p:tgtEl>
                                          <p:spTgt spid="5"/>
                                        </p:tgtEl>
                                        <p:attrNameLst>
                                          <p:attrName>style.rotation</p:attrName>
                                        </p:attrNameLst>
                                      </p:cBhvr>
                                      <p:tavLst>
                                        <p:tav tm="0">
                                          <p:val>
                                            <p:fltVal val="360"/>
                                          </p:val>
                                        </p:tav>
                                        <p:tav tm="100000">
                                          <p:val>
                                            <p:fltVal val="0"/>
                                          </p:val>
                                        </p:tav>
                                      </p:tavLst>
                                    </p:anim>
                                    <p:animEffect transition="in" filter="fade">
                                      <p:cBhvr>
                                        <p:cTn id="10" dur="3000"/>
                                        <p:tgtEl>
                                          <p:spTgt spid="5"/>
                                        </p:tgtEl>
                                      </p:cBhvr>
                                    </p:animEffect>
                                  </p:childTnLst>
                                </p:cTn>
                              </p:par>
                            </p:childTnLst>
                          </p:cTn>
                        </p:par>
                        <p:par>
                          <p:cTn id="11" fill="hold">
                            <p:stCondLst>
                              <p:cond delay="3000"/>
                            </p:stCondLst>
                            <p:childTnLst>
                              <p:par>
                                <p:cTn id="12" presetID="49" presetClass="entr" presetSubtype="0" decel="10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0" fill="hold"/>
                                        <p:tgtEl>
                                          <p:spTgt spid="6"/>
                                        </p:tgtEl>
                                        <p:attrNameLst>
                                          <p:attrName>ppt_w</p:attrName>
                                        </p:attrNameLst>
                                      </p:cBhvr>
                                      <p:tavLst>
                                        <p:tav tm="0">
                                          <p:val>
                                            <p:fltVal val="0"/>
                                          </p:val>
                                        </p:tav>
                                        <p:tav tm="100000">
                                          <p:val>
                                            <p:strVal val="#ppt_w"/>
                                          </p:val>
                                        </p:tav>
                                      </p:tavLst>
                                    </p:anim>
                                    <p:anim calcmode="lin" valueType="num">
                                      <p:cBhvr>
                                        <p:cTn id="15" dur="3000" fill="hold"/>
                                        <p:tgtEl>
                                          <p:spTgt spid="6"/>
                                        </p:tgtEl>
                                        <p:attrNameLst>
                                          <p:attrName>ppt_h</p:attrName>
                                        </p:attrNameLst>
                                      </p:cBhvr>
                                      <p:tavLst>
                                        <p:tav tm="0">
                                          <p:val>
                                            <p:fltVal val="0"/>
                                          </p:val>
                                        </p:tav>
                                        <p:tav tm="100000">
                                          <p:val>
                                            <p:strVal val="#ppt_h"/>
                                          </p:val>
                                        </p:tav>
                                      </p:tavLst>
                                    </p:anim>
                                    <p:anim calcmode="lin" valueType="num">
                                      <p:cBhvr>
                                        <p:cTn id="16" dur="3000" fill="hold"/>
                                        <p:tgtEl>
                                          <p:spTgt spid="6"/>
                                        </p:tgtEl>
                                        <p:attrNameLst>
                                          <p:attrName>style.rotation</p:attrName>
                                        </p:attrNameLst>
                                      </p:cBhvr>
                                      <p:tavLst>
                                        <p:tav tm="0">
                                          <p:val>
                                            <p:fltVal val="360"/>
                                          </p:val>
                                        </p:tav>
                                        <p:tav tm="100000">
                                          <p:val>
                                            <p:fltVal val="0"/>
                                          </p:val>
                                        </p:tav>
                                      </p:tavLst>
                                    </p:anim>
                                    <p:animEffect transition="in" filter="fade">
                                      <p:cBhvr>
                                        <p:cTn id="17" dur="3000"/>
                                        <p:tgtEl>
                                          <p:spTgt spid="6"/>
                                        </p:tgtEl>
                                      </p:cBhvr>
                                    </p:animEffect>
                                  </p:childTnLst>
                                </p:cTn>
                              </p:par>
                            </p:childTnLst>
                          </p:cTn>
                        </p:par>
                        <p:par>
                          <p:cTn id="18" fill="hold">
                            <p:stCondLst>
                              <p:cond delay="6000"/>
                            </p:stCondLst>
                            <p:childTnLst>
                              <p:par>
                                <p:cTn id="19" presetID="49" presetClass="entr" presetSubtype="0" decel="10000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0" fill="hold"/>
                                        <p:tgtEl>
                                          <p:spTgt spid="7"/>
                                        </p:tgtEl>
                                        <p:attrNameLst>
                                          <p:attrName>ppt_w</p:attrName>
                                        </p:attrNameLst>
                                      </p:cBhvr>
                                      <p:tavLst>
                                        <p:tav tm="0">
                                          <p:val>
                                            <p:fltVal val="0"/>
                                          </p:val>
                                        </p:tav>
                                        <p:tav tm="100000">
                                          <p:val>
                                            <p:strVal val="#ppt_w"/>
                                          </p:val>
                                        </p:tav>
                                      </p:tavLst>
                                    </p:anim>
                                    <p:anim calcmode="lin" valueType="num">
                                      <p:cBhvr>
                                        <p:cTn id="22" dur="3000" fill="hold"/>
                                        <p:tgtEl>
                                          <p:spTgt spid="7"/>
                                        </p:tgtEl>
                                        <p:attrNameLst>
                                          <p:attrName>ppt_h</p:attrName>
                                        </p:attrNameLst>
                                      </p:cBhvr>
                                      <p:tavLst>
                                        <p:tav tm="0">
                                          <p:val>
                                            <p:fltVal val="0"/>
                                          </p:val>
                                        </p:tav>
                                        <p:tav tm="100000">
                                          <p:val>
                                            <p:strVal val="#ppt_h"/>
                                          </p:val>
                                        </p:tav>
                                      </p:tavLst>
                                    </p:anim>
                                    <p:anim calcmode="lin" valueType="num">
                                      <p:cBhvr>
                                        <p:cTn id="23" dur="3000" fill="hold"/>
                                        <p:tgtEl>
                                          <p:spTgt spid="7"/>
                                        </p:tgtEl>
                                        <p:attrNameLst>
                                          <p:attrName>style.rotation</p:attrName>
                                        </p:attrNameLst>
                                      </p:cBhvr>
                                      <p:tavLst>
                                        <p:tav tm="0">
                                          <p:val>
                                            <p:fltVal val="360"/>
                                          </p:val>
                                        </p:tav>
                                        <p:tav tm="100000">
                                          <p:val>
                                            <p:fltVal val="0"/>
                                          </p:val>
                                        </p:tav>
                                      </p:tavLst>
                                    </p:anim>
                                    <p:animEffect transition="in" filter="fade">
                                      <p:cBhvr>
                                        <p:cTn id="2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7313" y="785813"/>
            <a:ext cx="6858000" cy="1477962"/>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b="1" dirty="0">
                <a:latin typeface="Arial" pitchFamily="34" charset="0"/>
                <a:cs typeface="Arial" pitchFamily="34" charset="0"/>
              </a:rPr>
              <a:t>Отец  Василия Белова погиб во время войны на фронте в 1943 году, когда Васе было 10 лет. Еще мальчишкой он начал работать в колхозе, помогая матери поднимать четверых младших детей.</a:t>
            </a:r>
            <a:r>
              <a:rPr lang="ru-RU" dirty="0">
                <a:latin typeface="Arial" pitchFamily="34" charset="0"/>
                <a:cs typeface="Arial" pitchFamily="34" charset="0"/>
              </a:rPr>
              <a:t> </a:t>
            </a:r>
            <a:r>
              <a:rPr lang="ru-RU" b="1" dirty="0">
                <a:latin typeface="Arial" pitchFamily="34" charset="0"/>
                <a:cs typeface="Arial" pitchFamily="34" charset="0"/>
              </a:rPr>
              <a:t>В. Белов очень любил читать книги. Он даже искал книги в заброшенных домах.</a:t>
            </a:r>
          </a:p>
        </p:txBody>
      </p:sp>
      <p:pic>
        <p:nvPicPr>
          <p:cNvPr id="12291" name="Picture 2" descr="http://www.pravmir.ru/wp-content/uploads/2011/03/belov-580x435.jpg"/>
          <p:cNvPicPr>
            <a:picLocks noChangeAspect="1" noChangeArrowheads="1"/>
          </p:cNvPicPr>
          <p:nvPr/>
        </p:nvPicPr>
        <p:blipFill>
          <a:blip r:embed="rId2" cstate="print"/>
          <a:srcRect/>
          <a:stretch>
            <a:fillRect/>
          </a:stretch>
        </p:blipFill>
        <p:spPr bwMode="auto">
          <a:xfrm>
            <a:off x="2786050" y="2571744"/>
            <a:ext cx="3640128" cy="568204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5364" name="Picture 9" descr="Похожее изображение"/>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27921171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3371</Words>
  <Application>Microsoft Office PowerPoint</Application>
  <PresentationFormat>Экран (4:3)</PresentationFormat>
  <Paragraphs>214</Paragraphs>
  <Slides>80</Slides>
  <Notes>4</Notes>
  <HiddenSlides>0</HiddenSlides>
  <MMClips>1</MMClips>
  <ScaleCrop>false</ScaleCrop>
  <HeadingPairs>
    <vt:vector size="6" baseType="variant">
      <vt:variant>
        <vt:lpstr>Тема</vt:lpstr>
      </vt:variant>
      <vt:variant>
        <vt:i4>3</vt:i4>
      </vt:variant>
      <vt:variant>
        <vt:lpstr>Внедренные серверы OLE</vt:lpstr>
      </vt:variant>
      <vt:variant>
        <vt:i4>1</vt:i4>
      </vt:variant>
      <vt:variant>
        <vt:lpstr>Заголовки слайдов</vt:lpstr>
      </vt:variant>
      <vt:variant>
        <vt:i4>80</vt:i4>
      </vt:variant>
    </vt:vector>
  </HeadingPairs>
  <TitlesOfParts>
    <vt:vector size="84" baseType="lpstr">
      <vt:lpstr>1_Тема Office</vt:lpstr>
      <vt:lpstr>2_Тема Office</vt:lpstr>
      <vt:lpstr>NewsPrint</vt:lpstr>
      <vt:lpstr>Точечный рисунок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Аркадий Петрович Гайдар (Голиков)  1904 – 1941</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   Александр Куприн родился в 1870 году единственным ребёнком в небогатой  семье потомственных дворян.   По отцовской линии он был родом из дворян, а по материнской - из татарских князей. </vt:lpstr>
      <vt:lpstr>В годовалом возрасте потерял отца, умершего от холеры. Мать в 1874 г. приехала в Москву и из-за тяжёлого материального положения была вынуждена отдать сына в сиротское училище. </vt:lpstr>
      <vt:lpstr>В 1880 г. Куприн поступил во 2-ю Московскую военную гимназию (с 1882 г. кадетский корпус), а в 1888 г. — в московское  Александровское военное училище.</vt:lpstr>
      <vt:lpstr>Он жил в постоянном движении, поиске: в 43 года научился плавать у мирового рекордсмена, с другим известным спортсменом поднялся на воздушном шаре, одним из первых в мире спустился на морское дно в водолазном костюме</vt:lpstr>
      <vt:lpstr>Он любил цирк, животных, особенно лошадей. Все его друзья и знакомые были удивительными людьми: известный борец, дрессировщик, клоун, певец, писатель. </vt:lpstr>
      <vt:lpstr>Слайд 39</vt:lpstr>
      <vt:lpstr>Слайд 40</vt:lpstr>
      <vt:lpstr>Слайд 41</vt:lpstr>
      <vt:lpstr>Слайд 42</vt:lpstr>
      <vt:lpstr>Слайд 43</vt:lpstr>
      <vt:lpstr>Слайд 44</vt:lpstr>
      <vt:lpstr>Слайд 45</vt:lpstr>
      <vt:lpstr>Сергей  Владимирович Михалков (1913–2009) </vt:lpstr>
      <vt:lpstr>Биография</vt:lpstr>
      <vt:lpstr>Литературная деятельность</vt:lpstr>
      <vt:lpstr>Стихи разные нужны –  стихи разные важны</vt:lpstr>
      <vt:lpstr>Слайд 50</vt:lpstr>
      <vt:lpstr>Иван Саввич Никитин</vt:lpstr>
      <vt:lpstr>Слайд 52</vt:lpstr>
      <vt:lpstr>Слайд 53</vt:lpstr>
      <vt:lpstr>Слайд 54</vt:lpstr>
      <vt:lpstr>Слайд 55</vt:lpstr>
      <vt:lpstr>Слайд 56</vt:lpstr>
      <vt:lpstr>Андрей Платонович ПЛАТОНОВ  (1899 —  1951), писатель. </vt:lpstr>
      <vt:lpstr> </vt:lpstr>
      <vt:lpstr>Слайд 59</vt:lpstr>
      <vt:lpstr>Слайд 60</vt:lpstr>
      <vt:lpstr>Слайд 61</vt:lpstr>
      <vt:lpstr>Слайд 62</vt:lpstr>
      <vt:lpstr>Слайд 63</vt:lpstr>
      <vt:lpstr>Слайд 64</vt:lpstr>
      <vt:lpstr>Биография</vt:lpstr>
      <vt:lpstr>Слайд 66</vt:lpstr>
      <vt:lpstr>Слайд 67</vt:lpstr>
      <vt:lpstr>Слайд 68</vt:lpstr>
      <vt:lpstr>Слайд 69</vt:lpstr>
      <vt:lpstr>Слайд 70</vt:lpstr>
      <vt:lpstr>Саша Чёрный</vt:lpstr>
      <vt:lpstr>Слайд 72</vt:lpstr>
      <vt:lpstr>Слайд 73</vt:lpstr>
      <vt:lpstr>Слайд 74</vt:lpstr>
      <vt:lpstr>Слайд 75</vt:lpstr>
      <vt:lpstr>И.С. Соколов - Микитов</vt:lpstr>
      <vt:lpstr>Слайд 77</vt:lpstr>
      <vt:lpstr>Слайд 78</vt:lpstr>
      <vt:lpstr>Слайд 79</vt:lpstr>
      <vt:lpstr>Слайд 80</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Сведения о писателях  и поэтах</dc:title>
  <dc:creator>Admin</dc:creator>
  <cp:lastModifiedBy>вадим</cp:lastModifiedBy>
  <cp:revision>22</cp:revision>
  <dcterms:created xsi:type="dcterms:W3CDTF">2018-04-09T15:25:52Z</dcterms:created>
  <dcterms:modified xsi:type="dcterms:W3CDTF">2018-04-15T09:41:54Z</dcterms:modified>
</cp:coreProperties>
</file>