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CFA8B-44E1-49AE-8BA6-987FDA126A24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8217-46B4-4D09-8F61-7CE1EE3AAF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9525"/>
            <a:ext cx="915193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7092280" cy="5328592"/>
          </a:xfrm>
        </p:spPr>
        <p:txBody>
          <a:bodyPr>
            <a:normAutofit fontScale="90000"/>
          </a:bodyPr>
          <a:lstStyle/>
          <a:p>
            <a:pPr lvl="0"/>
            <a:r>
              <a:rPr lang="kk-KZ" sz="4800" b="1" i="1" dirty="0" smtClean="0">
                <a:solidFill>
                  <a:srgbClr val="FFCC00"/>
                </a:solidFill>
              </a:rPr>
              <a:t/>
            </a:r>
            <a:br>
              <a:rPr lang="kk-KZ" sz="4800" b="1" i="1" dirty="0" smtClean="0">
                <a:solidFill>
                  <a:srgbClr val="FFCC00"/>
                </a:solidFill>
              </a:rPr>
            </a:br>
            <a:r>
              <a:rPr lang="kk-KZ" sz="4800" b="1" i="1" dirty="0">
                <a:solidFill>
                  <a:srgbClr val="FFCC00"/>
                </a:solidFill>
              </a:rPr>
              <a:t/>
            </a:r>
            <a:br>
              <a:rPr lang="kk-KZ" sz="4800" b="1" i="1" dirty="0">
                <a:solidFill>
                  <a:srgbClr val="FFCC00"/>
                </a:solidFill>
              </a:rPr>
            </a:br>
            <a:r>
              <a:rPr lang="kk-KZ" sz="4800" b="1" i="1" dirty="0" smtClean="0">
                <a:solidFill>
                  <a:srgbClr val="FFCC00"/>
                </a:solidFill>
              </a:rPr>
              <a:t/>
            </a:r>
            <a:br>
              <a:rPr lang="kk-KZ" sz="4800" b="1" i="1" dirty="0" smtClean="0">
                <a:solidFill>
                  <a:srgbClr val="FFCC00"/>
                </a:solidFill>
              </a:rPr>
            </a:br>
            <a:r>
              <a:rPr lang="kk-KZ" sz="4800" b="1" i="1" dirty="0" smtClean="0">
                <a:solidFill>
                  <a:srgbClr val="FFCC00"/>
                </a:solidFill>
              </a:rPr>
              <a:t>Сабақтың ережесі:</a:t>
            </a:r>
            <a:r>
              <a:rPr lang="kk-KZ" sz="7200" dirty="0" smtClean="0"/>
              <a:t> </a:t>
            </a:r>
            <a:br>
              <a:rPr lang="kk-KZ" sz="7200" dirty="0" smtClean="0"/>
            </a:br>
            <a:r>
              <a:rPr lang="kk-KZ" sz="3200" dirty="0" smtClean="0"/>
              <a:t>●</a:t>
            </a:r>
            <a:r>
              <a:rPr lang="kk-KZ" sz="3600" dirty="0" smtClean="0"/>
              <a:t>Белсенді </a:t>
            </a:r>
            <a:r>
              <a:rPr lang="kk-KZ" sz="3600" dirty="0"/>
              <a:t>қатысу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k-KZ" sz="3200" dirty="0">
                <a:solidFill>
                  <a:prstClr val="black"/>
                </a:solidFill>
              </a:rPr>
              <a:t>●</a:t>
            </a:r>
            <a:r>
              <a:rPr lang="ru-RU" sz="3600" dirty="0" smtClean="0"/>
              <a:t> </a:t>
            </a:r>
            <a:r>
              <a:rPr lang="kk-KZ" sz="3600" dirty="0" smtClean="0"/>
              <a:t>Тыныштық </a:t>
            </a:r>
            <a:r>
              <a:rPr lang="kk-KZ" sz="3600" dirty="0"/>
              <a:t>сақтау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k-KZ" sz="3200" dirty="0">
                <a:solidFill>
                  <a:prstClr val="black"/>
                </a:solidFill>
              </a:rPr>
              <a:t>● </a:t>
            </a:r>
            <a:r>
              <a:rPr lang="kk-KZ" sz="3600" dirty="0" smtClean="0"/>
              <a:t>Бірін-бірі тыңдау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kk-KZ" sz="3200" dirty="0">
                <a:solidFill>
                  <a:prstClr val="black"/>
                </a:solidFill>
              </a:rPr>
              <a:t>● </a:t>
            </a:r>
            <a:r>
              <a:rPr lang="kk-KZ" sz="3600" dirty="0" smtClean="0"/>
              <a:t>Ойын </a:t>
            </a:r>
            <a:r>
              <a:rPr lang="kk-KZ" sz="3600" dirty="0"/>
              <a:t>ашық айту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r>
              <a:rPr lang="kk-KZ" sz="3200" dirty="0">
                <a:solidFill>
                  <a:prstClr val="black"/>
                </a:solidFill>
              </a:rPr>
              <a:t>●</a:t>
            </a:r>
            <a:r>
              <a:rPr lang="ru-RU" sz="3600" dirty="0" smtClean="0"/>
              <a:t> </a:t>
            </a:r>
            <a:r>
              <a:rPr lang="kk-KZ" sz="3600" dirty="0" smtClean="0"/>
              <a:t>Бір-бірін сынамау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kk-KZ" sz="3200" dirty="0" smtClean="0">
                <a:solidFill>
                  <a:prstClr val="black"/>
                </a:solidFill>
              </a:rPr>
              <a:t>● </a:t>
            </a:r>
            <a:r>
              <a:rPr lang="kk-KZ" sz="3600" dirty="0" smtClean="0"/>
              <a:t>Ынтымақтылық</a:t>
            </a:r>
            <a:r>
              <a:rPr lang="ru-RU" sz="7200" dirty="0"/>
              <a:t/>
            </a:r>
            <a:br>
              <a:rPr lang="ru-RU" sz="7200" dirty="0"/>
            </a:br>
            <a:r>
              <a:rPr lang="kk-KZ" sz="7200" dirty="0" smtClean="0"/>
              <a:t/>
            </a:r>
            <a:br>
              <a:rPr lang="kk-KZ" sz="7200" dirty="0" smtClean="0"/>
            </a:b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xmlns="" val="2360690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60350"/>
            <a:ext cx="7772400" cy="6408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kk-KZ" smtClean="0">
                <a:solidFill>
                  <a:srgbClr val="663300"/>
                </a:solidFill>
              </a:rPr>
              <a:t>Шақтық мағынаны білдіретін етістік көбінесе жіктеліп келеді де, сол арқылы жақтық мағына береді. Жіктік жалғау шақ көрсеткіштерінен (есімше, көсемше және арнайы шақ жұрнақтарынан) кейін жалғанады.</a:t>
            </a:r>
            <a:r>
              <a:rPr lang="kk-KZ" b="1" smtClean="0">
                <a:solidFill>
                  <a:srgbClr val="663300"/>
                </a:solidFill>
              </a:rPr>
              <a:t> </a:t>
            </a:r>
            <a:r>
              <a:rPr lang="kk-KZ" b="1" smtClean="0">
                <a:solidFill>
                  <a:schemeClr val="folHlink"/>
                </a:solidFill>
              </a:rPr>
              <a:t>Мысалы: оқы-ған-мын, бар-ып-ты, бар-мақ-сың</a:t>
            </a:r>
          </a:p>
          <a:p>
            <a:pPr eaLnBrk="1" hangingPunct="1">
              <a:buFont typeface="Wingdings" pitchFamily="2" charset="2"/>
              <a:buNone/>
            </a:pPr>
            <a:r>
              <a:rPr lang="kk-KZ" b="1" smtClean="0">
                <a:solidFill>
                  <a:srgbClr val="663300"/>
                </a:solidFill>
              </a:rPr>
              <a:t>Сөйлеп </a:t>
            </a:r>
            <a:r>
              <a:rPr lang="kk-KZ" b="1" smtClean="0">
                <a:solidFill>
                  <a:schemeClr val="folHlink"/>
                </a:solidFill>
              </a:rPr>
              <a:t>отыр-ған-сың.</a:t>
            </a:r>
            <a:r>
              <a:rPr lang="kk-KZ" b="1" smtClean="0">
                <a:solidFill>
                  <a:srgbClr val="663300"/>
                </a:solidFill>
              </a:rPr>
              <a:t> (көмекші етістік)</a:t>
            </a:r>
          </a:p>
          <a:p>
            <a:pPr eaLnBrk="1" hangingPunct="1">
              <a:buFont typeface="Wingdings" pitchFamily="2" charset="2"/>
              <a:buNone/>
            </a:pPr>
            <a:r>
              <a:rPr lang="kk-KZ" b="1" smtClean="0">
                <a:solidFill>
                  <a:srgbClr val="663300"/>
                </a:solidFill>
              </a:rPr>
              <a:t>Жазып </a:t>
            </a:r>
            <a:r>
              <a:rPr lang="kk-KZ" b="1" smtClean="0">
                <a:solidFill>
                  <a:schemeClr val="folHlink"/>
                </a:solidFill>
              </a:rPr>
              <a:t>отыр-ған-мын.</a:t>
            </a:r>
            <a:endParaRPr lang="ru-RU" b="1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4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0" descr="0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val 104"/>
          <p:cNvSpPr>
            <a:spLocks noChangeArrowheads="1"/>
          </p:cNvSpPr>
          <p:nvPr/>
        </p:nvSpPr>
        <p:spPr bwMode="auto">
          <a:xfrm>
            <a:off x="2916238" y="404813"/>
            <a:ext cx="3384550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200" b="1" smtClean="0">
                <a:solidFill>
                  <a:srgbClr val="003300"/>
                </a:solidFill>
                <a:latin typeface="Times New Roman" pitchFamily="18" charset="0"/>
                <a:cs typeface="+mn-cs"/>
              </a:rPr>
              <a:t>Етітіктің шағы</a:t>
            </a:r>
            <a:endParaRPr lang="ru-RU" sz="3200" b="1" smtClean="0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4" name="Line 105"/>
          <p:cNvSpPr>
            <a:spLocks noChangeShapeType="1"/>
          </p:cNvSpPr>
          <p:nvPr/>
        </p:nvSpPr>
        <p:spPr bwMode="auto">
          <a:xfrm flipH="1">
            <a:off x="1835150" y="908050"/>
            <a:ext cx="1152525" cy="5762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5" name="Line 106"/>
          <p:cNvSpPr>
            <a:spLocks noChangeShapeType="1"/>
          </p:cNvSpPr>
          <p:nvPr/>
        </p:nvSpPr>
        <p:spPr bwMode="auto">
          <a:xfrm>
            <a:off x="6300788" y="836613"/>
            <a:ext cx="1079500" cy="6477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6" name="Line 107"/>
          <p:cNvSpPr>
            <a:spLocks noChangeShapeType="1"/>
          </p:cNvSpPr>
          <p:nvPr/>
        </p:nvSpPr>
        <p:spPr bwMode="auto">
          <a:xfrm>
            <a:off x="4572000" y="1268413"/>
            <a:ext cx="71438" cy="288131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7" name="AutoShape 110"/>
          <p:cNvSpPr>
            <a:spLocks noChangeArrowheads="1"/>
          </p:cNvSpPr>
          <p:nvPr/>
        </p:nvSpPr>
        <p:spPr bwMode="auto">
          <a:xfrm>
            <a:off x="5003800" y="1557338"/>
            <a:ext cx="4140200" cy="208756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Өткен шақ</a:t>
            </a:r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 – сөйлеп тұрған 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сәттен бұрын болып кеткен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 қимыл, іс-әрекет Мысалы: 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Мен жазда Астана 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 қаласына бардым</a:t>
            </a:r>
            <a:r>
              <a:rPr lang="kk-KZ" sz="20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.</a:t>
            </a:r>
            <a:endParaRPr lang="ru-RU" sz="2000" b="1" smtClean="0">
              <a:solidFill>
                <a:srgbClr val="66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8" name="AutoShape 111"/>
          <p:cNvSpPr>
            <a:spLocks noChangeArrowheads="1"/>
          </p:cNvSpPr>
          <p:nvPr/>
        </p:nvSpPr>
        <p:spPr bwMode="auto">
          <a:xfrm>
            <a:off x="0" y="1557338"/>
            <a:ext cx="4284663" cy="208756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Осы шақ</a:t>
            </a:r>
            <a:r>
              <a:rPr lang="en-GB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 </a:t>
            </a:r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-сөйлеп тұрған кезде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 болып жатқан қимыл,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іс-әрекет  Мысалы: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Аслан хат жазып отыр</a:t>
            </a:r>
            <a:endParaRPr lang="ru-RU" sz="2400" b="1" smtClean="0">
              <a:solidFill>
                <a:srgbClr val="66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0489" name="AutoShape 112"/>
          <p:cNvSpPr>
            <a:spLocks noChangeArrowheads="1"/>
          </p:cNvSpPr>
          <p:nvPr/>
        </p:nvSpPr>
        <p:spPr bwMode="auto">
          <a:xfrm>
            <a:off x="1979613" y="4149725"/>
            <a:ext cx="6192837" cy="24479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Келер шақ</a:t>
            </a:r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 – сөйлеп тұрған кезде  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әлі болмаған, бірақ кейін болуға </a:t>
            </a: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тиісті қимыл, іс-әрекет. Мысалы: </a:t>
            </a:r>
            <a:endParaRPr lang="en-GB" sz="2400" b="1" smtClean="0">
              <a:solidFill>
                <a:srgbClr val="663300"/>
              </a:solidFill>
              <a:latin typeface="Times New Roman" pitchFamily="18" charset="0"/>
              <a:cs typeface="+mn-cs"/>
            </a:endParaRPr>
          </a:p>
          <a:p>
            <a:pPr algn="ctr"/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Асан ертең нағашы атасына бармақ.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8059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718301" cy="1030039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14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ІІ-тапсырма. </a:t>
            </a:r>
            <a:r>
              <a:rPr lang="kk-KZ" sz="14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Берілген сөздерді орыс тіліне, ағылшын тіліне аударып жазыңыз. Қазақ тілінде ауызша жіктеңіз. Қай шақта тұрғанын анықтаңыз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5063762"/>
              </p:ext>
            </p:extLst>
          </p:nvPr>
        </p:nvGraphicFramePr>
        <p:xfrm>
          <a:off x="107503" y="2064068"/>
          <a:ext cx="7589118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2529706"/>
                <a:gridCol w="2529706"/>
                <a:gridCol w="252970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Қазақша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Орысша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Ағылшынша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Алып келді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Тыңдайсың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Келе жатыр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Жылайды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Оқытты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Күледі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4437112"/>
            <a:ext cx="29157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kk-KZ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1-топқа. </a:t>
            </a:r>
            <a:r>
              <a:rPr lang="kk-KZ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Алып келді, тыңдайсың</a:t>
            </a:r>
            <a:r>
              <a:rPr lang="kk-KZ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hangingPunct="0"/>
            <a:r>
              <a:rPr lang="kk-KZ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2-топқа</a:t>
            </a:r>
            <a:r>
              <a:rPr lang="kk-KZ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kk-KZ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Келе жатыр, жылайды.</a:t>
            </a:r>
            <a:endParaRPr lang="ru-RU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kk-KZ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3-топқа. </a:t>
            </a:r>
            <a:r>
              <a:rPr lang="kk-KZ" sz="1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Оқытты, күледі</a:t>
            </a:r>
            <a:endParaRPr lang="kk-KZ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8940">
              <a:spcAft>
                <a:spcPts val="0"/>
              </a:spcAft>
            </a:pPr>
            <a:r>
              <a:rPr lang="kk-KZ" b="1" dirty="0">
                <a:latin typeface="Times New Roman"/>
                <a:ea typeface="Times New Roman"/>
              </a:rPr>
              <a:t>ІІІ-тапсырма. Өлеңді мәнерлеп оқу. Өлеңнің авторы кім?</a:t>
            </a:r>
            <a:r>
              <a:rPr lang="kk-KZ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indent="-342900">
              <a:defRPr/>
            </a:pPr>
            <a:endParaRPr lang="kk-KZ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342900" indent="-342900">
              <a:defRPr/>
            </a:pPr>
            <a:r>
              <a:rPr lang="kk-KZ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1-топқа	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Кең айнадан өзін көріп,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Құстар билеп-ойнайды;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Су түбінен маржан теріп,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Сүңгіп терең бойлайды.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Көлді көріп байғұс қызғыш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Қыңқылдайды жағалап;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Қанатымен жерді сызғыш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Төңкеріліп сабалап.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2-топқа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Тау құдырет қалықтайды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Қақсап жырлап зарлайды,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Сорлы жыршы жалықпайды,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Көл сағасын барлайды.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Көктен көлге төңкеріліп,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Шаңқылдайды шағала,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Бірде жылап, бірде күліп,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Жарқылдайды жағалап.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3-топқа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Қоңыр күйін қаз күйлейді,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Сұқсұр менен қасқалдақ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Әнге салып, би билейді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Кегер, үйрек, баспалдақ.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Міне осындай көлдің сәнін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Олқысынды жүрегім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Іздедім мен аққу әнін,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kk-KZ" sz="12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Жүрегімнің </a:t>
            </a:r>
            <a:r>
              <a:rPr lang="kk-KZ" sz="12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тілегін.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2244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475" y="4941168"/>
            <a:ext cx="1243013" cy="10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81454"/>
            <a:ext cx="1243013" cy="10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834" y="1221457"/>
            <a:ext cx="1243013" cy="10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154067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2874268"/>
              </p:ext>
            </p:extLst>
          </p:nvPr>
        </p:nvGraphicFramePr>
        <p:xfrm>
          <a:off x="1547664" y="2327095"/>
          <a:ext cx="7154042" cy="3362161"/>
        </p:xfrm>
        <a:graphic>
          <a:graphicData uri="http://schemas.openxmlformats.org/drawingml/2006/table">
            <a:tbl>
              <a:tblPr firstRow="1" firstCol="1" bandRow="1"/>
              <a:tblGrid>
                <a:gridCol w="1981647"/>
                <a:gridCol w="1583828"/>
                <a:gridCol w="1901188"/>
                <a:gridCol w="1687379"/>
              </a:tblGrid>
              <a:tr h="696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Сөздер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Осы шақ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Өткен шақ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Келер шақ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Желбірегені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Түссе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Береді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Тартпай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Қалған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Жинал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kk-KZ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Елжірегені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47825" algn="l"/>
                          <a:tab pos="2969895" algn="ctr"/>
                          <a:tab pos="3147060" algn="l"/>
                          <a:tab pos="3596640" algn="l"/>
                          <a:tab pos="4076700" algn="l"/>
                          <a:tab pos="5162550" algn="l"/>
                        </a:tabLs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1680" y="1532581"/>
            <a:ext cx="712879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  <a:tab pos="2970213" algn="ctr"/>
                <a:tab pos="3146425" algn="l"/>
                <a:tab pos="3597275" algn="l"/>
                <a:tab pos="4076700" algn="l"/>
                <a:tab pos="5162550" algn="l"/>
              </a:tabLst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V. Тапсырма.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Әнді тыңдату. «Көк тудың желбірегені». Етістіктерін табу.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  <a:tab pos="2970213" algn="ctr"/>
                <a:tab pos="3146425" algn="l"/>
                <a:tab pos="3597275" algn="l"/>
                <a:tab pos="4076700" algn="l"/>
                <a:tab pos="5162550" algn="l"/>
              </a:tabLst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Етістіктіктерін  шақтарға айналдырыңыздар.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7825" algn="l"/>
                <a:tab pos="2970213" algn="ctr"/>
                <a:tab pos="3146425" algn="l"/>
                <a:tab pos="3597275" algn="l"/>
                <a:tab pos="4076700" algn="l"/>
                <a:tab pos="5162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0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0" y="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 b="1" smtClean="0">
                <a:solidFill>
                  <a:srgbClr val="000000"/>
                </a:solidFill>
                <a:latin typeface="Arial" pitchFamily="34" charset="0"/>
                <a:cs typeface="+mn-cs"/>
              </a:rPr>
              <a:t>1</a:t>
            </a:r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55576" y="363539"/>
            <a:ext cx="8078774" cy="4577629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57175">
              <a:spcAft>
                <a:spcPts val="0"/>
              </a:spcAft>
            </a:pPr>
            <a:r>
              <a:rPr lang="kk-KZ" b="1" dirty="0">
                <a:latin typeface="Times New Roman"/>
                <a:ea typeface="Times New Roman"/>
              </a:rPr>
              <a:t>VІ. Тапсырма. </a:t>
            </a:r>
            <a:r>
              <a:rPr lang="kk-KZ" dirty="0">
                <a:latin typeface="Times New Roman"/>
                <a:ea typeface="Times New Roman"/>
              </a:rPr>
              <a:t>Мамандық тақырыбында сұхбат құрастырыңдар.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kk-KZ" i="1" dirty="0">
                <a:latin typeface="Times New Roman"/>
                <a:ea typeface="Times New Roman"/>
              </a:rPr>
              <a:t> Бір сөйлеміне синтаксистік талдау.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kk-KZ" i="1" dirty="0">
                <a:latin typeface="Times New Roman"/>
                <a:ea typeface="Times New Roman"/>
              </a:rPr>
              <a:t>Бір етістігіне морфологиялық сатылай кешенді талдау жасау.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kk-KZ" i="1" dirty="0">
                <a:latin typeface="Times New Roman"/>
                <a:ea typeface="Times New Roman"/>
              </a:rPr>
              <a:t>Бір етістігіне фонетикалық математикалық талдау.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1-топ. Өткен шақтағы етістіктерді қолданады.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2-топ. Осы шақтағы етістіктерді қолданады.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3-топ. Келер шақтағы етістіктерді қолданады.</a:t>
            </a:r>
            <a:endParaRPr lang="ru-RU" dirty="0">
              <a:latin typeface="Times New Roman"/>
              <a:ea typeface="Times New Roman"/>
            </a:endParaRPr>
          </a:p>
          <a:p>
            <a:pPr marL="225425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flipV="1">
            <a:off x="2339975" y="5445125"/>
            <a:ext cx="1873250" cy="576263"/>
          </a:xfrm>
          <a:prstGeom prst="wedgeRectCallout">
            <a:avLst>
              <a:gd name="adj1" fmla="val -91866"/>
              <a:gd name="adj2" fmla="val 35398"/>
            </a:avLst>
          </a:prstGeom>
          <a:gradFill rotWithShape="1">
            <a:gsLst>
              <a:gs pos="0">
                <a:srgbClr val="FF6161"/>
              </a:gs>
              <a:gs pos="50000">
                <a:srgbClr val="FFFFFF"/>
              </a:gs>
              <a:gs pos="100000">
                <a:srgbClr val="FF616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/>
          <a:p>
            <a:pPr algn="ctr"/>
            <a:r>
              <a:rPr lang="ru-RU" sz="2800" b="1" i="1" dirty="0" err="1" smtClean="0">
                <a:solidFill>
                  <a:srgbClr val="CC0000"/>
                </a:solidFill>
                <a:latin typeface="Arial" pitchFamily="34" charset="0"/>
                <a:cs typeface="+mn-cs"/>
              </a:rPr>
              <a:t>Ойлан</a:t>
            </a:r>
            <a:r>
              <a:rPr lang="ru-RU" sz="2800" b="1" i="1" dirty="0" smtClean="0">
                <a:solidFill>
                  <a:srgbClr val="CC0000"/>
                </a:solidFill>
                <a:latin typeface="Times New Roman" pitchFamily="18" charset="0"/>
                <a:cs typeface="+mn-cs"/>
              </a:rPr>
              <a:t>!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91618"/>
            <a:ext cx="19208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351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6" grpId="0" animBg="1"/>
      <p:bldP spid="9226" grpId="1" animBg="1"/>
      <p:bldP spid="9226" grpId="2" animBg="1"/>
      <p:bldP spid="9226" grpId="3" animBg="1"/>
      <p:bldP spid="9226" grpId="4" animBg="1"/>
      <p:bldP spid="9226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23850" y="333375"/>
            <a:ext cx="2087563" cy="24479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76200">
            <a:pattFill prst="solidDmnd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5288" y="981075"/>
            <a:ext cx="12969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10000" b="1" dirty="0" smtClean="0">
                <a:solidFill>
                  <a:srgbClr val="FF3300"/>
                </a:solidFill>
                <a:latin typeface="Algerian" pitchFamily="82" charset="0"/>
                <a:cs typeface="+mn-cs"/>
              </a:rPr>
              <a:t>1</a:t>
            </a:r>
            <a:endParaRPr lang="ru-RU" sz="10000" b="1" dirty="0" smtClean="0">
              <a:solidFill>
                <a:srgbClr val="FF3300"/>
              </a:solidFill>
              <a:latin typeface="Algerian" pitchFamily="82" charset="0"/>
              <a:cs typeface="+mn-cs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9750" y="3789363"/>
            <a:ext cx="2087563" cy="24479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57150">
            <a:pattFill prst="lgCheck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276600" y="1341438"/>
            <a:ext cx="14398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7000" dirty="0" smtClean="0">
                <a:solidFill>
                  <a:srgbClr val="FFFF99"/>
                </a:solidFill>
                <a:latin typeface="Goudy Stout" pitchFamily="18" charset="0"/>
                <a:cs typeface="+mn-cs"/>
              </a:rPr>
              <a:t>Ц</a:t>
            </a:r>
            <a:endParaRPr lang="ru-RU" sz="7000" dirty="0" smtClean="0">
              <a:solidFill>
                <a:srgbClr val="FFFF99"/>
              </a:solidFill>
              <a:latin typeface="Goudy Stout" pitchFamily="18" charset="0"/>
              <a:cs typeface="+mn-cs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6227763" y="333375"/>
            <a:ext cx="2087562" cy="24479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76200">
            <a:pattFill prst="solidDmnd">
              <a:fgClr>
                <a:schemeClr val="tx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7" name="Text Box 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372225" y="1412875"/>
            <a:ext cx="12239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7000" b="1" dirty="0" smtClean="0">
                <a:solidFill>
                  <a:srgbClr val="FF3300"/>
                </a:solidFill>
                <a:latin typeface="Goudy Stout" pitchFamily="18" charset="0"/>
                <a:cs typeface="+mn-cs"/>
              </a:rPr>
              <a:t>3</a:t>
            </a:r>
            <a:endParaRPr lang="ru-RU" sz="7000" b="1" dirty="0" smtClean="0">
              <a:solidFill>
                <a:srgbClr val="FF3300"/>
              </a:solidFill>
              <a:latin typeface="Goudy Stout" pitchFamily="18" charset="0"/>
              <a:cs typeface="+mn-cs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3203575" y="404813"/>
            <a:ext cx="2016497" cy="24479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57150">
            <a:pattFill prst="lgCheck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3419475" y="3357563"/>
            <a:ext cx="2087563" cy="24479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57150">
            <a:pattFill prst="lgCheck">
              <a:fgClr>
                <a:srgbClr val="FF66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372225" y="3644900"/>
            <a:ext cx="2087563" cy="2447925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57150">
            <a:pattFill prst="lgCheck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84213" y="4581525"/>
            <a:ext cx="13684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7000" b="1" dirty="0" smtClean="0">
                <a:solidFill>
                  <a:srgbClr val="FF3300"/>
                </a:solidFill>
                <a:latin typeface="Goudy Stout" pitchFamily="18" charset="0"/>
                <a:cs typeface="+mn-cs"/>
                <a:hlinkClick r:id="" action="ppaction://noaction"/>
              </a:rPr>
              <a:t>4</a:t>
            </a:r>
            <a:endParaRPr lang="ru-RU" sz="7000" b="1" dirty="0" smtClean="0">
              <a:solidFill>
                <a:srgbClr val="FF3300"/>
              </a:solidFill>
              <a:latin typeface="Goudy Stout" pitchFamily="18" charset="0"/>
              <a:cs typeface="+mn-cs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492500" y="4581525"/>
            <a:ext cx="13668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7000" dirty="0" smtClean="0">
                <a:solidFill>
                  <a:srgbClr val="FF0000"/>
                </a:solidFill>
                <a:latin typeface="Goudy Stout" pitchFamily="18" charset="0"/>
                <a:cs typeface="+mn-cs"/>
                <a:hlinkClick r:id="" action="ppaction://noaction"/>
              </a:rPr>
              <a:t>5</a:t>
            </a:r>
            <a:endParaRPr lang="ru-RU" sz="7000" dirty="0" smtClean="0">
              <a:solidFill>
                <a:srgbClr val="FF0000"/>
              </a:solidFill>
              <a:latin typeface="Goudy Stout" pitchFamily="18" charset="0"/>
              <a:cs typeface="+mn-cs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588125" y="4652963"/>
            <a:ext cx="122396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7000" dirty="0" smtClean="0">
                <a:solidFill>
                  <a:srgbClr val="FF3300"/>
                </a:solidFill>
                <a:latin typeface="Goudy Stout" pitchFamily="18" charset="0"/>
                <a:cs typeface="+mn-cs"/>
              </a:rPr>
              <a:t>6</a:t>
            </a:r>
            <a:endParaRPr lang="ru-RU" sz="7000" dirty="0" smtClean="0">
              <a:solidFill>
                <a:srgbClr val="FF3300"/>
              </a:solidFill>
              <a:latin typeface="Goudy Stout" pitchFamily="18" charset="0"/>
              <a:cs typeface="+mn-cs"/>
            </a:endParaRPr>
          </a:p>
        </p:txBody>
      </p:sp>
      <p:sp>
        <p:nvSpPr>
          <p:cNvPr id="26638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1079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5000" dirty="0" smtClean="0">
                <a:solidFill>
                  <a:srgbClr val="FFFF99"/>
                </a:solidFill>
                <a:cs typeface="+mn-cs"/>
              </a:rPr>
              <a:t>Қ</a:t>
            </a:r>
            <a:endParaRPr lang="ru-RU" sz="5000" dirty="0" smtClean="0">
              <a:solidFill>
                <a:srgbClr val="FFFF99"/>
              </a:solidFill>
              <a:cs typeface="+mn-cs"/>
            </a:endParaRPr>
          </a:p>
        </p:txBody>
      </p:sp>
      <p:sp>
        <p:nvSpPr>
          <p:cNvPr id="32788" name="Text Box 2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92500" y="1484313"/>
            <a:ext cx="1079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6000" b="1" dirty="0" smtClean="0">
                <a:solidFill>
                  <a:srgbClr val="FF3300"/>
                </a:solidFill>
                <a:latin typeface="Goudy Stout" pitchFamily="18" charset="0"/>
                <a:cs typeface="+mn-cs"/>
              </a:rPr>
              <a:t>2</a:t>
            </a:r>
            <a:endParaRPr lang="ru-RU" sz="6000" b="1" dirty="0" smtClean="0">
              <a:solidFill>
                <a:srgbClr val="FF3300"/>
              </a:solidFill>
              <a:latin typeface="Goudy Stout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8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0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2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  <p:bldP spid="32774" grpId="0" animBg="1"/>
      <p:bldP spid="32776" grpId="0" animBg="1"/>
      <p:bldP spid="32777" grpId="0"/>
      <p:bldP spid="32778" grpId="0" animBg="1"/>
      <p:bldP spid="32779" grpId="0" animBg="1"/>
      <p:bldP spid="32780" grpId="0" animBg="1"/>
      <p:bldP spid="32781" grpId="0"/>
      <p:bldP spid="32782" grpId="0"/>
      <p:bldP spid="32783" grpId="0"/>
      <p:bldP spid="327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64296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err="1" smtClean="0">
                <a:solidFill>
                  <a:srgbClr val="FF0000"/>
                </a:solidFill>
              </a:rPr>
              <a:t>Сипаттаңыз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Шақ</a:t>
            </a:r>
            <a:r>
              <a:rPr lang="ru-RU" dirty="0" smtClean="0"/>
              <a:t> </a:t>
            </a:r>
            <a:r>
              <a:rPr lang="ru-RU" dirty="0" err="1" smtClean="0"/>
              <a:t>дегеніміз</a:t>
            </a:r>
            <a:r>
              <a:rPr lang="ru-RU" dirty="0" smtClean="0"/>
              <a:t> не?</a:t>
            </a:r>
            <a:endParaRPr lang="ru-RU" dirty="0"/>
          </a:p>
        </p:txBody>
      </p:sp>
      <p:sp>
        <p:nvSpPr>
          <p:cNvPr id="3" name="Стрелка вправо 2">
            <a:hlinkClick r:id="" action="ppaction://noaction"/>
          </p:cNvPr>
          <p:cNvSpPr/>
          <p:nvPr/>
        </p:nvSpPr>
        <p:spPr bwMode="auto">
          <a:xfrm>
            <a:off x="7668344" y="5373216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0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642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err="1" smtClean="0">
                <a:solidFill>
                  <a:srgbClr val="FF0000"/>
                </a:solidFill>
              </a:rPr>
              <a:t>Салыстырыңыз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Шақ</a:t>
            </a:r>
            <a:r>
              <a:rPr lang="ru-RU" dirty="0" smtClean="0"/>
              <a:t> </a:t>
            </a:r>
            <a:r>
              <a:rPr lang="ru-RU" dirty="0" err="1" smtClean="0"/>
              <a:t>түрлерін</a:t>
            </a:r>
            <a:r>
              <a:rPr lang="ru-RU" dirty="0" smtClean="0"/>
              <a:t> </a:t>
            </a:r>
            <a:r>
              <a:rPr lang="ru-RU" dirty="0" err="1" smtClean="0"/>
              <a:t>бір-бірімен</a:t>
            </a:r>
            <a:r>
              <a:rPr lang="ru-RU" dirty="0" smtClean="0"/>
              <a:t> </a:t>
            </a:r>
            <a:r>
              <a:rPr lang="ru-RU" dirty="0" err="1" smtClean="0"/>
              <a:t>салыстыру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трелка вправо 2">
            <a:hlinkClick r:id="" action="ppaction://noaction"/>
          </p:cNvPr>
          <p:cNvSpPr/>
          <p:nvPr/>
        </p:nvSpPr>
        <p:spPr bwMode="auto">
          <a:xfrm>
            <a:off x="7668344" y="5373216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5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6642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err="1" smtClean="0">
                <a:solidFill>
                  <a:srgbClr val="FF0000"/>
                </a:solidFill>
              </a:rPr>
              <a:t>Қолданыңыз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Шақ</a:t>
            </a:r>
            <a:r>
              <a:rPr lang="ru-RU" dirty="0" smtClean="0"/>
              <a:t> </a:t>
            </a:r>
            <a:r>
              <a:rPr lang="ru-RU" dirty="0" err="1" smtClean="0"/>
              <a:t>түрлеріне</a:t>
            </a:r>
            <a:r>
              <a:rPr lang="ru-RU" dirty="0" smtClean="0"/>
              <a:t> </a:t>
            </a:r>
            <a:r>
              <a:rPr lang="ru-RU" dirty="0" err="1" smtClean="0"/>
              <a:t>сөйлем</a:t>
            </a:r>
            <a:r>
              <a:rPr lang="ru-RU" dirty="0" smtClean="0"/>
              <a:t> </a:t>
            </a:r>
            <a:r>
              <a:rPr lang="ru-RU" dirty="0" err="1" smtClean="0"/>
              <a:t>құрау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трелка вправо 2">
            <a:hlinkClick r:id="" action="ppaction://noaction"/>
          </p:cNvPr>
          <p:cNvSpPr/>
          <p:nvPr/>
        </p:nvSpPr>
        <p:spPr bwMode="auto">
          <a:xfrm>
            <a:off x="7668344" y="5373216"/>
            <a:ext cx="978408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23850" y="188913"/>
            <a:ext cx="8424863" cy="5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kk-KZ" sz="28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kk-KZ" sz="28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869" y="836712"/>
            <a:ext cx="74168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Сабақ кезеңдері:</a:t>
            </a:r>
          </a:p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І. Ұйымдастыру.</a:t>
            </a:r>
          </a:p>
          <a:p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.Жаңа сабақ: </a:t>
            </a:r>
          </a:p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тур. «Қарлы кесек» оқыта үйрету әдісі бойынша.</a:t>
            </a:r>
          </a:p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тур. «Сызбаны сөйлет» ойыны.</a:t>
            </a:r>
            <a:endParaRPr lang="en-US" sz="2400" b="1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І. Жаңа сабақты меңгергенін тексеру.</a:t>
            </a:r>
          </a:p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1, 2, 3, 4, 5, 6 тапсырма.</a:t>
            </a:r>
          </a:p>
          <a:p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ІІ. Бекіту.</a:t>
            </a:r>
          </a:p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Кубизм стратегиясы.</a:t>
            </a:r>
          </a:p>
          <a:p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Әдістемемен байланыс.</a:t>
            </a:r>
          </a:p>
          <a:p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kk-KZ" sz="2400" b="1" kern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ІІІ. Үйге тапсырма беру.</a:t>
            </a:r>
          </a:p>
          <a:p>
            <a:endParaRPr lang="kk-KZ" sz="2400" b="1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kk-KZ" sz="2400" b="1" kern="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1187450" y="404813"/>
            <a:ext cx="6840538" cy="4679950"/>
          </a:xfrm>
          <a:prstGeom prst="flowChartDocument">
            <a:avLst/>
          </a:prstGeom>
          <a:solidFill>
            <a:srgbClr val="FF66FF"/>
          </a:solidFill>
          <a:ln w="76200">
            <a:pattFill prst="sphere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258888" y="549274"/>
            <a:ext cx="669766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b="1" i="1" dirty="0" smtClean="0">
                <a:solidFill>
                  <a:srgbClr val="000000"/>
                </a:solidFill>
                <a:latin typeface="Algerian" pitchFamily="82" charset="0"/>
                <a:cs typeface="+mn-cs"/>
              </a:rPr>
              <a:t>Үйге тапсырма: 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sz="4000" b="1" i="1" dirty="0" smtClean="0">
                <a:solidFill>
                  <a:srgbClr val="000000"/>
                </a:solidFill>
                <a:latin typeface="Algerian" pitchFamily="82" charset="0"/>
                <a:cs typeface="+mn-cs"/>
              </a:rPr>
              <a:t>«Латын әліпбиіне көшу – ЭХРО – 2017 көрмесіне дайындықтың бір саласына айналуы тиіс» атты тақырыпта ойтолғау жазу.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55776" y="5589588"/>
            <a:ext cx="6265862" cy="1015663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3000" b="1" dirty="0" smtClean="0">
                <a:solidFill>
                  <a:srgbClr val="FF0000"/>
                </a:solidFill>
                <a:latin typeface="Algerian" pitchFamily="82" charset="0"/>
                <a:cs typeface="+mn-cs"/>
              </a:rPr>
              <a:t>Етістіктеріне морфологиялық СКТ жасау.</a:t>
            </a:r>
            <a:endParaRPr lang="ru-RU" sz="3000" b="1" dirty="0" smtClean="0">
              <a:solidFill>
                <a:srgbClr val="0000FF"/>
              </a:solidFill>
              <a:latin typeface="Algerian" pitchFamily="8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kk-KZ" sz="4400" b="1" dirty="0" smtClean="0">
                <a:effectLst/>
                <a:latin typeface="Times New Roman"/>
                <a:ea typeface="Times New Roman"/>
              </a:rPr>
              <a:t> дайындалайын.</a:t>
            </a:r>
            <a:endParaRPr lang="ru-RU" sz="4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92088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kk-KZ" b="1" dirty="0" smtClean="0">
                <a:latin typeface="Times New Roman"/>
                <a:ea typeface="Times New Roman"/>
              </a:rPr>
              <a:t>Сахналық қойылым. Диалог.</a:t>
            </a:r>
          </a:p>
          <a:p>
            <a:pPr lvl="0">
              <a:spcAft>
                <a:spcPts val="0"/>
              </a:spcAft>
            </a:pPr>
            <a:endParaRPr lang="kk-KZ" b="1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kk-KZ" b="1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b="1" dirty="0" smtClean="0">
                <a:latin typeface="Times New Roman"/>
                <a:ea typeface="Times New Roman"/>
              </a:rPr>
              <a:t>Етістіктің шақтары туралы оқып отырмын.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b="1" dirty="0" smtClean="0">
                <a:latin typeface="Times New Roman"/>
                <a:ea typeface="Times New Roman"/>
              </a:rPr>
              <a:t>Асылзат </a:t>
            </a:r>
            <a:r>
              <a:rPr lang="kk-KZ" b="1" dirty="0">
                <a:latin typeface="Times New Roman"/>
                <a:ea typeface="Times New Roman"/>
              </a:rPr>
              <a:t>сабағын оқып болды.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kk-KZ" b="1" dirty="0">
                <a:latin typeface="Times New Roman"/>
                <a:ea typeface="Times New Roman"/>
              </a:rPr>
              <a:t>Мен де сабаққа дайындалайын</a:t>
            </a:r>
            <a:r>
              <a:rPr lang="kk-KZ" b="1" dirty="0" smtClean="0"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kk-KZ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kk-KZ" b="1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kk-KZ" b="1" dirty="0" smtClean="0">
              <a:latin typeface="Times New Roman"/>
              <a:ea typeface="Times New Roman"/>
            </a:endParaRPr>
          </a:p>
          <a:p>
            <a:r>
              <a:rPr lang="kk-KZ" sz="1600" dirty="0"/>
              <a:t>Сөйлеп тұрған сәтпен байланысты қимылдың мезгілі, шақтық мағынасы мынадай болады:</a:t>
            </a:r>
            <a:endParaRPr lang="ru-RU" sz="1600" dirty="0"/>
          </a:p>
          <a:p>
            <a:r>
              <a:rPr lang="kk-KZ" sz="1600" dirty="0"/>
              <a:t>1) үнемі кайталанып, дағдыға айналған іс-қимыл, сөйлеп тұрған кезде болып жатқан кимыл, іс-әрекет.</a:t>
            </a:r>
            <a:endParaRPr lang="ru-RU" sz="1600" dirty="0"/>
          </a:p>
          <a:p>
            <a:r>
              <a:rPr lang="kk-KZ" sz="1600" dirty="0"/>
              <a:t>2) сөйлеп тұрған сәттен бұрын болып кеткен қимыл, іс-әрекет.</a:t>
            </a:r>
            <a:endParaRPr lang="ru-RU" sz="1600" dirty="0"/>
          </a:p>
          <a:p>
            <a:r>
              <a:rPr lang="kk-KZ" sz="1600" dirty="0"/>
              <a:t>3) сөйлеп тұрған кезде әлі болмаған, бірақ кейін болуға тиісті </a:t>
            </a:r>
            <a:r>
              <a:rPr lang="kk-KZ" sz="1600" i="1" dirty="0"/>
              <a:t>қимыл </a:t>
            </a:r>
            <a:r>
              <a:rPr lang="kk-KZ" sz="1600" dirty="0"/>
              <a:t>іс-әрекеттер.</a:t>
            </a:r>
            <a:endParaRPr lang="ru-RU" sz="1600" dirty="0"/>
          </a:p>
          <a:p>
            <a:r>
              <a:rPr lang="kk-KZ" sz="1600" dirty="0"/>
              <a:t>Олай болса бүгінгі өтетін тақырыбымыз  «Етістіктің шақтары».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kk-KZ" sz="1600" b="1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kk-KZ" sz="1600" b="1" dirty="0">
              <a:effectLst/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kk-KZ" sz="1600" b="1" dirty="0">
              <a:effectLst/>
              <a:latin typeface="Times New Roman"/>
              <a:ea typeface="Times New Roman"/>
            </a:endParaRPr>
          </a:p>
          <a:p>
            <a:r>
              <a:rPr lang="kk-KZ" sz="1600" dirty="0" smtClean="0"/>
              <a:t> </a:t>
            </a:r>
            <a:endParaRPr lang="ru-RU" sz="1600" dirty="0"/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kk-KZ" sz="1600" b="1" dirty="0" smtClean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1243013" cy="10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16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Етістіктің шақтары. 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истратор\AppData\Local\Microsoft\Windows\Temporary Internet Files\Content.Word\budilnik-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1200150" cy="172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0937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867400" y="2349500"/>
            <a:ext cx="2987675" cy="2087563"/>
          </a:xfrm>
          <a:prstGeom prst="foldedCorner">
            <a:avLst>
              <a:gd name="adj" fmla="val 15986"/>
            </a:avLst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kk-KZ" sz="4000" b="1" dirty="0" smtClean="0">
                <a:solidFill>
                  <a:srgbClr val="003300"/>
                </a:solidFill>
                <a:latin typeface="Times New Roman" pitchFamily="18" charset="0"/>
              </a:rPr>
              <a:t>“Өткен шақ”</a:t>
            </a:r>
            <a:endParaRPr lang="kk-KZ" sz="4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 eaLnBrk="0" hangingPunct="0"/>
            <a:endParaRPr lang="ru-RU" sz="4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132138" y="4779963"/>
            <a:ext cx="3311525" cy="1817687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lvl="1" algn="ctr" eaLnBrk="0" hangingPunct="0"/>
            <a:r>
              <a:rPr lang="kk-KZ" sz="4000" b="1" dirty="0" smtClean="0">
                <a:solidFill>
                  <a:srgbClr val="003300"/>
                </a:solidFill>
                <a:latin typeface="Times New Roman" pitchFamily="18" charset="0"/>
              </a:rPr>
              <a:t>“</a:t>
            </a:r>
            <a:r>
              <a:rPr lang="kk-KZ" sz="4000" b="1" dirty="0">
                <a:solidFill>
                  <a:srgbClr val="003300"/>
                </a:solidFill>
                <a:latin typeface="Times New Roman" pitchFamily="18" charset="0"/>
              </a:rPr>
              <a:t>К</a:t>
            </a:r>
            <a:r>
              <a:rPr lang="kk-KZ" sz="4000" b="1" dirty="0" smtClean="0">
                <a:solidFill>
                  <a:srgbClr val="003300"/>
                </a:solidFill>
                <a:latin typeface="Times New Roman" pitchFamily="18" charset="0"/>
              </a:rPr>
              <a:t>елер шақ”</a:t>
            </a:r>
            <a:endParaRPr lang="kk-KZ" sz="4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lvl="1" algn="ctr" eaLnBrk="0" hangingPunct="0"/>
            <a:endParaRPr lang="ru-RU" sz="4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11188" y="2205038"/>
            <a:ext cx="2735262" cy="2519362"/>
          </a:xfrm>
          <a:prstGeom prst="foldedCorner">
            <a:avLst>
              <a:gd name="adj" fmla="val 12500"/>
            </a:avLst>
          </a:prstGeom>
          <a:solidFill>
            <a:schemeClr val="hlink"/>
          </a:solidFill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kk-KZ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kk-KZ" sz="4000" b="1" dirty="0" smtClean="0">
                <a:solidFill>
                  <a:srgbClr val="003300"/>
                </a:solidFill>
                <a:latin typeface="Times New Roman" pitchFamily="18" charset="0"/>
              </a:rPr>
              <a:t>“Осы шақ”</a:t>
            </a:r>
            <a:endParaRPr lang="kk-KZ" sz="4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ru-RU" sz="40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ctr" eaLnBrk="0" hangingPunct="0"/>
            <a:endParaRPr lang="kk-KZ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00200" y="120650"/>
            <a:ext cx="66294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k-KZ" sz="3200" dirty="0" smtClean="0">
                <a:solidFill>
                  <a:srgbClr val="003300"/>
                </a:solidFill>
              </a:rPr>
              <a:t>Топты </a:t>
            </a:r>
            <a:endParaRPr lang="kk-KZ" sz="3200" dirty="0">
              <a:solidFill>
                <a:srgbClr val="00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kk-KZ" sz="3200" dirty="0">
                <a:solidFill>
                  <a:srgbClr val="003300"/>
                </a:solidFill>
              </a:rPr>
              <a:t>үш топқа бөлу</a:t>
            </a:r>
          </a:p>
          <a:p>
            <a:pPr algn="ctr">
              <a:spcBef>
                <a:spcPct val="50000"/>
              </a:spcBef>
            </a:pPr>
            <a:r>
              <a:rPr lang="kk-KZ" sz="2400" dirty="0">
                <a:solidFill>
                  <a:srgbClr val="FFCF01"/>
                </a:solidFill>
              </a:rPr>
              <a:t> </a:t>
            </a:r>
            <a:endParaRPr lang="ru-RU" sz="2400" dirty="0">
              <a:solidFill>
                <a:srgbClr val="990000"/>
              </a:solidFill>
            </a:endParaRPr>
          </a:p>
        </p:txBody>
      </p:sp>
      <p:sp>
        <p:nvSpPr>
          <p:cNvPr id="200710" name="AutoShape 6"/>
          <p:cNvSpPr>
            <a:spLocks noChangeArrowheads="1"/>
          </p:cNvSpPr>
          <p:nvPr/>
        </p:nvSpPr>
        <p:spPr bwMode="auto">
          <a:xfrm>
            <a:off x="1403350" y="333375"/>
            <a:ext cx="2065338" cy="936625"/>
          </a:xfrm>
          <a:prstGeom prst="curvedRightArrow">
            <a:avLst>
              <a:gd name="adj1" fmla="val 20000"/>
              <a:gd name="adj2" fmla="val 40000"/>
              <a:gd name="adj3" fmla="val 73503"/>
            </a:avLst>
          </a:prstGeom>
          <a:solidFill>
            <a:srgbClr val="CFD5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0711" name="AutoShape 7"/>
          <p:cNvSpPr>
            <a:spLocks noChangeArrowheads="1"/>
          </p:cNvSpPr>
          <p:nvPr/>
        </p:nvSpPr>
        <p:spPr bwMode="auto">
          <a:xfrm>
            <a:off x="6300788" y="404813"/>
            <a:ext cx="2174875" cy="936625"/>
          </a:xfrm>
          <a:prstGeom prst="curvedLeftArrow">
            <a:avLst>
              <a:gd name="adj1" fmla="val 20000"/>
              <a:gd name="adj2" fmla="val 40000"/>
              <a:gd name="adj3" fmla="val 77401"/>
            </a:avLst>
          </a:prstGeom>
          <a:solidFill>
            <a:srgbClr val="CFD5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0712" name="AutoShape 8"/>
          <p:cNvSpPr>
            <a:spLocks noChangeArrowheads="1"/>
          </p:cNvSpPr>
          <p:nvPr/>
        </p:nvSpPr>
        <p:spPr bwMode="auto">
          <a:xfrm>
            <a:off x="4284663" y="1628775"/>
            <a:ext cx="663575" cy="2952750"/>
          </a:xfrm>
          <a:prstGeom prst="downArrow">
            <a:avLst>
              <a:gd name="adj1" fmla="val 50000"/>
              <a:gd name="adj2" fmla="val 111244"/>
            </a:avLst>
          </a:prstGeom>
          <a:solidFill>
            <a:srgbClr val="CFD5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943600" y="58674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ru-RU" sz="1800" b="0">
              <a:solidFill>
                <a:srgbClr val="000000"/>
              </a:solidFill>
            </a:endParaRPr>
          </a:p>
        </p:txBody>
      </p:sp>
      <p:pic>
        <p:nvPicPr>
          <p:cNvPr id="200717" name="Object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38713"/>
            <a:ext cx="17272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1823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  <p:bldP spid="200711" grpId="0" animBg="1" autoUpdateAnimBg="0"/>
      <p:bldP spid="2007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AutoShap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20713"/>
            <a:ext cx="9361487" cy="5903912"/>
          </a:xfrm>
          <a:prstGeom prst="verticalScroll">
            <a:avLst>
              <a:gd name="adj" fmla="val 14699"/>
            </a:avLst>
          </a:prstGeom>
          <a:solidFill>
            <a:srgbClr val="B3FFB3"/>
          </a:solidFill>
          <a:ln w="38100">
            <a:solidFill>
              <a:srgbClr val="009900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1" hangingPunct="1">
              <a:buFont typeface="Wingdings" pitchFamily="2" charset="2"/>
              <a:buNone/>
            </a:pPr>
            <a:r>
              <a:rPr lang="kk-KZ" sz="4800" b="1" smtClean="0">
                <a:solidFill>
                  <a:schemeClr val="tx1"/>
                </a:solidFill>
                <a:latin typeface="Times New Roman" pitchFamily="18" charset="0"/>
              </a:rPr>
              <a:t>Сөйлеп тұрған сәтке байланысты қимылдың өту кезеңін білдіру </a:t>
            </a:r>
            <a:r>
              <a:rPr lang="kk-KZ" sz="4800" b="1" smtClean="0">
                <a:solidFill>
                  <a:schemeClr val="folHlink"/>
                </a:solidFill>
                <a:latin typeface="Times New Roman" pitchFamily="18" charset="0"/>
              </a:rPr>
              <a:t>етістіктің шағы</a:t>
            </a:r>
            <a:r>
              <a:rPr lang="kk-KZ" sz="4800" b="1" smtClean="0">
                <a:solidFill>
                  <a:schemeClr val="tx1"/>
                </a:solidFill>
                <a:latin typeface="Times New Roman" pitchFamily="18" charset="0"/>
              </a:rPr>
              <a:t> деп аталады.</a:t>
            </a:r>
            <a:endParaRPr lang="ru-RU" sz="4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475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876397" cy="420933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</a:rPr>
              <a:t> </a:t>
            </a:r>
            <a:r>
              <a:rPr lang="kk-KZ" i="1" dirty="0">
                <a:latin typeface="Times New Roman"/>
                <a:ea typeface="Calibri"/>
              </a:rPr>
              <a:t>«Қарлы кесек» оқыта үйрету әдісі бойынша.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b="1" dirty="0">
                <a:latin typeface="Times New Roman"/>
                <a:ea typeface="Times New Roman"/>
              </a:rPr>
              <a:t>І тур. </a:t>
            </a:r>
            <a:r>
              <a:rPr lang="kk-KZ" dirty="0">
                <a:latin typeface="Times New Roman"/>
                <a:ea typeface="Times New Roman"/>
              </a:rPr>
              <a:t>Әр топ өкілі  өз тақырыбын әңгімелейді. Олардың әңгімесін тыңдаушылары сызба ,жоспар, тезис түрінде жазып алады.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b="1" dirty="0">
                <a:latin typeface="Times New Roman"/>
                <a:ea typeface="Times New Roman"/>
              </a:rPr>
              <a:t>ІІ тур. </a:t>
            </a:r>
            <a:r>
              <a:rPr lang="kk-KZ" i="1" dirty="0">
                <a:latin typeface="Times New Roman"/>
                <a:ea typeface="Calibri"/>
              </a:rPr>
              <a:t>«Сызбаны сөйлет» ойыны.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kk-KZ" dirty="0">
                <a:latin typeface="Times New Roman"/>
                <a:ea typeface="Times New Roman"/>
              </a:rPr>
              <a:t>Ойыншылар тақтада  өздерінің сызба конспектілерін қорғайды.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22" descr="dbde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783129">
            <a:off x="7121711" y="1209491"/>
            <a:ext cx="864593" cy="99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58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9750" y="260350"/>
            <a:ext cx="7848600" cy="863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3600" b="1" smtClean="0">
                <a:solidFill>
                  <a:srgbClr val="003300"/>
                </a:solidFill>
                <a:latin typeface="Times New Roman" pitchFamily="18" charset="0"/>
                <a:cs typeface="+mn-cs"/>
              </a:rPr>
              <a:t>Етістік шақтарының жасалуы</a:t>
            </a:r>
            <a:endParaRPr lang="ru-RU" sz="3600" b="1" smtClean="0">
              <a:solidFill>
                <a:srgbClr val="00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763713" y="1125538"/>
            <a:ext cx="215900" cy="935037"/>
          </a:xfrm>
          <a:prstGeom prst="downArrow">
            <a:avLst>
              <a:gd name="adj1" fmla="val 50000"/>
              <a:gd name="adj2" fmla="val 10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6300788" y="10525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79388" y="2133600"/>
            <a:ext cx="4032250" cy="4535488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Есімше: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өткен шақ есімшелер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-ған, -ген, - қан,- кен, 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ша, - ше,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-дық, - дік, - тық, - тік, - дай,</a:t>
            </a:r>
          </a:p>
          <a:p>
            <a:pPr>
              <a:buFontTx/>
              <a:buChar char="-"/>
            </a:pPr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дей, - сы, - сі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Осы шақ есімшелер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атын,- етін,-йтін,-йтын.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Келер шақ есімшелер: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-ар,-ер,-р,-мақ,-мек,- бақ, </a:t>
            </a:r>
          </a:p>
          <a:p>
            <a:r>
              <a:rPr lang="kk-KZ" sz="2400" b="1" dirty="0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бек, -пақ, - пек</a:t>
            </a:r>
            <a:endParaRPr lang="ru-RU" sz="2400" b="1" dirty="0" smtClean="0">
              <a:solidFill>
                <a:srgbClr val="66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859338" y="1916113"/>
            <a:ext cx="4032250" cy="4608512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Көсемше: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өткен шақ көсемше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ып, -іп, -п.  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Осы шақ көсемше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а, - е, - й.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Келер шақ көсемше: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ғалы, -гелі, - қалы, - келі, 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ғанша, - генше, - қанша, </a:t>
            </a:r>
          </a:p>
          <a:p>
            <a:r>
              <a:rPr lang="kk-KZ" sz="2400" b="1" smtClean="0">
                <a:solidFill>
                  <a:srgbClr val="663300"/>
                </a:solidFill>
                <a:latin typeface="Times New Roman" pitchFamily="18" charset="0"/>
                <a:cs typeface="+mn-cs"/>
              </a:rPr>
              <a:t>- кенше</a:t>
            </a:r>
            <a:endParaRPr lang="ru-RU" sz="2400" b="1" smtClean="0">
              <a:solidFill>
                <a:srgbClr val="6633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14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332787" cy="792163"/>
          </a:xfrm>
        </p:spPr>
        <p:txBody>
          <a:bodyPr/>
          <a:lstStyle/>
          <a:p>
            <a:pPr eaLnBrk="1" hangingPunct="1"/>
            <a:r>
              <a:rPr lang="kk-KZ" sz="4000" b="1" smtClean="0"/>
              <a:t>Етістік шақтарының жасалуы</a:t>
            </a:r>
            <a:endParaRPr lang="ru-RU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579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kk-KZ" sz="3600" b="1" smtClean="0">
                <a:solidFill>
                  <a:srgbClr val="663300"/>
                </a:solidFill>
              </a:rPr>
              <a:t>Етістіктің шақтары есімше, көсемше тұлғалы етістік түбіріне </a:t>
            </a:r>
          </a:p>
          <a:p>
            <a:pPr eaLnBrk="1" hangingPunct="1">
              <a:buFont typeface="Wingdings" pitchFamily="2" charset="2"/>
              <a:buNone/>
            </a:pPr>
            <a:r>
              <a:rPr lang="kk-KZ" sz="3600" b="1" smtClean="0">
                <a:solidFill>
                  <a:schemeClr val="folHlink"/>
                </a:solidFill>
              </a:rPr>
              <a:t>-ды, -ді, - ты, -ті,</a:t>
            </a:r>
            <a:r>
              <a:rPr lang="kk-KZ" sz="3600" b="1" smtClean="0">
                <a:solidFill>
                  <a:srgbClr val="663300"/>
                </a:solidFill>
              </a:rPr>
              <a:t> және </a:t>
            </a:r>
            <a:r>
              <a:rPr lang="kk-KZ" sz="3600" b="1" smtClean="0">
                <a:solidFill>
                  <a:schemeClr val="folHlink"/>
                </a:solidFill>
              </a:rPr>
              <a:t>–мақ, - мек,</a:t>
            </a:r>
          </a:p>
          <a:p>
            <a:pPr eaLnBrk="1" hangingPunct="1">
              <a:buFont typeface="Wingdings" pitchFamily="2" charset="2"/>
              <a:buNone/>
            </a:pPr>
            <a:r>
              <a:rPr lang="kk-KZ" sz="3600" b="1" smtClean="0">
                <a:solidFill>
                  <a:schemeClr val="folHlink"/>
                </a:solidFill>
              </a:rPr>
              <a:t>- бақ, - бек, - пақ, - пек </a:t>
            </a:r>
            <a:r>
              <a:rPr lang="kk-KZ" sz="3600" b="1" smtClean="0">
                <a:solidFill>
                  <a:srgbClr val="663300"/>
                </a:solidFill>
              </a:rPr>
              <a:t>жұрнақтарының жалғануы арқылы жасалады.</a:t>
            </a:r>
            <a:endParaRPr lang="ru-RU" sz="3600" b="1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0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PresentationFormat>Экран (4:3)</PresentationFormat>
  <Paragraphs>170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Сабақтың ережесі:  ●Белсенді қатысу ● Тыныштық сақтау ● Бірін-бірі тыңдау ● Ойын ашық айту  ● Бір-бірін сынамау ● Ынтымақтылық  </vt:lpstr>
      <vt:lpstr>Слайд 2</vt:lpstr>
      <vt:lpstr> дайындалайын. </vt:lpstr>
      <vt:lpstr> Етістіктің шақтары. </vt:lpstr>
      <vt:lpstr>Слайд 5</vt:lpstr>
      <vt:lpstr>Сөйлеп тұрған сәтке байланысты қимылдың өту кезеңін білдіру етістіктің шағы деп аталады.</vt:lpstr>
      <vt:lpstr>Слайд 7</vt:lpstr>
      <vt:lpstr>Слайд 8</vt:lpstr>
      <vt:lpstr>Етістік шақтарының жасалуы</vt:lpstr>
      <vt:lpstr>Слайд 10</vt:lpstr>
      <vt:lpstr>Слайд 11</vt:lpstr>
      <vt:lpstr> ІІ-тапсырма. Берілген сөздерді орыс тіліне, ағылшын тіліне аударып жазыңыз. Қазақ тілінде ауызша жіктеңіз. Қай шақта тұрғанын анықтаңыз </vt:lpstr>
      <vt:lpstr>Слайд 13</vt:lpstr>
      <vt:lpstr>Слайд 14</vt:lpstr>
      <vt:lpstr>Слайд 15</vt:lpstr>
      <vt:lpstr>Слайд 16</vt:lpstr>
      <vt:lpstr>Сипаттаңыз.  Шақ дегеніміз не?</vt:lpstr>
      <vt:lpstr>2. Салыстырыңыз.  Шақ түрлерін бір-бірімен салыстыру.</vt:lpstr>
      <vt:lpstr>4. Қолданыңыз.  Шақ түрлеріне сөйлем құрау.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Сабақтың ережесі:  ●Белсенді қатысу ● Тыныштық сақтау ● Бірін-бірі тыңдау ● Ойын ашық айту  ● Бір-бірін сынамау ● Ынтымақтылық  </dc:title>
  <dc:creator>DOM</dc:creator>
  <cp:lastModifiedBy>DOM</cp:lastModifiedBy>
  <cp:revision>1</cp:revision>
  <dcterms:created xsi:type="dcterms:W3CDTF">2017-05-23T16:05:58Z</dcterms:created>
  <dcterms:modified xsi:type="dcterms:W3CDTF">2017-05-23T16:09:58Z</dcterms:modified>
</cp:coreProperties>
</file>