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</p:sldMasterIdLst>
  <p:notesMasterIdLst>
    <p:notesMasterId r:id="rId25"/>
  </p:notesMasterIdLst>
  <p:sldIdLst>
    <p:sldId id="256" r:id="rId2"/>
    <p:sldId id="274" r:id="rId3"/>
    <p:sldId id="260" r:id="rId4"/>
    <p:sldId id="261" r:id="rId5"/>
    <p:sldId id="259" r:id="rId6"/>
    <p:sldId id="258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0" r:id="rId17"/>
    <p:sldId id="273" r:id="rId18"/>
    <p:sldId id="275" r:id="rId19"/>
    <p:sldId id="272" r:id="rId20"/>
    <p:sldId id="277" r:id="rId21"/>
    <p:sldId id="278" r:id="rId22"/>
    <p:sldId id="279" r:id="rId23"/>
    <p:sldId id="280" r:id="rId2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33FF"/>
    <a:srgbClr val="33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94737" autoAdjust="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8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27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277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27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27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627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44BFB16A-70EC-46ED-BCFC-219C529DAF8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CC0D546-DC10-44A6-914A-CFCFD28B927A}" type="slidenum">
              <a:rPr lang="ru-RU"/>
              <a:pPr/>
              <a:t>1</a:t>
            </a:fld>
            <a:endParaRPr lang="ru-RU"/>
          </a:p>
        </p:txBody>
      </p:sp>
      <p:sp>
        <p:nvSpPr>
          <p:cNvPr id="67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48F0DD4-77E4-47BE-AEA7-DFA1422EC932}" type="slidenum">
              <a:rPr lang="ru-RU"/>
              <a:pPr/>
              <a:t>10</a:t>
            </a:fld>
            <a:endParaRPr lang="ru-RU"/>
          </a:p>
        </p:txBody>
      </p:sp>
      <p:sp>
        <p:nvSpPr>
          <p:cNvPr id="6871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213B25-665D-4B38-B0E2-A9D145122F5D}" type="slidenum">
              <a:rPr lang="ru-RU"/>
              <a:pPr/>
              <a:t>11</a:t>
            </a:fld>
            <a:endParaRPr lang="ru-RU"/>
          </a:p>
        </p:txBody>
      </p:sp>
      <p:sp>
        <p:nvSpPr>
          <p:cNvPr id="6901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B1B83EF-0CF8-40D5-B483-D166F3D0E303}" type="slidenum">
              <a:rPr lang="ru-RU"/>
              <a:pPr/>
              <a:t>12</a:t>
            </a:fld>
            <a:endParaRPr lang="ru-RU"/>
          </a:p>
        </p:txBody>
      </p:sp>
      <p:sp>
        <p:nvSpPr>
          <p:cNvPr id="6932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846B73-9A61-45BA-B49B-F1428D544859}" type="slidenum">
              <a:rPr lang="ru-RU"/>
              <a:pPr/>
              <a:t>13</a:t>
            </a:fld>
            <a:endParaRPr lang="ru-RU"/>
          </a:p>
        </p:txBody>
      </p:sp>
      <p:sp>
        <p:nvSpPr>
          <p:cNvPr id="6942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082290-8390-445F-A282-9863502D6C17}" type="slidenum">
              <a:rPr lang="ru-RU"/>
              <a:pPr/>
              <a:t>14</a:t>
            </a:fld>
            <a:endParaRPr lang="ru-RU"/>
          </a:p>
        </p:txBody>
      </p:sp>
      <p:sp>
        <p:nvSpPr>
          <p:cNvPr id="6952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A3AF05-8245-4D9A-A08D-9B9E3B63A05A}" type="slidenum">
              <a:rPr lang="ru-RU"/>
              <a:pPr/>
              <a:t>15</a:t>
            </a:fld>
            <a:endParaRPr lang="ru-RU"/>
          </a:p>
        </p:txBody>
      </p:sp>
      <p:sp>
        <p:nvSpPr>
          <p:cNvPr id="6963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7A6CF1-3907-4E17-857D-CD0E82C5F8CA}" type="slidenum">
              <a:rPr lang="ru-RU"/>
              <a:pPr/>
              <a:t>16</a:t>
            </a:fld>
            <a:endParaRPr lang="ru-RU"/>
          </a:p>
        </p:txBody>
      </p:sp>
      <p:sp>
        <p:nvSpPr>
          <p:cNvPr id="6973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DFC245-8179-480B-B4F8-A15035FFB2BE}" type="slidenum">
              <a:rPr lang="ru-RU"/>
              <a:pPr/>
              <a:t>17</a:t>
            </a:fld>
            <a:endParaRPr lang="ru-RU"/>
          </a:p>
        </p:txBody>
      </p:sp>
      <p:sp>
        <p:nvSpPr>
          <p:cNvPr id="69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FDCBF9-60E4-4592-8BB9-6E213EEABCA9}" type="slidenum">
              <a:rPr lang="ru-RU"/>
              <a:pPr/>
              <a:t>18</a:t>
            </a:fld>
            <a:endParaRPr lang="ru-RU"/>
          </a:p>
        </p:txBody>
      </p:sp>
      <p:sp>
        <p:nvSpPr>
          <p:cNvPr id="69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24CDCC6-1866-4D9B-A4F8-DAC8C201DD9F}" type="slidenum">
              <a:rPr lang="ru-RU"/>
              <a:pPr/>
              <a:t>19</a:t>
            </a:fld>
            <a:endParaRPr lang="ru-RU"/>
          </a:p>
        </p:txBody>
      </p:sp>
      <p:sp>
        <p:nvSpPr>
          <p:cNvPr id="70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49C221-1531-4C3D-A45F-B94DA49A34EE}" type="slidenum">
              <a:rPr lang="ru-RU"/>
              <a:pPr/>
              <a:t>2</a:t>
            </a:fld>
            <a:endParaRPr lang="ru-RU"/>
          </a:p>
        </p:txBody>
      </p:sp>
      <p:sp>
        <p:nvSpPr>
          <p:cNvPr id="6748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715A8C-D561-453B-99F0-C6AC2D4E9B77}" type="slidenum">
              <a:rPr lang="ru-RU"/>
              <a:pPr/>
              <a:t>20</a:t>
            </a:fld>
            <a:endParaRPr lang="ru-RU"/>
          </a:p>
        </p:txBody>
      </p:sp>
      <p:sp>
        <p:nvSpPr>
          <p:cNvPr id="70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0FB0A5-2500-4EC8-99C4-52611A4E2AB3}" type="slidenum">
              <a:rPr lang="ru-RU"/>
              <a:pPr/>
              <a:t>21</a:t>
            </a:fld>
            <a:endParaRPr lang="ru-RU"/>
          </a:p>
        </p:txBody>
      </p:sp>
      <p:sp>
        <p:nvSpPr>
          <p:cNvPr id="70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8D676E-418F-496C-8DFD-6DE201555435}" type="slidenum">
              <a:rPr lang="ru-RU"/>
              <a:pPr/>
              <a:t>3</a:t>
            </a:fld>
            <a:endParaRPr lang="ru-RU"/>
          </a:p>
        </p:txBody>
      </p:sp>
      <p:sp>
        <p:nvSpPr>
          <p:cNvPr id="6778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7273FF6-2CCD-42E8-902F-34D5036B448B}" type="slidenum">
              <a:rPr lang="ru-RU"/>
              <a:pPr/>
              <a:t>4</a:t>
            </a:fld>
            <a:endParaRPr lang="ru-RU"/>
          </a:p>
        </p:txBody>
      </p:sp>
      <p:sp>
        <p:nvSpPr>
          <p:cNvPr id="6809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9B0315-7B44-4518-A849-382A8749B059}" type="slidenum">
              <a:rPr lang="ru-RU"/>
              <a:pPr/>
              <a:t>5</a:t>
            </a:fld>
            <a:endParaRPr lang="ru-RU"/>
          </a:p>
        </p:txBody>
      </p:sp>
      <p:sp>
        <p:nvSpPr>
          <p:cNvPr id="68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28B600E-F4B8-43CC-A88F-423CA62686BE}" type="slidenum">
              <a:rPr lang="ru-RU"/>
              <a:pPr/>
              <a:t>6</a:t>
            </a:fld>
            <a:endParaRPr lang="ru-RU"/>
          </a:p>
        </p:txBody>
      </p:sp>
      <p:sp>
        <p:nvSpPr>
          <p:cNvPr id="6830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E88704-BB2F-4541-B0EA-1CBA19C9D2FA}" type="slidenum">
              <a:rPr lang="ru-RU"/>
              <a:pPr/>
              <a:t>7</a:t>
            </a:fld>
            <a:endParaRPr lang="ru-RU"/>
          </a:p>
        </p:txBody>
      </p:sp>
      <p:sp>
        <p:nvSpPr>
          <p:cNvPr id="68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CFF1D0-3AE2-41D2-AD4D-A5ADB6D9EB01}" type="slidenum">
              <a:rPr lang="ru-RU"/>
              <a:pPr/>
              <a:t>8</a:t>
            </a:fld>
            <a:endParaRPr lang="ru-RU"/>
          </a:p>
        </p:txBody>
      </p:sp>
      <p:sp>
        <p:nvSpPr>
          <p:cNvPr id="6850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BEBFC1-A351-48E6-9D83-5A8749AAA326}" type="slidenum">
              <a:rPr lang="ru-RU"/>
              <a:pPr/>
              <a:t>9</a:t>
            </a:fld>
            <a:endParaRPr lang="ru-RU"/>
          </a:p>
        </p:txBody>
      </p:sp>
      <p:sp>
        <p:nvSpPr>
          <p:cNvPr id="6860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0898" name="Group 2"/>
          <p:cNvGrpSpPr>
            <a:grpSpLocks/>
          </p:cNvGrpSpPr>
          <p:nvPr/>
        </p:nvGrpSpPr>
        <p:grpSpPr bwMode="auto">
          <a:xfrm>
            <a:off x="0" y="0"/>
            <a:ext cx="1828800" cy="6856413"/>
            <a:chOff x="0" y="0"/>
            <a:chExt cx="1152" cy="4319"/>
          </a:xfrm>
        </p:grpSpPr>
        <p:sp>
          <p:nvSpPr>
            <p:cNvPr id="720899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52" cy="102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720900" name="Rectangle 4"/>
            <p:cNvSpPr>
              <a:spLocks noChangeArrowheads="1"/>
            </p:cNvSpPr>
            <p:nvPr/>
          </p:nvSpPr>
          <p:spPr bwMode="auto">
            <a:xfrm>
              <a:off x="0" y="2400"/>
              <a:ext cx="1152" cy="191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/>
            </a:p>
          </p:txBody>
        </p:sp>
        <p:pic>
          <p:nvPicPr>
            <p:cNvPr id="720901" name="Picture 5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0" y="1028"/>
              <a:ext cx="1152" cy="1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2090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1905000" y="1676400"/>
            <a:ext cx="6934200" cy="211613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2090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911350" y="3968750"/>
            <a:ext cx="6400800" cy="1752600"/>
          </a:xfrm>
        </p:spPr>
        <p:txBody>
          <a:bodyPr/>
          <a:lstStyle>
            <a:lvl1pPr marL="0" indent="0">
              <a:buFont typeface="Symbol" pitchFamily="18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20904" name="Rectangle 8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0905" name="Rectangle 9"/>
          <p:cNvSpPr>
            <a:spLocks noGrp="1" noChangeArrowheads="1"/>
          </p:cNvSpPr>
          <p:nvPr>
            <p:ph type="ftr" sz="quarter" idx="3"/>
          </p:nvPr>
        </p:nvSpPr>
        <p:spPr>
          <a:xfrm>
            <a:off x="3962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20906" name="Rectangle 1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00AC5D2-B2AB-4CA9-B3C5-B517F3C7DC2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86FE5-5519-4732-87F4-8C118B6FC96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48500" y="304800"/>
            <a:ext cx="194310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200" y="304800"/>
            <a:ext cx="56769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9CD981-5BA2-4E0D-9F27-F5520FC6B2E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143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581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899392E-AFDB-4DA1-A9A2-C08CB7BF83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772400" cy="12065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5181600" y="1600200"/>
            <a:ext cx="38100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5181600" y="3924300"/>
            <a:ext cx="3810000" cy="21717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1143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5814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72390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CABF44F-3E54-4A0B-9499-BCF723181B3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E6C43-024B-435F-876A-78AC246E625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AA5419-95E4-4B46-92BA-F7AAB92FE56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219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816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4218A-33D5-4332-ADBE-9C9BCA8CD10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9E4744-0FE5-4023-9A89-348B5CED828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CA52D-88D1-4212-B514-57144DD396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0F24F1-B478-4AE8-9666-3A8C882154E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9A9FF8-EB66-4EF5-9F5D-426345DEC37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B3EF7-D056-4E2D-8B71-6D72543D7CD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620462"/>
            </a:gs>
          </a:gsLst>
          <a:path path="shape">
            <a:fillToRect l="14166" t="5554" r="835" b="77779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9874" name="Group 2"/>
          <p:cNvGrpSpPr>
            <a:grpSpLocks/>
          </p:cNvGrpSpPr>
          <p:nvPr/>
        </p:nvGrpSpPr>
        <p:grpSpPr bwMode="auto">
          <a:xfrm>
            <a:off x="0" y="0"/>
            <a:ext cx="1143000" cy="6856413"/>
            <a:chOff x="0" y="0"/>
            <a:chExt cx="720" cy="4319"/>
          </a:xfrm>
        </p:grpSpPr>
        <p:sp>
          <p:nvSpPr>
            <p:cNvPr id="71987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720" cy="336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accent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/>
            </a:p>
          </p:txBody>
        </p:sp>
        <p:sp>
          <p:nvSpPr>
            <p:cNvPr id="719876" name="Rectangle 4"/>
            <p:cNvSpPr>
              <a:spLocks noChangeArrowheads="1"/>
            </p:cNvSpPr>
            <p:nvPr/>
          </p:nvSpPr>
          <p:spPr bwMode="auto">
            <a:xfrm>
              <a:off x="0" y="2016"/>
              <a:ext cx="720" cy="2303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 anchor="ctr"/>
            <a:lstStyle/>
            <a:p>
              <a:pPr eaLnBrk="0" hangingPunct="0">
                <a:spcBef>
                  <a:spcPct val="50000"/>
                </a:spcBef>
              </a:pPr>
              <a:endParaRPr lang="ru-RU"/>
            </a:p>
          </p:txBody>
        </p:sp>
        <p:pic>
          <p:nvPicPr>
            <p:cNvPr id="719877" name="Picture 5"/>
            <p:cNvPicPr>
              <a:picLocks noChangeArrowheads="1"/>
            </p:cNvPicPr>
            <p:nvPr/>
          </p:nvPicPr>
          <p:blipFill>
            <a:blip r:embed="rId15"/>
            <a:srcRect/>
            <a:stretch>
              <a:fillRect/>
            </a:stretch>
          </p:blipFill>
          <p:spPr bwMode="auto">
            <a:xfrm>
              <a:off x="0" y="312"/>
              <a:ext cx="720" cy="18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719878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304800"/>
            <a:ext cx="7772400" cy="12065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719879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9200" y="1600200"/>
            <a:ext cx="7772400" cy="4495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71988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7198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7198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14B840-1FC6-443D-BBD9-1189454C503D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  <p:sldLayoutId id="2147483848" r:id="rId12"/>
    <p:sldLayoutId id="2147483849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Symbol" pitchFamily="18" charset="2"/>
        <a:buChar char="¨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3022600"/>
            <a:ext cx="6934200" cy="769938"/>
          </a:xfrm>
        </p:spPr>
        <p:txBody>
          <a:bodyPr/>
          <a:lstStyle/>
          <a:p>
            <a:r>
              <a:rPr lang="en-US"/>
              <a:t>The Gerund</a:t>
            </a:r>
            <a:endParaRPr lang="ru-RU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6600"/>
              <a:t>Герундий</a:t>
            </a:r>
          </a:p>
        </p:txBody>
      </p:sp>
      <p:sp>
        <p:nvSpPr>
          <p:cNvPr id="408576" name="WordArt 0"/>
          <p:cNvSpPr>
            <a:spLocks noChangeArrowheads="1" noChangeShapeType="1" noTextEdit="1"/>
          </p:cNvSpPr>
          <p:nvPr/>
        </p:nvSpPr>
        <p:spPr bwMode="auto">
          <a:xfrm>
            <a:off x="3132138" y="476250"/>
            <a:ext cx="2952750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9 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8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8" grpId="0"/>
      <p:bldP spid="40857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Обстоятельство</a:t>
            </a: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r>
              <a:rPr lang="en-US" sz="2800"/>
              <a:t>After </a:t>
            </a:r>
            <a:r>
              <a:rPr lang="en-US" sz="2800" u="sng"/>
              <a:t>reading </a:t>
            </a:r>
            <a:r>
              <a:rPr lang="en-US" sz="2800"/>
              <a:t>a text, we wrote a dictation.</a:t>
            </a:r>
            <a:endParaRPr lang="ru-RU" sz="2800"/>
          </a:p>
          <a:p>
            <a:endParaRPr lang="ru-RU" sz="2800"/>
          </a:p>
          <a:p>
            <a:r>
              <a:rPr lang="ru-RU" sz="2800"/>
              <a:t>После того как мы прочитали текст (прочитав текст) мы писали диктант.</a:t>
            </a:r>
          </a:p>
        </p:txBody>
      </p:sp>
      <p:pic>
        <p:nvPicPr>
          <p:cNvPr id="503808" name="Picture 1024" descr="j0234686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465763" y="2508250"/>
            <a:ext cx="3238500" cy="3324225"/>
          </a:xfrm>
          <a:noFill/>
          <a:ln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8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880"/>
                            </p:stCondLst>
                            <p:childTnLst>
                              <p:par>
                                <p:cTn id="16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6" grpId="0"/>
      <p:bldP spid="466947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97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981200" y="1066800"/>
            <a:ext cx="3814763" cy="4724400"/>
          </a:xfrm>
        </p:spPr>
        <p:txBody>
          <a:bodyPr/>
          <a:lstStyle/>
          <a:p>
            <a:r>
              <a:rPr lang="ru-RU" sz="3600"/>
              <a:t>Образуется путём прибавления окончания </a:t>
            </a:r>
            <a:r>
              <a:rPr lang="en-US" sz="3600"/>
              <a:t>–ing</a:t>
            </a:r>
            <a:r>
              <a:rPr lang="ru-RU" sz="3600"/>
              <a:t> к неопределённой форме глагола</a:t>
            </a:r>
          </a:p>
          <a:p>
            <a:pPr>
              <a:buFont typeface="Symbol" pitchFamily="18" charset="2"/>
              <a:buNone/>
            </a:pPr>
            <a:r>
              <a:rPr lang="ru-RU" sz="3600"/>
              <a:t>    (инфинитиву)</a:t>
            </a:r>
          </a:p>
        </p:txBody>
      </p:sp>
      <p:pic>
        <p:nvPicPr>
          <p:cNvPr id="485376" name="Picture 1024" descr="j0343349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0" y="2286000"/>
            <a:ext cx="2522538" cy="23971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67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67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0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2" dur="500" fill="hold"/>
                                        <p:tgtEl>
                                          <p:spTgt spid="4853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4853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48537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4853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85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1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Правила написания</a:t>
            </a:r>
          </a:p>
        </p:txBody>
      </p:sp>
      <p:sp>
        <p:nvSpPr>
          <p:cNvPr id="4689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7696200" cy="4495800"/>
          </a:xfrm>
          <a:gradFill rotWithShape="0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>
            <a:solidFill>
              <a:schemeClr val="bg2"/>
            </a:solidFill>
            <a:headEnd/>
            <a:tailEnd/>
          </a:ln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>
                <a:solidFill>
                  <a:schemeClr val="bg2"/>
                </a:solidFill>
              </a:rPr>
              <a:t>Если инфинитив заканчивается на согласную букву, которой предшествует краткий гласный,то согласная буква удваивается: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2400">
                <a:solidFill>
                  <a:schemeClr val="bg2"/>
                </a:solidFill>
              </a:rPr>
              <a:t>To run-running</a:t>
            </a:r>
          </a:p>
          <a:p>
            <a:pPr>
              <a:lnSpc>
                <a:spcPct val="80000"/>
              </a:lnSpc>
            </a:pPr>
            <a:r>
              <a:rPr lang="ru-RU" sz="2400">
                <a:solidFill>
                  <a:schemeClr val="bg2"/>
                </a:solidFill>
              </a:rPr>
              <a:t>Если инфинитив заканчивается на немую букву – е,эта буква опускается: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ru-RU" sz="2400">
                <a:solidFill>
                  <a:schemeClr val="bg2"/>
                </a:solidFill>
              </a:rPr>
              <a:t>   </a:t>
            </a:r>
            <a:r>
              <a:rPr lang="en-US" sz="2400">
                <a:solidFill>
                  <a:schemeClr val="bg2"/>
                </a:solidFill>
              </a:rPr>
              <a:t>to come</a:t>
            </a:r>
            <a:r>
              <a:rPr lang="ru-RU" sz="2400">
                <a:solidFill>
                  <a:schemeClr val="bg2"/>
                </a:solidFill>
              </a:rPr>
              <a:t> </a:t>
            </a:r>
            <a:r>
              <a:rPr lang="en-US" sz="2400">
                <a:solidFill>
                  <a:schemeClr val="bg2"/>
                </a:solidFill>
              </a:rPr>
              <a:t>- coming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2400">
                <a:solidFill>
                  <a:schemeClr val="bg2"/>
                </a:solidFill>
              </a:rPr>
              <a:t>    - </a:t>
            </a:r>
            <a:r>
              <a:rPr lang="ru-RU" sz="2400">
                <a:solidFill>
                  <a:schemeClr val="bg2"/>
                </a:solidFill>
              </a:rPr>
              <a:t>В остальных случаях изменений основы не происходит: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2400">
                <a:solidFill>
                  <a:schemeClr val="bg2"/>
                </a:solidFill>
              </a:rPr>
              <a:t>To read</a:t>
            </a:r>
            <a:r>
              <a:rPr lang="ru-RU" sz="2400">
                <a:solidFill>
                  <a:schemeClr val="bg2"/>
                </a:solidFill>
              </a:rPr>
              <a:t> </a:t>
            </a:r>
            <a:r>
              <a:rPr lang="en-US" sz="2400">
                <a:solidFill>
                  <a:schemeClr val="bg2"/>
                </a:solidFill>
              </a:rPr>
              <a:t>- reading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en-US" sz="2400">
                <a:solidFill>
                  <a:schemeClr val="bg2"/>
                </a:solidFill>
              </a:rPr>
              <a:t>To study- studying</a:t>
            </a: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endParaRPr lang="ru-RU" sz="2400">
              <a:solidFill>
                <a:schemeClr val="bg2"/>
              </a:solidFill>
            </a:endParaRPr>
          </a:p>
          <a:p>
            <a:pPr>
              <a:lnSpc>
                <a:spcPct val="80000"/>
              </a:lnSpc>
              <a:buFont typeface="Symbol" pitchFamily="18" charset="2"/>
              <a:buNone/>
            </a:pPr>
            <a:r>
              <a:rPr lang="ru-RU" sz="2400"/>
              <a:t> </a:t>
            </a:r>
          </a:p>
        </p:txBody>
      </p:sp>
      <p:pic>
        <p:nvPicPr>
          <p:cNvPr id="489480" name="Picture 1032" descr="Babgbs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0" y="449580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899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899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68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68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68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68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68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8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8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68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68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68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5" grpId="0" uiExpand="1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Write Gerund form.</a:t>
            </a:r>
            <a:endParaRPr lang="ru-RU" sz="4000"/>
          </a:p>
        </p:txBody>
      </p:sp>
      <p:sp>
        <p:nvSpPr>
          <p:cNvPr id="470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r>
              <a:rPr lang="en-US" sz="3600"/>
              <a:t>To influence, </a:t>
            </a:r>
            <a:endParaRPr lang="ru-RU" sz="3600"/>
          </a:p>
          <a:p>
            <a:pPr>
              <a:buFont typeface="Symbol" pitchFamily="18" charset="2"/>
              <a:buNone/>
            </a:pPr>
            <a:r>
              <a:rPr lang="en-US" sz="3600"/>
              <a:t>to recite, to play, </a:t>
            </a:r>
            <a:endParaRPr lang="ru-RU" sz="3600"/>
          </a:p>
          <a:p>
            <a:pPr>
              <a:buFont typeface="Symbol" pitchFamily="18" charset="2"/>
              <a:buNone/>
            </a:pPr>
            <a:r>
              <a:rPr lang="en-US" sz="3600"/>
              <a:t>to study, to enjoy, </a:t>
            </a:r>
            <a:endParaRPr lang="ru-RU" sz="3600"/>
          </a:p>
          <a:p>
            <a:pPr>
              <a:buFont typeface="Symbol" pitchFamily="18" charset="2"/>
              <a:buNone/>
            </a:pPr>
            <a:r>
              <a:rPr lang="en-US" sz="3600"/>
              <a:t>to run, to begin, </a:t>
            </a:r>
            <a:endParaRPr lang="ru-RU" sz="3600"/>
          </a:p>
          <a:p>
            <a:pPr>
              <a:buFont typeface="Symbol" pitchFamily="18" charset="2"/>
              <a:buNone/>
            </a:pPr>
            <a:r>
              <a:rPr lang="en-US" sz="3600"/>
              <a:t>to put, to conduct, </a:t>
            </a:r>
            <a:endParaRPr lang="ru-RU" sz="3600"/>
          </a:p>
          <a:p>
            <a:pPr>
              <a:buFont typeface="Symbol" pitchFamily="18" charset="2"/>
              <a:buNone/>
            </a:pPr>
            <a:r>
              <a:rPr lang="en-US" sz="3600"/>
              <a:t>to sit, to stay.</a:t>
            </a:r>
            <a:endParaRPr lang="ru-RU" sz="3600"/>
          </a:p>
        </p:txBody>
      </p:sp>
      <p:pic>
        <p:nvPicPr>
          <p:cNvPr id="487424" name="Picture 1024" descr="j0078952"/>
          <p:cNvPicPr>
            <a:picLocks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181600" y="2514600"/>
            <a:ext cx="3419475" cy="3462338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7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0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0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0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0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70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000"/>
                            </p:stCondLst>
                            <p:childTnLst>
                              <p:par>
                                <p:cTn id="4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70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18" grpId="0"/>
      <p:bldP spid="470019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167" name="Rectangle 7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1098550"/>
          </a:xfrm>
        </p:spPr>
        <p:txBody>
          <a:bodyPr/>
          <a:lstStyle/>
          <a:p>
            <a:r>
              <a:rPr lang="en-US" sz="4000"/>
              <a:t>Use the words to make the words combinations.</a:t>
            </a:r>
            <a:endParaRPr lang="ru-RU" sz="4000"/>
          </a:p>
        </p:txBody>
      </p:sp>
      <p:sp>
        <p:nvSpPr>
          <p:cNvPr id="476168" name="Rectangle 8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1501775" cy="4495800"/>
          </a:xfrm>
        </p:spPr>
        <p:txBody>
          <a:bodyPr/>
          <a:lstStyle/>
          <a:p>
            <a:r>
              <a:rPr lang="en-US"/>
              <a:t>Love</a:t>
            </a:r>
          </a:p>
          <a:p>
            <a:r>
              <a:rPr lang="en-US"/>
              <a:t>Like</a:t>
            </a:r>
          </a:p>
          <a:p>
            <a:r>
              <a:rPr lang="en-US"/>
              <a:t>Enjoy</a:t>
            </a:r>
          </a:p>
          <a:p>
            <a:r>
              <a:rPr lang="en-US"/>
              <a:t>Hate</a:t>
            </a:r>
          </a:p>
          <a:p>
            <a:r>
              <a:rPr lang="en-US"/>
              <a:t>Don`t mind</a:t>
            </a:r>
          </a:p>
          <a:p>
            <a:r>
              <a:rPr lang="en-US"/>
              <a:t>Don`t like</a:t>
            </a:r>
            <a:endParaRPr lang="ru-RU"/>
          </a:p>
        </p:txBody>
      </p:sp>
      <p:sp>
        <p:nvSpPr>
          <p:cNvPr id="476169" name="Rectangle 9"/>
          <p:cNvSpPr>
            <a:spLocks noGrp="1" noChangeArrowheads="1"/>
          </p:cNvSpPr>
          <p:nvPr>
            <p:ph type="body" sz="half" idx="2"/>
          </p:nvPr>
        </p:nvSpPr>
        <p:spPr>
          <a:xfrm>
            <a:off x="2995613" y="1600200"/>
            <a:ext cx="5995987" cy="4495800"/>
          </a:xfrm>
        </p:spPr>
        <p:txBody>
          <a:bodyPr/>
          <a:lstStyle/>
          <a:p>
            <a:pPr lvl="1"/>
            <a:r>
              <a:rPr lang="en-US"/>
              <a:t>Playing games</a:t>
            </a:r>
          </a:p>
          <a:p>
            <a:pPr lvl="1"/>
            <a:r>
              <a:rPr lang="en-US"/>
              <a:t>Flying by plain</a:t>
            </a:r>
          </a:p>
          <a:p>
            <a:pPr lvl="1"/>
            <a:r>
              <a:rPr lang="en-US"/>
              <a:t>Reading in bed</a:t>
            </a:r>
          </a:p>
          <a:p>
            <a:pPr lvl="1"/>
            <a:r>
              <a:rPr lang="en-US"/>
              <a:t>Going to cafes</a:t>
            </a:r>
          </a:p>
          <a:p>
            <a:pPr lvl="1"/>
            <a:r>
              <a:rPr lang="en-US"/>
              <a:t>Getting up early</a:t>
            </a:r>
          </a:p>
          <a:p>
            <a:pPr lvl="1"/>
            <a:r>
              <a:rPr lang="en-US"/>
              <a:t>Traveling by bus</a:t>
            </a:r>
          </a:p>
          <a:p>
            <a:pPr lvl="1"/>
            <a:r>
              <a:rPr lang="en-US"/>
              <a:t>Doing exercises</a:t>
            </a:r>
          </a:p>
          <a:p>
            <a:pPr lvl="1"/>
            <a:r>
              <a:rPr lang="en-US"/>
              <a:t>Washing and ironing</a:t>
            </a:r>
          </a:p>
          <a:p>
            <a:pPr lvl="1"/>
            <a:r>
              <a:rPr lang="en-US"/>
              <a:t>Leaning English</a:t>
            </a:r>
          </a:p>
          <a:p>
            <a:pPr lvl="1"/>
            <a:endParaRPr lang="ru-RU"/>
          </a:p>
        </p:txBody>
      </p:sp>
      <p:pic>
        <p:nvPicPr>
          <p:cNvPr id="506893" name="Picture 1037" descr="j028073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00800" y="1447800"/>
            <a:ext cx="2241550" cy="4648200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5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616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7" grpId="0" autoUpdateAnimBg="0"/>
      <p:bldP spid="476168" grpId="0" uiExpand="1" build="p" autoUpdateAnimBg="0"/>
      <p:bldP spid="476169" grpId="0" uiExpand="1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Use gerunds formed of the verbs to complete the sentences</a:t>
            </a:r>
            <a:r>
              <a:rPr lang="ru-RU" sz="2800"/>
              <a:t>.</a:t>
            </a:r>
            <a:r>
              <a:rPr lang="ru-RU" sz="2400"/>
              <a:t> </a:t>
            </a:r>
            <a:endParaRPr lang="ru-RU"/>
          </a:p>
        </p:txBody>
      </p:sp>
      <p:sp>
        <p:nvSpPr>
          <p:cNvPr id="471046" name="Rectangle 6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76400"/>
            <a:ext cx="6408738" cy="4537075"/>
          </a:xfrm>
        </p:spPr>
        <p:txBody>
          <a:bodyPr/>
          <a:lstStyle/>
          <a:p>
            <a:r>
              <a:rPr lang="en-US" sz="2400"/>
              <a:t>1. Stop … so much noise. I am trying to work.</a:t>
            </a:r>
            <a:endParaRPr lang="ru-RU" sz="2400"/>
          </a:p>
          <a:p>
            <a:r>
              <a:rPr lang="en-US" sz="2400"/>
              <a:t>2. What`s that?—It`s a thing for … cricket.</a:t>
            </a:r>
            <a:endParaRPr lang="ru-RU" sz="2400"/>
          </a:p>
          <a:p>
            <a:r>
              <a:rPr lang="en-US" sz="2400"/>
              <a:t>3. When the boy broke his toy, he started … . </a:t>
            </a:r>
            <a:endParaRPr lang="ru-RU" sz="2400"/>
          </a:p>
          <a:p>
            <a:r>
              <a:rPr lang="en-US" sz="2400"/>
              <a:t>4. He tried to give up …, but it was difficult.</a:t>
            </a:r>
            <a:endParaRPr lang="ru-RU" sz="2400"/>
          </a:p>
          <a:p>
            <a:r>
              <a:rPr lang="en-US" sz="2400"/>
              <a:t>5. When it stopped …, we went for a work.</a:t>
            </a:r>
            <a:endParaRPr lang="ru-RU" sz="2400"/>
          </a:p>
          <a:p>
            <a:r>
              <a:rPr lang="en-US" sz="2400"/>
              <a:t>6. I like … new people. </a:t>
            </a:r>
            <a:endParaRPr lang="ru-RU" sz="2400"/>
          </a:p>
          <a:p>
            <a:r>
              <a:rPr lang="en-US" sz="2400"/>
              <a:t>7. She had finished … the flat by four o`clock.</a:t>
            </a:r>
            <a:endParaRPr lang="ru-RU" sz="2400"/>
          </a:p>
        </p:txBody>
      </p:sp>
      <p:sp>
        <p:nvSpPr>
          <p:cNvPr id="471047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7348538" y="1625600"/>
            <a:ext cx="1638300" cy="4464050"/>
          </a:xfrm>
        </p:spPr>
        <p:txBody>
          <a:bodyPr/>
          <a:lstStyle/>
          <a:p>
            <a:r>
              <a:rPr lang="en-US"/>
              <a:t>clean</a:t>
            </a:r>
          </a:p>
          <a:p>
            <a:r>
              <a:rPr lang="en-US"/>
              <a:t>play</a:t>
            </a:r>
          </a:p>
          <a:p>
            <a:r>
              <a:rPr lang="en-US"/>
              <a:t>rain</a:t>
            </a:r>
          </a:p>
          <a:p>
            <a:r>
              <a:rPr lang="en-US"/>
              <a:t>smoke</a:t>
            </a:r>
          </a:p>
          <a:p>
            <a:r>
              <a:rPr lang="en-US"/>
              <a:t>make</a:t>
            </a:r>
          </a:p>
          <a:p>
            <a:r>
              <a:rPr lang="en-US"/>
              <a:t>cry</a:t>
            </a:r>
          </a:p>
          <a:p>
            <a:r>
              <a:rPr lang="en-US"/>
              <a:t>meet</a:t>
            </a:r>
          </a:p>
          <a:p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71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710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710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71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4710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71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71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4710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710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4710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71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71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4710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10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10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5" dur="1000"/>
                                        <p:tgtEl>
                                          <p:spTgt spid="4710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9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1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12000"/>
                            </p:stCondLst>
                            <p:childTnLst>
                              <p:par>
                                <p:cTn id="6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3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6" grpId="0" uiExpand="1" build="p"/>
      <p:bldP spid="47104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 the questions.</a:t>
            </a:r>
            <a:endParaRPr lang="ru-RU"/>
          </a:p>
        </p:txBody>
      </p:sp>
      <p:sp>
        <p:nvSpPr>
          <p:cNvPr id="47309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752600"/>
            <a:ext cx="4038600" cy="41767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</a:rPr>
              <a:t>Do you take much interest in learning English ? 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</a:rPr>
              <a:t>What do you Enjoy doing in spare time?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</a:rPr>
              <a:t>Are you fond of learning and reciting poems?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</a:rPr>
              <a:t>Do you like dancing quick?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</a:rPr>
              <a:t>When will you begin preparing for your exams?</a:t>
            </a:r>
          </a:p>
          <a:p>
            <a:pPr>
              <a:lnSpc>
                <a:spcPct val="90000"/>
              </a:lnSpc>
            </a:pPr>
            <a:r>
              <a:rPr lang="en-US" sz="2400">
                <a:solidFill>
                  <a:schemeClr val="tx2"/>
                </a:solidFill>
              </a:rPr>
              <a:t>What things do you enjoy doing?</a:t>
            </a:r>
            <a:endParaRPr lang="ru-RU" sz="2400">
              <a:solidFill>
                <a:schemeClr val="tx2"/>
              </a:solidFill>
            </a:endParaRPr>
          </a:p>
        </p:txBody>
      </p:sp>
      <p:pic>
        <p:nvPicPr>
          <p:cNvPr id="510997" name="Picture 1045" descr="j0308952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29238" y="2667000"/>
            <a:ext cx="3814762" cy="2670175"/>
          </a:xfrm>
          <a:noFill/>
          <a:ln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23" presetClass="entr" presetSubtype="16" fill="hold" grpId="0" nodeType="afterEffect">
                                  <p:stCondLst>
                                    <p:cond delay="399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7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399"/>
                            </p:stCondLst>
                            <p:childTnLst>
                              <p:par>
                                <p:cTn id="13" presetID="23" presetClass="entr" presetSubtype="16" fill="hold" grpId="0" nodeType="afterEffect">
                                  <p:stCondLst>
                                    <p:cond delay="399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73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73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298"/>
                            </p:stCondLst>
                            <p:childTnLst>
                              <p:par>
                                <p:cTn id="18" presetID="23" presetClass="entr" presetSubtype="16" fill="hold" grpId="0" nodeType="afterEffect">
                                  <p:stCondLst>
                                    <p:cond delay="399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7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197"/>
                            </p:stCondLst>
                            <p:childTnLst>
                              <p:par>
                                <p:cTn id="23" presetID="23" presetClass="entr" presetSubtype="16" fill="hold" grpId="0" nodeType="afterEffect">
                                  <p:stCondLst>
                                    <p:cond delay="399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73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3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96"/>
                            </p:stCondLst>
                            <p:childTnLst>
                              <p:par>
                                <p:cTn id="28" presetID="23" presetClass="entr" presetSubtype="16" fill="hold" grpId="0" nodeType="afterEffect">
                                  <p:stCondLst>
                                    <p:cond delay="399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3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73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995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399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73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73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2" grpId="0" autoUpdateAnimBg="0"/>
      <p:bldP spid="473095" grpId="0" build="p" autoUpdateAnimBg="0" advAuto="399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354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04800"/>
            <a:ext cx="7772400" cy="795338"/>
          </a:xfrm>
        </p:spPr>
        <p:txBody>
          <a:bodyPr/>
          <a:lstStyle/>
          <a:p>
            <a:r>
              <a:rPr lang="en-US" sz="4000"/>
              <a:t>Translate into English using gerund.</a:t>
            </a:r>
            <a:endParaRPr lang="ru-RU" sz="4000"/>
          </a:p>
        </p:txBody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8229600" cy="5043488"/>
          </a:xfrm>
        </p:spPr>
        <p:txBody>
          <a:bodyPr/>
          <a:lstStyle/>
          <a:p>
            <a:r>
              <a:rPr lang="ru-RU"/>
              <a:t>Я не люблю рано вставать.</a:t>
            </a:r>
          </a:p>
          <a:p>
            <a:r>
              <a:rPr lang="ru-RU"/>
              <a:t>Пожалуйста, перестань над ней смеяться. </a:t>
            </a:r>
          </a:p>
          <a:p>
            <a:r>
              <a:rPr lang="ru-RU"/>
              <a:t>Я боюсь сделать ошибку.</a:t>
            </a:r>
          </a:p>
          <a:p>
            <a:r>
              <a:rPr lang="ru-RU"/>
              <a:t>Спасибо за то,что ты мне помог.</a:t>
            </a:r>
          </a:p>
          <a:p>
            <a:r>
              <a:rPr lang="ru-RU"/>
              <a:t>Смотреть футбол по телевизору не очень интересно.</a:t>
            </a:r>
          </a:p>
          <a:p>
            <a:r>
              <a:rPr lang="ru-RU"/>
              <a:t>Изучение английского языка необходимо всем.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84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843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84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000"/>
                            </p:stCondLst>
                            <p:childTnLst>
                              <p:par>
                                <p:cTn id="2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843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84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0"/>
                            </p:stCondLst>
                            <p:childTnLst>
                              <p:par>
                                <p:cTn id="40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843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435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 the sentences with gerund.</a:t>
            </a:r>
            <a:endParaRPr lang="ru-RU"/>
          </a:p>
        </p:txBody>
      </p:sp>
      <p:sp>
        <p:nvSpPr>
          <p:cNvPr id="614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1 Continue reading, while I am writing these words.</a:t>
            </a:r>
          </a:p>
          <a:p>
            <a:r>
              <a:rPr lang="en-US"/>
              <a:t>2 While they were talking, I went home.</a:t>
            </a:r>
          </a:p>
          <a:p>
            <a:r>
              <a:rPr lang="en-US"/>
              <a:t>3 Learning a foreign languages is difficult.</a:t>
            </a:r>
          </a:p>
          <a:p>
            <a:r>
              <a:rPr lang="en-US"/>
              <a:t>4 The teachers tell us something interesting every day.</a:t>
            </a:r>
          </a:p>
          <a:p>
            <a:r>
              <a:rPr lang="en-US"/>
              <a:t>5 I am afraid of losing my keys.</a:t>
            </a:r>
          </a:p>
          <a:p>
            <a:r>
              <a:rPr lang="en-US"/>
              <a:t>Keys   1, 3, 5. </a:t>
            </a:r>
            <a:endParaRPr lang="ru-RU"/>
          </a:p>
        </p:txBody>
      </p:sp>
    </p:spTree>
  </p:cSld>
  <p:clrMapOvr>
    <a:masterClrMapping/>
  </p:clrMapOvr>
  <p:transition spd="med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4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4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14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14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27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14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14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03" grpId="0" uiExpand="1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Make up sentences by analogy.</a:t>
            </a:r>
            <a:endParaRPr lang="ru-RU"/>
          </a:p>
        </p:txBody>
      </p:sp>
      <p:sp>
        <p:nvSpPr>
          <p:cNvPr id="4823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r>
              <a:rPr lang="en-US" i="1"/>
              <a:t>Example: </a:t>
            </a:r>
            <a:r>
              <a:rPr lang="en-US"/>
              <a:t>I like to read – I like reading</a:t>
            </a:r>
          </a:p>
          <a:p>
            <a:pPr>
              <a:buFont typeface="Symbol" pitchFamily="18" charset="2"/>
              <a:buNone/>
            </a:pPr>
            <a:r>
              <a:rPr lang="en-US"/>
              <a:t>1 I like to skate.</a:t>
            </a:r>
          </a:p>
          <a:p>
            <a:pPr>
              <a:buFont typeface="Symbol" pitchFamily="18" charset="2"/>
              <a:buNone/>
            </a:pPr>
            <a:r>
              <a:rPr lang="en-US"/>
              <a:t>2 I hate to read detective stories.</a:t>
            </a:r>
          </a:p>
          <a:p>
            <a:pPr>
              <a:buFont typeface="Symbol" pitchFamily="18" charset="2"/>
              <a:buNone/>
            </a:pPr>
            <a:r>
              <a:rPr lang="en-US"/>
              <a:t>3 They stopped to smoke.</a:t>
            </a:r>
          </a:p>
          <a:p>
            <a:pPr>
              <a:buFont typeface="Symbol" pitchFamily="18" charset="2"/>
              <a:buNone/>
            </a:pPr>
            <a:r>
              <a:rPr lang="en-US"/>
              <a:t>4 I remember to tell you about it. </a:t>
            </a:r>
            <a:endParaRPr lang="ru-RU"/>
          </a:p>
        </p:txBody>
      </p:sp>
      <p:sp>
        <p:nvSpPr>
          <p:cNvPr id="48230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176838" y="1600200"/>
            <a:ext cx="3814762" cy="4495800"/>
          </a:xfrm>
        </p:spPr>
        <p:txBody>
          <a:bodyPr/>
          <a:lstStyle/>
          <a:p>
            <a:endParaRPr lang="en-US"/>
          </a:p>
          <a:p>
            <a:r>
              <a:rPr lang="en-US"/>
              <a:t>Keys</a:t>
            </a:r>
          </a:p>
          <a:p>
            <a:r>
              <a:rPr lang="en-US"/>
              <a:t>I like skating.</a:t>
            </a:r>
          </a:p>
          <a:p>
            <a:r>
              <a:rPr lang="en-US"/>
              <a:t>I hate reading detective stories.</a:t>
            </a:r>
          </a:p>
          <a:p>
            <a:r>
              <a:rPr lang="en-US"/>
              <a:t>They stopped smoking.</a:t>
            </a:r>
          </a:p>
          <a:p>
            <a:r>
              <a:rPr lang="en-US"/>
              <a:t>I remember telling you about it.</a:t>
            </a:r>
          </a:p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82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82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82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482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823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230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7" grpId="0" build="p" autoUpdateAnimBg="0"/>
      <p:bldP spid="482308" grpId="0" uiExpand="1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25" name="Picture 5" descr="Машинки"/>
          <p:cNvPicPr>
            <a:picLocks noChangeAspect="1" noChangeArrowheads="1"/>
          </p:cNvPicPr>
          <p:nvPr>
            <p:ph sz="half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914400" y="304800"/>
            <a:ext cx="8229600" cy="3032125"/>
          </a:xfrm>
          <a:noFill/>
          <a:ln/>
        </p:spPr>
      </p:pic>
      <p:sp>
        <p:nvSpPr>
          <p:cNvPr id="491531" name="Rectangle 11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371600" y="3925888"/>
            <a:ext cx="7772400" cy="2170112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 sz="2800"/>
              <a:t>“When you finish </a:t>
            </a:r>
            <a:r>
              <a:rPr lang="en-US" sz="2800" u="sng"/>
              <a:t>reading</a:t>
            </a:r>
            <a:r>
              <a:rPr lang="en-US" sz="2800"/>
              <a:t> , won`t you give the paper to me?”</a:t>
            </a:r>
          </a:p>
          <a:p>
            <a:pPr>
              <a:buFont typeface="Symbol" pitchFamily="18" charset="2"/>
              <a:buNone/>
            </a:pPr>
            <a:endParaRPr lang="en-US" sz="2800"/>
          </a:p>
          <a:p>
            <a:pPr>
              <a:buFont typeface="Symbol" pitchFamily="18" charset="2"/>
              <a:buNone/>
            </a:pPr>
            <a:r>
              <a:rPr lang="en-US" sz="2800"/>
              <a:t>What do you think what part of speech is it?</a:t>
            </a:r>
          </a:p>
          <a:p>
            <a:pPr>
              <a:buFont typeface="Symbol" pitchFamily="18" charset="2"/>
              <a:buNone/>
            </a:pPr>
            <a:endParaRPr lang="ru-RU" sz="2800"/>
          </a:p>
          <a:p>
            <a:pPr>
              <a:buFont typeface="Symbol" pitchFamily="18" charset="2"/>
              <a:buNone/>
            </a:pPr>
            <a:endParaRPr lang="ru-RU" sz="280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9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2000"/>
                                        <p:tgtEl>
                                          <p:spTgt spid="49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9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4" presetClass="exit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4915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2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29" dur="1000"/>
                                        <p:tgtEl>
                                          <p:spTgt spid="49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52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3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3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49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1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31" grpId="0" uiExpand="1" build="p"/>
      <p:bldP spid="491531" grpId="1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Define the functions gerund</a:t>
            </a:r>
            <a:endParaRPr lang="ru-RU"/>
          </a:p>
        </p:txBody>
      </p:sp>
      <p:sp>
        <p:nvSpPr>
          <p:cNvPr id="622597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r>
              <a:rPr lang="en-US" sz="2400"/>
              <a:t>1 What  is the reason of going there?</a:t>
            </a:r>
          </a:p>
          <a:p>
            <a:r>
              <a:rPr lang="en-US" sz="2400"/>
              <a:t>2 She suggested going to the zoo.</a:t>
            </a:r>
          </a:p>
          <a:p>
            <a:r>
              <a:rPr lang="en-US" sz="2400"/>
              <a:t>3 On seeing her parents, the girl ran towards to them.</a:t>
            </a:r>
          </a:p>
          <a:p>
            <a:r>
              <a:rPr lang="en-US" sz="2400"/>
              <a:t>4 Traveling is the good kind of rest.</a:t>
            </a:r>
          </a:p>
          <a:p>
            <a:r>
              <a:rPr lang="en-US" sz="2400"/>
              <a:t>5 I`m tired of reading this text.</a:t>
            </a:r>
            <a:endParaRPr lang="ru-RU" sz="2400"/>
          </a:p>
        </p:txBody>
      </p:sp>
      <p:sp>
        <p:nvSpPr>
          <p:cNvPr id="6225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76838" y="1600200"/>
            <a:ext cx="3814762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Keys</a:t>
            </a:r>
          </a:p>
          <a:p>
            <a:pPr>
              <a:lnSpc>
                <a:spcPct val="90000"/>
              </a:lnSpc>
            </a:pPr>
            <a:r>
              <a:rPr lang="en-US" sz="2400"/>
              <a:t>1 </a:t>
            </a:r>
            <a:r>
              <a:rPr lang="ru-RU" sz="2400"/>
              <a:t>дополнение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2</a:t>
            </a:r>
            <a:r>
              <a:rPr lang="ru-RU" sz="2400"/>
              <a:t> дополнение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3</a:t>
            </a:r>
            <a:r>
              <a:rPr lang="ru-RU" sz="2400"/>
              <a:t> обстоятельство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4 </a:t>
            </a:r>
            <a:r>
              <a:rPr lang="ru-RU" sz="2400"/>
              <a:t>подлежащее</a:t>
            </a:r>
            <a:endParaRPr lang="en-US" sz="2400"/>
          </a:p>
          <a:p>
            <a:pPr>
              <a:lnSpc>
                <a:spcPct val="90000"/>
              </a:lnSpc>
            </a:pPr>
            <a:r>
              <a:rPr lang="en-US" sz="2400"/>
              <a:t>5</a:t>
            </a:r>
            <a:r>
              <a:rPr lang="ru-RU" sz="2400"/>
              <a:t> дополнение </a:t>
            </a:r>
          </a:p>
        </p:txBody>
      </p:sp>
      <p:pic>
        <p:nvPicPr>
          <p:cNvPr id="622600" name="Picture 8" descr="j023637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48263" y="4005263"/>
            <a:ext cx="3744912" cy="244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25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2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"/>
                            </p:stCondLst>
                            <p:childTnLst>
                              <p:par>
                                <p:cTn id="2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25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125"/>
                            </p:stCondLst>
                            <p:childTnLst>
                              <p:par>
                                <p:cTn id="2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25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95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25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75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25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90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75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74"/>
                                          </p:stCondLst>
                                        </p:cTn>
                                        <p:tgtEl>
                                          <p:spTgt spid="6225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7" grpId="0" build="p" autoUpdateAnimBg="0"/>
      <p:bldP spid="622598" grpId="0" uiExpand="1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66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Make the sentences using gerund.</a:t>
            </a:r>
            <a:endParaRPr lang="ru-RU" sz="4000"/>
          </a:p>
        </p:txBody>
      </p:sp>
      <p:sp>
        <p:nvSpPr>
          <p:cNvPr id="6256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 sz="2400"/>
              <a:t>1 There are a lot of ways of (</a:t>
            </a:r>
            <a:r>
              <a:rPr lang="ru-RU" sz="2400"/>
              <a:t>сделать это)</a:t>
            </a:r>
            <a:r>
              <a:rPr lang="en-US" sz="2400"/>
              <a:t> .</a:t>
            </a:r>
          </a:p>
          <a:p>
            <a:pPr>
              <a:buFont typeface="Symbol" pitchFamily="18" charset="2"/>
              <a:buNone/>
            </a:pPr>
            <a:r>
              <a:rPr lang="en-US" sz="2400"/>
              <a:t>2 What is your idea of (</a:t>
            </a:r>
            <a:r>
              <a:rPr lang="ru-RU" sz="2400"/>
              <a:t>обсудить этот вопрос сейчас</a:t>
            </a:r>
            <a:r>
              <a:rPr lang="en-US" sz="2400"/>
              <a:t> ).</a:t>
            </a:r>
          </a:p>
          <a:p>
            <a:pPr>
              <a:buFont typeface="Symbol" pitchFamily="18" charset="2"/>
              <a:buNone/>
            </a:pPr>
            <a:r>
              <a:rPr lang="en-US" sz="2400"/>
              <a:t>3. Do you have the opportunity of (</a:t>
            </a:r>
            <a:r>
              <a:rPr lang="ru-RU" sz="2400"/>
              <a:t>посетить галерею</a:t>
            </a:r>
            <a:r>
              <a:rPr lang="en-US" sz="2400"/>
              <a:t> ).</a:t>
            </a:r>
          </a:p>
          <a:p>
            <a:pPr>
              <a:buFont typeface="Symbol" pitchFamily="18" charset="2"/>
              <a:buNone/>
            </a:pPr>
            <a:r>
              <a:rPr lang="en-US" sz="2400"/>
              <a:t>4 It`s no use (</a:t>
            </a:r>
            <a:r>
              <a:rPr lang="ru-RU" sz="2400"/>
              <a:t>плакать</a:t>
            </a:r>
            <a:r>
              <a:rPr lang="en-US" sz="2400"/>
              <a:t> ).</a:t>
            </a:r>
          </a:p>
          <a:p>
            <a:pPr>
              <a:buFont typeface="Symbol" pitchFamily="18" charset="2"/>
              <a:buNone/>
            </a:pPr>
            <a:r>
              <a:rPr lang="en-US" sz="2400"/>
              <a:t>5 He is busy ( </a:t>
            </a:r>
            <a:r>
              <a:rPr lang="ru-RU" sz="2400"/>
              <a:t>подготовкой к уроку</a:t>
            </a:r>
            <a:r>
              <a:rPr lang="en-US" sz="2400"/>
              <a:t>)  </a:t>
            </a:r>
          </a:p>
          <a:p>
            <a:pPr>
              <a:buFont typeface="Symbol" pitchFamily="18" charset="2"/>
              <a:buNone/>
            </a:pPr>
            <a:endParaRPr lang="ru-RU" sz="2400"/>
          </a:p>
        </p:txBody>
      </p:sp>
      <p:sp>
        <p:nvSpPr>
          <p:cNvPr id="6256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76838" y="1600200"/>
            <a:ext cx="3814762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1 making this</a:t>
            </a:r>
          </a:p>
          <a:p>
            <a:pPr>
              <a:lnSpc>
                <a:spcPct val="90000"/>
              </a:lnSpc>
            </a:pPr>
            <a:r>
              <a:rPr lang="en-US" sz="2400"/>
              <a:t>2 discussing this question now.</a:t>
            </a:r>
          </a:p>
          <a:p>
            <a:pPr>
              <a:lnSpc>
                <a:spcPct val="90000"/>
              </a:lnSpc>
            </a:pPr>
            <a:r>
              <a:rPr lang="en-US" sz="2400"/>
              <a:t>3 visiting gallery.</a:t>
            </a:r>
          </a:p>
          <a:p>
            <a:pPr>
              <a:lnSpc>
                <a:spcPct val="90000"/>
              </a:lnSpc>
            </a:pPr>
            <a:r>
              <a:rPr lang="en-US" sz="2400"/>
              <a:t>4 crying </a:t>
            </a:r>
          </a:p>
          <a:p>
            <a:pPr>
              <a:lnSpc>
                <a:spcPct val="90000"/>
              </a:lnSpc>
            </a:pPr>
            <a:r>
              <a:rPr lang="en-US" sz="2400"/>
              <a:t>5 preparing homework</a:t>
            </a:r>
            <a:endParaRPr lang="ru-RU" sz="2400"/>
          </a:p>
        </p:txBody>
      </p:sp>
      <p:pic>
        <p:nvPicPr>
          <p:cNvPr id="625674" name="Picture 10" descr="hh00892_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5000" y="4343400"/>
            <a:ext cx="2743200" cy="19224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25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25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25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25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25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25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25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5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25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25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25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25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256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000"/>
                            </p:stCondLst>
                            <p:childTnLst>
                              <p:par>
                                <p:cTn id="33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25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25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25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256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25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625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625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25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25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256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625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25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25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25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56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500"/>
                            </p:stCondLst>
                            <p:childTnLst>
                              <p:par>
                                <p:cTn id="6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25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625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625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625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256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625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625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25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25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256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5669" grpId="0" build="p"/>
      <p:bldP spid="625670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2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24996" name="WordArt 4"/>
          <p:cNvSpPr>
            <a:spLocks noChangeArrowheads="1" noChangeShapeType="1" noTextEdit="1"/>
          </p:cNvSpPr>
          <p:nvPr/>
        </p:nvSpPr>
        <p:spPr bwMode="auto">
          <a:xfrm rot="306598">
            <a:off x="1331913" y="1844675"/>
            <a:ext cx="7416800" cy="3313113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9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3600" kern="10">
                <a:ln w="9525" cap="sq">
                  <a:miter lim="800000"/>
                  <a:headEnd type="none" w="sm" len="sm"/>
                  <a:tailEnd type="none" w="sm" len="sm"/>
                </a:ln>
                <a:gradFill rotWithShape="0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093402" scaled="1"/>
                </a:gradFill>
                <a:latin typeface="Impact"/>
              </a:rPr>
              <a:t>good-buy</a:t>
            </a:r>
            <a:endParaRPr lang="ru-RU" sz="3600" kern="10">
              <a:ln w="9525" cap="sq">
                <a:miter lim="800000"/>
                <a:headEnd type="none" w="sm" len="sm"/>
                <a:tailEnd type="none" w="sm" len="sm"/>
              </a:ln>
              <a:gradFill rotWithShape="0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093402" scaled="1"/>
              </a:gradFill>
              <a:latin typeface="Impact"/>
            </a:endParaRPr>
          </a:p>
        </p:txBody>
      </p:sp>
      <p:pic>
        <p:nvPicPr>
          <p:cNvPr id="724997" name="Picture 5" descr="j034334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4005263"/>
            <a:ext cx="3451225" cy="28527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2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28068" name="WordArt 4"/>
          <p:cNvSpPr>
            <a:spLocks noChangeArrowheads="1" noChangeShapeType="1" noTextEdit="1"/>
          </p:cNvSpPr>
          <p:nvPr/>
        </p:nvSpPr>
        <p:spPr bwMode="auto">
          <a:xfrm>
            <a:off x="1835150" y="1628775"/>
            <a:ext cx="6697663" cy="5229225"/>
          </a:xfrm>
          <a:prstGeom prst="rect">
            <a:avLst/>
          </a:prstGeom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/>
            <a:r>
              <a:rPr lang="en-US" sz="3600" kern="10">
                <a:ln w="12700" cap="sq">
                  <a:solidFill>
                    <a:srgbClr val="00FFFF"/>
                  </a:solidFill>
                  <a:miter lim="800000"/>
                  <a:headEnd type="none" w="sm" len="sm"/>
                  <a:tailEnd type="none" w="sm" len="sm"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see you soon</a:t>
            </a:r>
            <a:endParaRPr lang="ru-RU" sz="3600" kern="10">
              <a:ln w="12700" cap="sq">
                <a:solidFill>
                  <a:srgbClr val="00FFFF"/>
                </a:solidFill>
                <a:miter lim="800000"/>
                <a:headEnd type="none" w="sm" len="sm"/>
                <a:tailEnd type="none" w="sm" len="sm"/>
              </a:ln>
              <a:solidFill>
                <a:srgbClr val="FF0000"/>
              </a:solid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728070" name="Picture 6" descr="j01953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19250" y="476250"/>
            <a:ext cx="2803525" cy="32019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409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Герундий</a:t>
            </a:r>
          </a:p>
        </p:txBody>
      </p:sp>
      <p:sp>
        <p:nvSpPr>
          <p:cNvPr id="443410" name="Rectangle 1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4000"/>
              <a:t>Неличная форма глагола,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ru-RU" sz="4000"/>
              <a:t>   КОТОРАЯ ОБЛАДАЕТ СВОЙСТВАМИ КАК ГЛАГОЛА, ТАК И СУЩЕСТВИТЕЛЬНОГО.</a:t>
            </a:r>
          </a:p>
          <a:p>
            <a:pPr>
              <a:lnSpc>
                <a:spcPct val="90000"/>
              </a:lnSpc>
            </a:pPr>
            <a:r>
              <a:rPr lang="ru-RU" sz="4000"/>
              <a:t>В русском языке нет соответствия герундию</a:t>
            </a:r>
          </a:p>
        </p:txBody>
      </p:sp>
      <p:sp>
        <p:nvSpPr>
          <p:cNvPr id="443411" name="Rectangle 19"/>
          <p:cNvSpPr>
            <a:spLocks noChangeArrowheads="1"/>
          </p:cNvSpPr>
          <p:nvPr/>
        </p:nvSpPr>
        <p:spPr bwMode="auto">
          <a:xfrm>
            <a:off x="6675438" y="2682875"/>
            <a:ext cx="273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FontTx/>
              <a:buChar char="•"/>
            </a:pPr>
            <a:endParaRPr lang="ru-RU" sz="20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7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2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4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409" grpId="0"/>
      <p:bldP spid="44341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Функции герундия в предложении</a:t>
            </a:r>
          </a:p>
        </p:txBody>
      </p:sp>
      <p:sp>
        <p:nvSpPr>
          <p:cNvPr id="4444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r>
              <a:rPr lang="ru-RU" sz="3600"/>
              <a:t>Подлежащее</a:t>
            </a:r>
            <a:endParaRPr lang="en-US" sz="3600"/>
          </a:p>
          <a:p>
            <a:pPr>
              <a:buFont typeface="Symbol" pitchFamily="18" charset="2"/>
              <a:buNone/>
            </a:pPr>
            <a:r>
              <a:rPr lang="en-US" sz="3600"/>
              <a:t>Reading books is useful.</a:t>
            </a:r>
          </a:p>
          <a:p>
            <a:pPr>
              <a:buFont typeface="Symbol" pitchFamily="18" charset="2"/>
              <a:buNone/>
            </a:pPr>
            <a:r>
              <a:rPr lang="ru-RU" sz="3600"/>
              <a:t>Чтение книг полезно.</a:t>
            </a:r>
          </a:p>
        </p:txBody>
      </p:sp>
      <p:pic>
        <p:nvPicPr>
          <p:cNvPr id="499712" name="Picture 1024" descr="ed00316_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5392738" y="2659063"/>
            <a:ext cx="2844800" cy="3038475"/>
          </a:xfrm>
          <a:noFill/>
          <a:ln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880"/>
                            </p:stCondLst>
                            <p:childTnLst>
                              <p:par>
                                <p:cTn id="1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780"/>
                            </p:stCondLst>
                            <p:childTnLst>
                              <p:par>
                                <p:cTn id="16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7780"/>
                            </p:stCondLst>
                            <p:childTnLst>
                              <p:par>
                                <p:cTn id="22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8" grpId="0"/>
      <p:bldP spid="44441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Дополнение</a:t>
            </a:r>
          </a:p>
        </p:txBody>
      </p:sp>
      <p:sp>
        <p:nvSpPr>
          <p:cNvPr id="438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/>
              <a:t>Прямое    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ru-RU" sz="2400"/>
              <a:t>А) после глаголов: 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ru-RU" sz="2400"/>
              <a:t> </a:t>
            </a:r>
            <a:r>
              <a:rPr lang="en-US" sz="2400"/>
              <a:t>to like, </a:t>
            </a: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to love, </a:t>
            </a: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to enjoy, </a:t>
            </a: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to hate,</a:t>
            </a: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 to mind,</a:t>
            </a: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 to remember,</a:t>
            </a: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 to begin,</a:t>
            </a: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 to continue,</a:t>
            </a: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 to finish: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ru-RU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ru-RU" sz="2400"/>
          </a:p>
        </p:txBody>
      </p:sp>
      <p:sp>
        <p:nvSpPr>
          <p:cNvPr id="438282" name="Rectangle 10"/>
          <p:cNvSpPr>
            <a:spLocks noGrp="1" noChangeArrowheads="1"/>
          </p:cNvSpPr>
          <p:nvPr>
            <p:ph type="body" sz="half" idx="2"/>
          </p:nvPr>
        </p:nvSpPr>
        <p:spPr>
          <a:xfrm>
            <a:off x="5176838" y="1600200"/>
            <a:ext cx="3814762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I like playing tennis.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ru-RU" sz="2400"/>
              <a:t>Я люблю играть в теннис </a:t>
            </a:r>
            <a:endParaRPr lang="en-US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endParaRPr lang="en-US" sz="2400"/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en-US" sz="2400"/>
              <a:t>We began talking.</a:t>
            </a:r>
          </a:p>
          <a:p>
            <a:pPr>
              <a:lnSpc>
                <a:spcPct val="90000"/>
              </a:lnSpc>
              <a:buFont typeface="Symbol" pitchFamily="18" charset="2"/>
              <a:buNone/>
            </a:pPr>
            <a:r>
              <a:rPr lang="ru-RU" sz="2400"/>
              <a:t>Мы начали разговаривать.</a:t>
            </a:r>
          </a:p>
        </p:txBody>
      </p:sp>
      <p:pic>
        <p:nvPicPr>
          <p:cNvPr id="2" name="Picture 3" descr="83efa39692775bffd0d8decd23592bf5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14800" y="3911600"/>
            <a:ext cx="3124200" cy="29464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-.5"/>
                                          </p:val>
                                        </p:tav>
                                        <p:tav tm="50000">
                                          <p:val>
                                            <p:strVal val="#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8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8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8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8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8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38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38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38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38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38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0">
                                          <p:val>
                                            <p:strVal val="ppt_w-.5"/>
                                          </p:val>
                                        </p:tav>
                                        <p:tav tm="100000">
                                          <p:val>
                                            <p:strVal val="ppt_w-.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0">
                                          <p:val>
                                            <p:strVal val="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8"/>
                                          </p:stCondLst>
                                        </p:cTn>
                                        <p:tgtEl>
                                          <p:spTgt spid="438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4" dur="500"/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7" dur="500"/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0" dur="500"/>
                                        <p:tgtEl>
                                          <p:spTgt spid="438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22" presetClass="exit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3" dur="500"/>
                                        <p:tgtEl>
                                          <p:spTgt spid="438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82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8274" grpId="0"/>
      <p:bldP spid="438274" grpId="1"/>
      <p:bldP spid="438275" grpId="0" build="p"/>
      <p:bldP spid="438275" grpId="1" build="allAtOnce"/>
      <p:bldP spid="438282" grpId="0" uiExpand="1" build="p"/>
      <p:bldP spid="438282" grpI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Б) предложное</a:t>
            </a:r>
          </a:p>
        </p:txBody>
      </p:sp>
      <p:sp>
        <p:nvSpPr>
          <p:cNvPr id="43110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r>
              <a:rPr lang="ru-RU"/>
              <a:t>После глагола с предлогом.</a:t>
            </a:r>
          </a:p>
          <a:p>
            <a:pPr>
              <a:buFont typeface="Symbol" pitchFamily="18" charset="2"/>
              <a:buNone/>
            </a:pPr>
            <a:endParaRPr lang="ru-RU"/>
          </a:p>
          <a:p>
            <a:pPr>
              <a:buFont typeface="Symbol" pitchFamily="18" charset="2"/>
              <a:buNone/>
            </a:pPr>
            <a:endParaRPr lang="ru-RU"/>
          </a:p>
          <a:p>
            <a:pPr>
              <a:buFont typeface="Symbol" pitchFamily="18" charset="2"/>
              <a:buNone/>
            </a:pPr>
            <a:endParaRPr lang="ru-RU"/>
          </a:p>
          <a:p>
            <a:pPr>
              <a:buFont typeface="Symbol" pitchFamily="18" charset="2"/>
              <a:buNone/>
            </a:pPr>
            <a:r>
              <a:rPr lang="en-US"/>
              <a:t>When do you think of </a:t>
            </a:r>
            <a:r>
              <a:rPr lang="en-US" u="sng"/>
              <a:t>going</a:t>
            </a:r>
            <a:r>
              <a:rPr lang="en-US"/>
              <a:t> there?</a:t>
            </a:r>
          </a:p>
          <a:p>
            <a:pPr>
              <a:buFont typeface="Symbol" pitchFamily="18" charset="2"/>
              <a:buNone/>
            </a:pPr>
            <a:r>
              <a:rPr lang="ru-RU"/>
              <a:t>Когда вы думаете поехать туда?</a:t>
            </a:r>
          </a:p>
        </p:txBody>
      </p:sp>
      <p:sp>
        <p:nvSpPr>
          <p:cNvPr id="43111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76838" y="1600200"/>
            <a:ext cx="3814762" cy="44958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ru-RU"/>
              <a:t> </a:t>
            </a:r>
            <a:r>
              <a:rPr lang="en-US"/>
              <a:t>to thank for</a:t>
            </a:r>
          </a:p>
          <a:p>
            <a:pPr>
              <a:buFont typeface="Symbol" pitchFamily="18" charset="2"/>
              <a:buNone/>
            </a:pPr>
            <a:r>
              <a:rPr lang="en-US"/>
              <a:t>to depend on</a:t>
            </a:r>
          </a:p>
          <a:p>
            <a:pPr>
              <a:buFont typeface="Symbol" pitchFamily="18" charset="2"/>
              <a:buNone/>
            </a:pPr>
            <a:r>
              <a:rPr lang="en-US"/>
              <a:t>to object to</a:t>
            </a:r>
          </a:p>
          <a:p>
            <a:pPr>
              <a:buFont typeface="Symbol" pitchFamily="18" charset="2"/>
              <a:buNone/>
            </a:pPr>
            <a:r>
              <a:rPr lang="en-US"/>
              <a:t>to think of</a:t>
            </a:r>
          </a:p>
          <a:p>
            <a:pPr>
              <a:buFont typeface="Symbol" pitchFamily="18" charset="2"/>
              <a:buNone/>
            </a:pPr>
            <a:r>
              <a:rPr lang="en-US"/>
              <a:t>to hear of</a:t>
            </a:r>
            <a:endParaRPr lang="ru-RU"/>
          </a:p>
        </p:txBody>
      </p:sp>
      <p:pic>
        <p:nvPicPr>
          <p:cNvPr id="431104" name="Picture 0" descr="j029912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11863" y="4149725"/>
            <a:ext cx="1892300" cy="2374900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1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1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31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311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31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31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311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31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31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311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31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31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311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31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31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311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31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31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311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3000"/>
                            </p:stCondLst>
                            <p:childTnLst>
                              <p:par>
                                <p:cTn id="4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31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31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311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31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31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11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1108" grpId="0"/>
      <p:bldP spid="431109" grpId="0" uiExpand="1" build="p"/>
      <p:bldP spid="431110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182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6182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1600200"/>
            <a:ext cx="3814763" cy="4495800"/>
          </a:xfrm>
        </p:spPr>
        <p:txBody>
          <a:bodyPr/>
          <a:lstStyle/>
          <a:p>
            <a:r>
              <a:rPr lang="ru-RU"/>
              <a:t>Прилагательное с предлогом.</a:t>
            </a:r>
            <a:endParaRPr lang="en-US"/>
          </a:p>
          <a:p>
            <a:endParaRPr lang="en-US"/>
          </a:p>
          <a:p>
            <a:endParaRPr lang="en-US"/>
          </a:p>
          <a:p>
            <a:r>
              <a:rPr lang="en-US"/>
              <a:t>I am fond of </a:t>
            </a:r>
            <a:r>
              <a:rPr lang="en-US" u="sng"/>
              <a:t>skating.</a:t>
            </a:r>
            <a:endParaRPr lang="ru-RU" u="sng"/>
          </a:p>
          <a:p>
            <a:pPr>
              <a:buFont typeface="Symbol" pitchFamily="18" charset="2"/>
              <a:buNone/>
            </a:pPr>
            <a:r>
              <a:rPr lang="ru-RU"/>
              <a:t>Я люблю кататься на коньках.</a:t>
            </a:r>
          </a:p>
        </p:txBody>
      </p:sp>
      <p:sp>
        <p:nvSpPr>
          <p:cNvPr id="46183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5176838" y="1600200"/>
            <a:ext cx="3814762" cy="4495800"/>
          </a:xfrm>
        </p:spPr>
        <p:txBody>
          <a:bodyPr/>
          <a:lstStyle/>
          <a:p>
            <a:pPr>
              <a:buFont typeface="Symbol" pitchFamily="18" charset="2"/>
              <a:buNone/>
            </a:pPr>
            <a:r>
              <a:rPr lang="en-US"/>
              <a:t>to be fond of</a:t>
            </a:r>
          </a:p>
          <a:p>
            <a:pPr>
              <a:buFont typeface="Symbol" pitchFamily="18" charset="2"/>
              <a:buNone/>
            </a:pPr>
            <a:r>
              <a:rPr lang="en-US"/>
              <a:t>to be tired of</a:t>
            </a:r>
          </a:p>
          <a:p>
            <a:pPr>
              <a:buFont typeface="Symbol" pitchFamily="18" charset="2"/>
              <a:buNone/>
            </a:pPr>
            <a:r>
              <a:rPr lang="en-US"/>
              <a:t>to be interested in</a:t>
            </a:r>
          </a:p>
          <a:p>
            <a:pPr>
              <a:buFont typeface="Symbol" pitchFamily="18" charset="2"/>
              <a:buNone/>
            </a:pPr>
            <a:r>
              <a:rPr lang="en-US"/>
              <a:t>to be afraid of</a:t>
            </a:r>
            <a:endParaRPr lang="ru-RU"/>
          </a:p>
        </p:txBody>
      </p:sp>
      <p:pic>
        <p:nvPicPr>
          <p:cNvPr id="505856" name="Picture 1024" descr="j028892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4292600"/>
            <a:ext cx="2471738" cy="1871663"/>
          </a:xfrm>
          <a:prstGeom prst="rect">
            <a:avLst/>
          </a:prstGeo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618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00"/>
                            </p:stCondLst>
                            <p:childTnLst>
                              <p:par>
                                <p:cTn id="19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"/>
                            </p:stCondLst>
                            <p:childTnLst>
                              <p:par>
                                <p:cTn id="38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950"/>
                            </p:stCondLst>
                            <p:childTnLst>
                              <p:par>
                                <p:cTn id="44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200"/>
                            </p:stCondLst>
                            <p:childTnLst>
                              <p:par>
                                <p:cTn id="5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28" grpId="0"/>
      <p:bldP spid="461829" grpId="0" uiExpand="1" build="p"/>
      <p:bldP spid="461830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/>
              <a:t>Часть составного глагольного сказуемого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 </a:t>
            </a:r>
            <a:r>
              <a:rPr lang="en-US" u="sng"/>
              <a:t>enjoy listening </a:t>
            </a:r>
            <a:r>
              <a:rPr lang="en-US"/>
              <a:t>to music.</a:t>
            </a:r>
          </a:p>
          <a:p>
            <a:pPr>
              <a:buFont typeface="Symbol" pitchFamily="18" charset="2"/>
              <a:buNone/>
            </a:pPr>
            <a:r>
              <a:rPr lang="ru-RU"/>
              <a:t>Я люблю слушать музыку.</a:t>
            </a:r>
            <a:endParaRPr lang="en-US"/>
          </a:p>
          <a:p>
            <a:pPr>
              <a:buFont typeface="Symbol" pitchFamily="18" charset="2"/>
              <a:buNone/>
            </a:pPr>
            <a:endParaRPr lang="en-US"/>
          </a:p>
          <a:p>
            <a:pPr>
              <a:buFont typeface="Symbol" pitchFamily="18" charset="2"/>
              <a:buNone/>
            </a:pPr>
            <a:r>
              <a:rPr lang="en-US"/>
              <a:t>The manager </a:t>
            </a:r>
            <a:r>
              <a:rPr lang="en-US" u="sng"/>
              <a:t>has finished dictating </a:t>
            </a:r>
            <a:r>
              <a:rPr lang="en-US"/>
              <a:t>a letter to a secretary.</a:t>
            </a:r>
          </a:p>
          <a:p>
            <a:pPr>
              <a:buFont typeface="Symbol" pitchFamily="18" charset="2"/>
              <a:buNone/>
            </a:pPr>
            <a:r>
              <a:rPr lang="ru-RU"/>
              <a:t>Заведующий закончил диктовать письмо секретарю.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38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3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63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1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63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63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950"/>
                            </p:stCondLst>
                            <p:childTnLst>
                              <p:par>
                                <p:cTn id="34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63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4" grpId="0"/>
      <p:bldP spid="46387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304800"/>
            <a:ext cx="6858000" cy="1206500"/>
          </a:xfrm>
        </p:spPr>
        <p:txBody>
          <a:bodyPr/>
          <a:lstStyle/>
          <a:p>
            <a:pPr algn="ctr"/>
            <a:r>
              <a:rPr lang="ru-RU" sz="4000"/>
              <a:t>Часть составного именного сказуемого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219200" y="2209800"/>
            <a:ext cx="4419600" cy="3886200"/>
          </a:xfrm>
        </p:spPr>
        <p:txBody>
          <a:bodyPr/>
          <a:lstStyle/>
          <a:p>
            <a:r>
              <a:rPr lang="en-US"/>
              <a:t>My task </a:t>
            </a:r>
            <a:r>
              <a:rPr lang="en-US" u="sng"/>
              <a:t>was looking </a:t>
            </a:r>
            <a:r>
              <a:rPr lang="en-US"/>
              <a:t>after my sister.</a:t>
            </a:r>
          </a:p>
          <a:p>
            <a:endParaRPr lang="en-US"/>
          </a:p>
          <a:p>
            <a:r>
              <a:rPr lang="ru-RU"/>
              <a:t>Моей задачей было смотреть за младшей сестрой.</a:t>
            </a:r>
          </a:p>
        </p:txBody>
      </p:sp>
      <p:pic>
        <p:nvPicPr>
          <p:cNvPr id="501760" name="Picture 1024" descr="j0301252"/>
          <p:cNvPicPr>
            <a:picLocks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0" y="3733800"/>
            <a:ext cx="2813050" cy="2819400"/>
          </a:xfrm>
          <a:noFill/>
          <a:ln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59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65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5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5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2" grpId="0"/>
      <p:bldP spid="465923" grpId="0" uiExpand="1" build="p"/>
    </p:bldLst>
  </p:timing>
</p:sld>
</file>

<file path=ppt/theme/theme1.xml><?xml version="1.0" encoding="utf-8"?>
<a:theme xmlns:a="http://schemas.openxmlformats.org/drawingml/2006/main" name="Ржавый замок">
  <a:themeElements>
    <a:clrScheme name="Ржавый замок 1">
      <a:dk1>
        <a:srgbClr val="200B5B"/>
      </a:dk1>
      <a:lt1>
        <a:srgbClr val="EAEAEA"/>
      </a:lt1>
      <a:dk2>
        <a:srgbClr val="6600FF"/>
      </a:dk2>
      <a:lt2>
        <a:srgbClr val="FFCC66"/>
      </a:lt2>
      <a:accent1>
        <a:srgbClr val="EEB00B"/>
      </a:accent1>
      <a:accent2>
        <a:srgbClr val="6600CC"/>
      </a:accent2>
      <a:accent3>
        <a:srgbClr val="B8AAFF"/>
      </a:accent3>
      <a:accent4>
        <a:srgbClr val="C8C8C8"/>
      </a:accent4>
      <a:accent5>
        <a:srgbClr val="F5D4AA"/>
      </a:accent5>
      <a:accent6>
        <a:srgbClr val="5C00B9"/>
      </a:accent6>
      <a:hlink>
        <a:srgbClr val="FF33CC"/>
      </a:hlink>
      <a:folHlink>
        <a:srgbClr val="CC99FF"/>
      </a:folHlink>
    </a:clrScheme>
    <a:fontScheme name="Ржавый замок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miter lim="800000"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Ржавый замок 1">
        <a:dk1>
          <a:srgbClr val="200B5B"/>
        </a:dk1>
        <a:lt1>
          <a:srgbClr val="EAEAEA"/>
        </a:lt1>
        <a:dk2>
          <a:srgbClr val="6600FF"/>
        </a:dk2>
        <a:lt2>
          <a:srgbClr val="FFCC66"/>
        </a:lt2>
        <a:accent1>
          <a:srgbClr val="EEB00B"/>
        </a:accent1>
        <a:accent2>
          <a:srgbClr val="6600CC"/>
        </a:accent2>
        <a:accent3>
          <a:srgbClr val="B8AAFF"/>
        </a:accent3>
        <a:accent4>
          <a:srgbClr val="C8C8C8"/>
        </a:accent4>
        <a:accent5>
          <a:srgbClr val="F5D4AA"/>
        </a:accent5>
        <a:accent6>
          <a:srgbClr val="5C00B9"/>
        </a:accent6>
        <a:hlink>
          <a:srgbClr val="FF33CC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жавый замок 2">
        <a:dk1>
          <a:srgbClr val="393939"/>
        </a:dk1>
        <a:lt1>
          <a:srgbClr val="FFFFFF"/>
        </a:lt1>
        <a:dk2>
          <a:srgbClr val="6600CC"/>
        </a:dk2>
        <a:lt2>
          <a:srgbClr val="CCCCFF"/>
        </a:lt2>
        <a:accent1>
          <a:srgbClr val="F9D87E"/>
        </a:accent1>
        <a:accent2>
          <a:srgbClr val="FFCCCC"/>
        </a:accent2>
        <a:accent3>
          <a:srgbClr val="FFFFFF"/>
        </a:accent3>
        <a:accent4>
          <a:srgbClr val="2F2F2F"/>
        </a:accent4>
        <a:accent5>
          <a:srgbClr val="FBE9C0"/>
        </a:accent5>
        <a:accent6>
          <a:srgbClr val="E7B9B9"/>
        </a:accent6>
        <a:hlink>
          <a:srgbClr val="FFCC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жавый замок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555555"/>
        </a:accent6>
        <a:hlink>
          <a:srgbClr val="969696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жавый замок 4">
        <a:dk1>
          <a:srgbClr val="330000"/>
        </a:dk1>
        <a:lt1>
          <a:srgbClr val="FFFFCC"/>
        </a:lt1>
        <a:dk2>
          <a:srgbClr val="000000"/>
        </a:dk2>
        <a:lt2>
          <a:srgbClr val="FFCC00"/>
        </a:lt2>
        <a:accent1>
          <a:srgbClr val="FF9900"/>
        </a:accent1>
        <a:accent2>
          <a:srgbClr val="330099"/>
        </a:accent2>
        <a:accent3>
          <a:srgbClr val="AAAAAA"/>
        </a:accent3>
        <a:accent4>
          <a:srgbClr val="DADAAE"/>
        </a:accent4>
        <a:accent5>
          <a:srgbClr val="FFCAAA"/>
        </a:accent5>
        <a:accent6>
          <a:srgbClr val="2D008A"/>
        </a:accent6>
        <a:hlink>
          <a:srgbClr val="FF6633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жавый замок 5">
        <a:dk1>
          <a:srgbClr val="333300"/>
        </a:dk1>
        <a:lt1>
          <a:srgbClr val="DDDDDD"/>
        </a:lt1>
        <a:dk2>
          <a:srgbClr val="996600"/>
        </a:dk2>
        <a:lt2>
          <a:srgbClr val="FFCC66"/>
        </a:lt2>
        <a:accent1>
          <a:srgbClr val="EEB00B"/>
        </a:accent1>
        <a:accent2>
          <a:srgbClr val="330099"/>
        </a:accent2>
        <a:accent3>
          <a:srgbClr val="CAB8AA"/>
        </a:accent3>
        <a:accent4>
          <a:srgbClr val="BDBDBD"/>
        </a:accent4>
        <a:accent5>
          <a:srgbClr val="F5D4AA"/>
        </a:accent5>
        <a:accent6>
          <a:srgbClr val="2D008A"/>
        </a:accent6>
        <a:hlink>
          <a:srgbClr val="FF6633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жавый замок 6">
        <a:dk1>
          <a:srgbClr val="003300"/>
        </a:dk1>
        <a:lt1>
          <a:srgbClr val="FFFFCC"/>
        </a:lt1>
        <a:dk2>
          <a:srgbClr val="999933"/>
        </a:dk2>
        <a:lt2>
          <a:srgbClr val="FFFF66"/>
        </a:lt2>
        <a:accent1>
          <a:srgbClr val="CC9900"/>
        </a:accent1>
        <a:accent2>
          <a:srgbClr val="330099"/>
        </a:accent2>
        <a:accent3>
          <a:srgbClr val="CACAAD"/>
        </a:accent3>
        <a:accent4>
          <a:srgbClr val="DADAAE"/>
        </a:accent4>
        <a:accent5>
          <a:srgbClr val="E2CAAA"/>
        </a:accent5>
        <a:accent6>
          <a:srgbClr val="2D008A"/>
        </a:accent6>
        <a:hlink>
          <a:srgbClr val="FF9900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807</TotalTime>
  <Words>908</Words>
  <Application>Microsoft PowerPoint</Application>
  <PresentationFormat>Экран (4:3)</PresentationFormat>
  <Paragraphs>196</Paragraphs>
  <Slides>23</Slides>
  <Notes>21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Times New Roman</vt:lpstr>
      <vt:lpstr>Symbol</vt:lpstr>
      <vt:lpstr>Wingdings</vt:lpstr>
      <vt:lpstr>Ржавый замок</vt:lpstr>
      <vt:lpstr>The Gerund</vt:lpstr>
      <vt:lpstr>Слайд 2</vt:lpstr>
      <vt:lpstr>Герундий</vt:lpstr>
      <vt:lpstr>Функции герундия в предложении</vt:lpstr>
      <vt:lpstr>Дополнение</vt:lpstr>
      <vt:lpstr>Б) предложное</vt:lpstr>
      <vt:lpstr>Слайд 7</vt:lpstr>
      <vt:lpstr>Часть составного глагольного сказуемого</vt:lpstr>
      <vt:lpstr>Часть составного именного сказуемого</vt:lpstr>
      <vt:lpstr>Обстоятельство</vt:lpstr>
      <vt:lpstr>Слайд 11</vt:lpstr>
      <vt:lpstr>Правила написания</vt:lpstr>
      <vt:lpstr>Write Gerund form.</vt:lpstr>
      <vt:lpstr>Use the words to make the words combinations.</vt:lpstr>
      <vt:lpstr>Use gerunds formed of the verbs to complete the sentences. </vt:lpstr>
      <vt:lpstr>Answer the questions.</vt:lpstr>
      <vt:lpstr>Translate into English using gerund.</vt:lpstr>
      <vt:lpstr>Find the sentences with gerund.</vt:lpstr>
      <vt:lpstr>Make up sentences by analogy.</vt:lpstr>
      <vt:lpstr>Define the functions gerund</vt:lpstr>
      <vt:lpstr>Make the sentences using gerund.</vt:lpstr>
      <vt:lpstr>Слайд 22</vt:lpstr>
      <vt:lpstr>Слайд 23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Gerund</dc:title>
  <dc:creator>Вадим</dc:creator>
  <cp:lastModifiedBy>Колян</cp:lastModifiedBy>
  <cp:revision>31</cp:revision>
  <cp:lastPrinted>1601-01-01T00:00:00Z</cp:lastPrinted>
  <dcterms:created xsi:type="dcterms:W3CDTF">2006-10-14T09:40:16Z</dcterms:created>
  <dcterms:modified xsi:type="dcterms:W3CDTF">2011-11-27T19:18:41Z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8</vt:i4>
  </property>
</Properties>
</file>