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C71F9E-59D2-4EC0-8A26-79D4718BB2A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49E01F76-384B-4FCC-BEA2-5AF212F75CC5}">
      <dgm:prSet phldrT="[Текст]"/>
      <dgm:spPr/>
      <dgm:t>
        <a:bodyPr/>
        <a:lstStyle/>
        <a:p>
          <a:r>
            <a:rPr lang="ru-RU" dirty="0"/>
            <a:t>Мхи   и   лишайники, полярные маки, лютики, камнеломки, карликовые </a:t>
          </a:r>
          <a:r>
            <a:rPr lang="ru-RU" dirty="0" err="1" smtClean="0"/>
            <a:t>деревья,Северные</a:t>
          </a:r>
          <a:r>
            <a:rPr lang="ru-RU" dirty="0" smtClean="0"/>
            <a:t>  </a:t>
          </a:r>
          <a:r>
            <a:rPr lang="ru-RU" dirty="0"/>
            <a:t>олени</a:t>
          </a:r>
          <a:r>
            <a:rPr lang="ru-RU" dirty="0" smtClean="0"/>
            <a:t>, белые</a:t>
          </a:r>
          <a:r>
            <a:rPr lang="ru-RU" dirty="0"/>
            <a:t>, медведи, тюлени, моржи</a:t>
          </a:r>
          <a:r>
            <a:rPr lang="ru-RU" dirty="0" smtClean="0"/>
            <a:t>, киты</a:t>
          </a:r>
          <a:endParaRPr lang="ru-RU" dirty="0"/>
        </a:p>
      </dgm:t>
    </dgm:pt>
    <dgm:pt modelId="{A4C67BAB-5616-4451-9BD8-B6BBE3D22BB8}" type="parTrans" cxnId="{11742345-B829-40CC-9BDD-A1E58C1C3AEC}">
      <dgm:prSet/>
      <dgm:spPr/>
      <dgm:t>
        <a:bodyPr/>
        <a:lstStyle/>
        <a:p>
          <a:endParaRPr lang="ru-RU"/>
        </a:p>
      </dgm:t>
    </dgm:pt>
    <dgm:pt modelId="{DED9A2F0-3097-4577-A6E3-10F00EF81BF4}" type="sibTrans" cxnId="{11742345-B829-40CC-9BDD-A1E58C1C3AEC}">
      <dgm:prSet/>
      <dgm:spPr/>
      <dgm:t>
        <a:bodyPr/>
        <a:lstStyle/>
        <a:p>
          <a:endParaRPr lang="ru-RU"/>
        </a:p>
      </dgm:t>
    </dgm:pt>
    <dgm:pt modelId="{ABD87CF9-59C9-4030-951F-CED6E9CC7D56}">
      <dgm:prSet phldrT="[Текст]"/>
      <dgm:spPr/>
      <dgm:t>
        <a:bodyPr/>
        <a:lstStyle/>
        <a:p>
          <a:r>
            <a:rPr lang="ru-RU" dirty="0"/>
            <a:t>мхи и лишайники, рачки, пингвины и </a:t>
          </a:r>
          <a:r>
            <a:rPr lang="ru-RU" dirty="0" err="1"/>
            <a:t>др.морские</a:t>
          </a:r>
          <a:r>
            <a:rPr lang="ru-RU" dirty="0"/>
            <a:t> птицы, тюлени, морские </a:t>
          </a:r>
          <a:r>
            <a:rPr lang="ru-RU" dirty="0" smtClean="0"/>
            <a:t>   </a:t>
          </a:r>
        </a:p>
        <a:p>
          <a:r>
            <a:rPr lang="ru-RU" dirty="0" smtClean="0"/>
            <a:t>   леопарды</a:t>
          </a:r>
          <a:r>
            <a:rPr lang="ru-RU" dirty="0"/>
            <a:t>, касатки, </a:t>
          </a:r>
          <a:r>
            <a:rPr lang="ru-RU" dirty="0" smtClean="0"/>
            <a:t> </a:t>
          </a:r>
        </a:p>
        <a:p>
          <a:r>
            <a:rPr lang="ru-RU" dirty="0" smtClean="0"/>
            <a:t>   кашалоты</a:t>
          </a:r>
          <a:r>
            <a:rPr lang="ru-RU" dirty="0"/>
            <a:t>, сейвалы, финвалы, голубой кит.</a:t>
          </a:r>
        </a:p>
      </dgm:t>
    </dgm:pt>
    <dgm:pt modelId="{38619DB4-AA64-4465-8E24-560820E06080}" type="parTrans" cxnId="{2BD915FB-4549-4DC1-B2AA-AAD2324D3464}">
      <dgm:prSet/>
      <dgm:spPr/>
      <dgm:t>
        <a:bodyPr/>
        <a:lstStyle/>
        <a:p>
          <a:endParaRPr lang="ru-RU"/>
        </a:p>
      </dgm:t>
    </dgm:pt>
    <dgm:pt modelId="{06FB0F1C-E16D-43E6-9E76-5F3AA8657AC5}" type="sibTrans" cxnId="{2BD915FB-4549-4DC1-B2AA-AAD2324D3464}">
      <dgm:prSet/>
      <dgm:spPr/>
      <dgm:t>
        <a:bodyPr/>
        <a:lstStyle/>
        <a:p>
          <a:endParaRPr lang="ru-RU"/>
        </a:p>
      </dgm:t>
    </dgm:pt>
    <dgm:pt modelId="{57F8CA31-EA23-4EDE-BB28-50EE1B755BE6}" type="pres">
      <dgm:prSet presAssocID="{15C71F9E-59D2-4EC0-8A26-79D4718BB2A6}" presName="compositeShape" presStyleCnt="0">
        <dgm:presLayoutVars>
          <dgm:chMax val="7"/>
          <dgm:dir/>
          <dgm:resizeHandles val="exact"/>
        </dgm:presLayoutVars>
      </dgm:prSet>
      <dgm:spPr/>
    </dgm:pt>
    <dgm:pt modelId="{6EDDF4C5-AB9E-4118-B1F7-E7A80D4DAD70}" type="pres">
      <dgm:prSet presAssocID="{49E01F76-384B-4FCC-BEA2-5AF212F75CC5}" presName="circ1" presStyleLbl="vennNode1" presStyleIdx="0" presStyleCnt="2" custScaleX="113256" custScaleY="102960"/>
      <dgm:spPr/>
      <dgm:t>
        <a:bodyPr/>
        <a:lstStyle/>
        <a:p>
          <a:endParaRPr lang="ru-RU"/>
        </a:p>
      </dgm:t>
    </dgm:pt>
    <dgm:pt modelId="{C0BE44B6-8EBD-4387-B1F2-CF7679B18AD9}" type="pres">
      <dgm:prSet presAssocID="{49E01F76-384B-4FCC-BEA2-5AF212F75CC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904164-8160-462A-A847-3B086E79C0A9}" type="pres">
      <dgm:prSet presAssocID="{ABD87CF9-59C9-4030-951F-CED6E9CC7D56}" presName="circ2" presStyleLbl="vennNode1" presStyleIdx="1" presStyleCnt="2" custScaleX="111068" custScaleY="105148" custLinFactNeighborX="354" custLinFactNeighborY="-1480"/>
      <dgm:spPr/>
      <dgm:t>
        <a:bodyPr/>
        <a:lstStyle/>
        <a:p>
          <a:endParaRPr lang="ru-RU"/>
        </a:p>
      </dgm:t>
    </dgm:pt>
    <dgm:pt modelId="{E42A523D-9F6D-4486-B2BF-D48028D82875}" type="pres">
      <dgm:prSet presAssocID="{ABD87CF9-59C9-4030-951F-CED6E9CC7D5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D915FB-4549-4DC1-B2AA-AAD2324D3464}" srcId="{15C71F9E-59D2-4EC0-8A26-79D4718BB2A6}" destId="{ABD87CF9-59C9-4030-951F-CED6E9CC7D56}" srcOrd="1" destOrd="0" parTransId="{38619DB4-AA64-4465-8E24-560820E06080}" sibTransId="{06FB0F1C-E16D-43E6-9E76-5F3AA8657AC5}"/>
    <dgm:cxn modelId="{30C4F6CF-83B4-438D-9D2E-16149A5DBDD4}" type="presOf" srcId="{15C71F9E-59D2-4EC0-8A26-79D4718BB2A6}" destId="{57F8CA31-EA23-4EDE-BB28-50EE1B755BE6}" srcOrd="0" destOrd="0" presId="urn:microsoft.com/office/officeart/2005/8/layout/venn1"/>
    <dgm:cxn modelId="{4919FA8A-A1E2-4570-98C3-80C2E0E0D0A8}" type="presOf" srcId="{ABD87CF9-59C9-4030-951F-CED6E9CC7D56}" destId="{D0904164-8160-462A-A847-3B086E79C0A9}" srcOrd="0" destOrd="0" presId="urn:microsoft.com/office/officeart/2005/8/layout/venn1"/>
    <dgm:cxn modelId="{F6335E7D-80FD-4ACC-8AB5-7554D5DAAD92}" type="presOf" srcId="{49E01F76-384B-4FCC-BEA2-5AF212F75CC5}" destId="{C0BE44B6-8EBD-4387-B1F2-CF7679B18AD9}" srcOrd="1" destOrd="0" presId="urn:microsoft.com/office/officeart/2005/8/layout/venn1"/>
    <dgm:cxn modelId="{11742345-B829-40CC-9BDD-A1E58C1C3AEC}" srcId="{15C71F9E-59D2-4EC0-8A26-79D4718BB2A6}" destId="{49E01F76-384B-4FCC-BEA2-5AF212F75CC5}" srcOrd="0" destOrd="0" parTransId="{A4C67BAB-5616-4451-9BD8-B6BBE3D22BB8}" sibTransId="{DED9A2F0-3097-4577-A6E3-10F00EF81BF4}"/>
    <dgm:cxn modelId="{C1F96EB5-19D1-4CED-B593-86007BB900E5}" type="presOf" srcId="{ABD87CF9-59C9-4030-951F-CED6E9CC7D56}" destId="{E42A523D-9F6D-4486-B2BF-D48028D82875}" srcOrd="1" destOrd="0" presId="urn:microsoft.com/office/officeart/2005/8/layout/venn1"/>
    <dgm:cxn modelId="{5012DCF1-059B-4B8A-960E-8C9349DFC0B6}" type="presOf" srcId="{49E01F76-384B-4FCC-BEA2-5AF212F75CC5}" destId="{6EDDF4C5-AB9E-4118-B1F7-E7A80D4DAD70}" srcOrd="0" destOrd="0" presId="urn:microsoft.com/office/officeart/2005/8/layout/venn1"/>
    <dgm:cxn modelId="{93743E5B-4DD0-48A5-885D-EF74F3C5E60F}" type="presParOf" srcId="{57F8CA31-EA23-4EDE-BB28-50EE1B755BE6}" destId="{6EDDF4C5-AB9E-4118-B1F7-E7A80D4DAD70}" srcOrd="0" destOrd="0" presId="urn:microsoft.com/office/officeart/2005/8/layout/venn1"/>
    <dgm:cxn modelId="{9F14B29B-79E8-4B56-B849-A958D4A079EE}" type="presParOf" srcId="{57F8CA31-EA23-4EDE-BB28-50EE1B755BE6}" destId="{C0BE44B6-8EBD-4387-B1F2-CF7679B18AD9}" srcOrd="1" destOrd="0" presId="urn:microsoft.com/office/officeart/2005/8/layout/venn1"/>
    <dgm:cxn modelId="{2861AB8E-2E55-4598-B7AB-A127E6BCC9BC}" type="presParOf" srcId="{57F8CA31-EA23-4EDE-BB28-50EE1B755BE6}" destId="{D0904164-8160-462A-A847-3B086E79C0A9}" srcOrd="2" destOrd="0" presId="urn:microsoft.com/office/officeart/2005/8/layout/venn1"/>
    <dgm:cxn modelId="{5FA5B0FB-6993-443D-981D-393EA1A03F01}" type="presParOf" srcId="{57F8CA31-EA23-4EDE-BB28-50EE1B755BE6}" destId="{E42A523D-9F6D-4486-B2BF-D48028D82875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DF4C5-AB9E-4118-B1F7-E7A80D4DAD70}">
      <dsp:nvSpPr>
        <dsp:cNvPr id="0" name=""/>
        <dsp:cNvSpPr/>
      </dsp:nvSpPr>
      <dsp:spPr>
        <a:xfrm>
          <a:off x="-56704" y="144017"/>
          <a:ext cx="3168348" cy="288031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Мхи   и   лишайники, полярные маки, лютики, камнеломки, карликовые </a:t>
          </a:r>
          <a:r>
            <a:rPr lang="ru-RU" sz="1400" kern="1200" dirty="0" err="1" smtClean="0"/>
            <a:t>деревья,Северные</a:t>
          </a:r>
          <a:r>
            <a:rPr lang="ru-RU" sz="1400" kern="1200" dirty="0" smtClean="0"/>
            <a:t>  </a:t>
          </a:r>
          <a:r>
            <a:rPr lang="ru-RU" sz="1400" kern="1200" dirty="0"/>
            <a:t>олени</a:t>
          </a:r>
          <a:r>
            <a:rPr lang="ru-RU" sz="1400" kern="1200" dirty="0" smtClean="0"/>
            <a:t>, белые</a:t>
          </a:r>
          <a:r>
            <a:rPr lang="ru-RU" sz="1400" kern="1200" dirty="0"/>
            <a:t>, медведи, тюлени, моржи</a:t>
          </a:r>
          <a:r>
            <a:rPr lang="ru-RU" sz="1400" kern="1200" dirty="0" smtClean="0"/>
            <a:t>, киты</a:t>
          </a:r>
          <a:endParaRPr lang="ru-RU" sz="1400" kern="1200" dirty="0"/>
        </a:p>
      </dsp:txBody>
      <dsp:txXfrm>
        <a:off x="385723" y="483668"/>
        <a:ext cx="1826795" cy="2201014"/>
      </dsp:txXfrm>
    </dsp:sp>
    <dsp:sp modelId="{D0904164-8160-462A-A847-3B086E79C0A9}">
      <dsp:nvSpPr>
        <dsp:cNvPr id="0" name=""/>
        <dsp:cNvSpPr/>
      </dsp:nvSpPr>
      <dsp:spPr>
        <a:xfrm>
          <a:off x="1990124" y="72009"/>
          <a:ext cx="3107139" cy="29415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мхи и лишайники, рачки, пингвины и </a:t>
          </a:r>
          <a:r>
            <a:rPr lang="ru-RU" sz="1400" kern="1200" dirty="0" err="1"/>
            <a:t>др.морские</a:t>
          </a:r>
          <a:r>
            <a:rPr lang="ru-RU" sz="1400" kern="1200" dirty="0"/>
            <a:t> птицы, тюлени, морские </a:t>
          </a:r>
          <a:r>
            <a:rPr lang="ru-RU" sz="1400" kern="1200" dirty="0" smtClean="0"/>
            <a:t> 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  леопарды</a:t>
          </a:r>
          <a:r>
            <a:rPr lang="ru-RU" sz="1400" kern="1200" dirty="0"/>
            <a:t>, касатки, </a:t>
          </a:r>
          <a:r>
            <a:rPr lang="ru-RU" sz="1400" kern="1200" dirty="0" smtClean="0"/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  кашалоты</a:t>
          </a:r>
          <a:r>
            <a:rPr lang="ru-RU" sz="1400" kern="1200" dirty="0"/>
            <a:t>, сейвалы, финвалы, голубой кит.</a:t>
          </a:r>
        </a:p>
      </dsp:txBody>
      <dsp:txXfrm>
        <a:off x="2871880" y="418878"/>
        <a:ext cx="1791503" cy="2247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1088-3F8D-46B6-96E9-F5A4E7DA8EA9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C173-8F70-4601-BC1B-5E97BFF12B0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1088-3F8D-46B6-96E9-F5A4E7DA8EA9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C173-8F70-4601-BC1B-5E97BFF12B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1088-3F8D-46B6-96E9-F5A4E7DA8EA9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C173-8F70-4601-BC1B-5E97BFF12B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1088-3F8D-46B6-96E9-F5A4E7DA8EA9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C173-8F70-4601-BC1B-5E97BFF12B0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1088-3F8D-46B6-96E9-F5A4E7DA8EA9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C173-8F70-4601-BC1B-5E97BFF12B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1088-3F8D-46B6-96E9-F5A4E7DA8EA9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C173-8F70-4601-BC1B-5E97BFF12B0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1088-3F8D-46B6-96E9-F5A4E7DA8EA9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C173-8F70-4601-BC1B-5E97BFF12B0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1088-3F8D-46B6-96E9-F5A4E7DA8EA9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C173-8F70-4601-BC1B-5E97BFF12B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1088-3F8D-46B6-96E9-F5A4E7DA8EA9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C173-8F70-4601-BC1B-5E97BFF12B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1088-3F8D-46B6-96E9-F5A4E7DA8EA9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C173-8F70-4601-BC1B-5E97BFF12B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1088-3F8D-46B6-96E9-F5A4E7DA8EA9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C173-8F70-4601-BC1B-5E97BFF12B0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0B11088-3F8D-46B6-96E9-F5A4E7DA8EA9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B9DC173-8F70-4601-BC1B-5E97BFF12B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839683"/>
              </p:ext>
            </p:extLst>
          </p:nvPr>
        </p:nvGraphicFramePr>
        <p:xfrm>
          <a:off x="107504" y="90103"/>
          <a:ext cx="8928994" cy="6838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7959"/>
                <a:gridCol w="3056187"/>
                <a:gridCol w="3314848"/>
              </a:tblGrid>
              <a:tr h="1078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Урок: Русский язык  </a:t>
                      </a:r>
                      <a:endParaRPr lang="kk-KZ" sz="16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2.</a:t>
                      </a:r>
                      <a:r>
                        <a:rPr lang="kk-KZ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Жара и холод.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58</a:t>
                      </a:r>
                      <a:endParaRPr lang="ru-RU" sz="16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6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Тема:</a:t>
                      </a:r>
                      <a:r>
                        <a:rPr lang="kk-KZ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«Страна вечных  льдов»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Дата: 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 </a:t>
                      </a:r>
                      <a:r>
                        <a:rPr lang="kk-KZ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учителя: Магзумова </a:t>
                      </a: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Гулжан  Габдуллаевна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Класс: 7   урок </a:t>
                      </a:r>
                      <a:r>
                        <a:rPr lang="kk-KZ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присутствующих: 12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отсутствующих:-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</a:tr>
              <a:tr h="1078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Цели обучения, которые необходимо достичь на данном уроке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7Ч4  Использовать  виды  чтения, включая поисковое 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8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оценивания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Умеет  различать  ознакомительное чтение  от  изучаю-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щего  чтения  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Умеет работать  по  поисковому  виду  чтения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30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Цели урока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учащиеся смогут: </a:t>
                      </a: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использовать виды  чтения, включая 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поисковое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8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Большинство учащихся смогут: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 ознакомительному виду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чтения , различать главную и второстепенную информацию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тексте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8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Некоторые учащиеся смогут: </a:t>
                      </a: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изучающему виду чтения анализировать текст, составлять «толстые и  </a:t>
                      </a:r>
                      <a:r>
                        <a:rPr lang="kk-KZ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тонкие» вопросы </a:t>
                      </a: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lang="kk-KZ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тексту.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111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76672"/>
            <a:ext cx="9215984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АКТИВНЫЕ МЕТОДЫ ОБУЧЕНИЯ </a:t>
            </a:r>
            <a:endParaRPr lang="ru-RU" sz="4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562" y="1484784"/>
            <a:ext cx="367535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Г.Ф.О. Органайзер « Диаграмма Венна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Органайзер применяется для развития исследовательских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навыков учащихся.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613328980"/>
              </p:ext>
            </p:extLst>
          </p:nvPr>
        </p:nvGraphicFramePr>
        <p:xfrm>
          <a:off x="3851920" y="2060848"/>
          <a:ext cx="5040560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868144" y="3284984"/>
            <a:ext cx="1083951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Мхи, </a:t>
            </a:r>
          </a:p>
          <a:p>
            <a:pPr algn="ctr"/>
            <a:r>
              <a:rPr lang="ru-RU" sz="1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лишайники, </a:t>
            </a:r>
          </a:p>
          <a:p>
            <a:pPr algn="ctr"/>
            <a:r>
              <a:rPr lang="ru-RU" sz="1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кит</a:t>
            </a:r>
          </a:p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5157192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ru-RU" sz="1600" b="1" i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Опрос домашнего задания.   С помощью   стратегии    «З-Х-У».  </a:t>
            </a:r>
            <a:endParaRPr lang="ru-RU" sz="1600" i="1" dirty="0" smtClean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Стратегия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».   Чтение  с пометками  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Г.Ф.О Стратегия 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«Толстые и тонкие вопросы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Стратегия « Рефлексивная  пирамида».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576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8733" y="503257"/>
            <a:ext cx="704231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Дифференциация заданий 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556792"/>
            <a:ext cx="3165235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12700" algn="just">
              <a:spcAft>
                <a:spcPts val="0"/>
              </a:spcAft>
              <a:buFont typeface="+mj-lt"/>
              <a:buAutoNum type="arabicPeriod"/>
            </a:pP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Опрос </a:t>
            </a: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домашнего задания</a:t>
            </a: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.  </a:t>
            </a: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 </a:t>
            </a: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помощью   стратегии    «З-Х-У».  </a:t>
            </a:r>
            <a:endParaRPr lang="ru-RU" i="1" dirty="0" smtClean="0">
              <a:solidFill>
                <a:srgbClr val="00206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Стратегия «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   Чтение  с пометками .</a:t>
            </a:r>
          </a:p>
          <a:p>
            <a:pPr algn="just"/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Взаимооценивание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Г.Ф.О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Стратегия  «Толстые и тонкие вопросы».</a:t>
            </a:r>
          </a:p>
          <a:p>
            <a:pPr lvl="0" algn="just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Г.Ф.О.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Органайзер «Диаграмма Венна»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5.Стратегия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«Рефлексивная 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пирамида».</a:t>
            </a:r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1564724"/>
            <a:ext cx="31683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Г.Ф.О. Органайзер « Диаграмма Венна» 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 для 1 группы.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Записать  о животном  и растительном  мире  Арктики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 для 2 группы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Записать о животном и растительном мире  Антарктиды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 3 группы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Сравнить и найти общее сходство между животным и растительным миром  Арктики  и Антарктиды.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76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295414"/>
              </p:ext>
            </p:extLst>
          </p:nvPr>
        </p:nvGraphicFramePr>
        <p:xfrm>
          <a:off x="1115616" y="2636912"/>
          <a:ext cx="5169807" cy="2926080"/>
        </p:xfrm>
        <a:graphic>
          <a:graphicData uri="http://schemas.openxmlformats.org/drawingml/2006/table">
            <a:tbl>
              <a:tblPr firstRow="1" firstCol="1" bandRow="1"/>
              <a:tblGrid>
                <a:gridCol w="2584523"/>
                <a:gridCol w="2585284"/>
              </a:tblGrid>
              <a:tr h="2274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Критерии   оценивания  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дескрипторы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Умеет различать ознакомительное   чтение от изучающего             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2.Умеет  работать по поисковому  виду чтения                                        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Различает  главную  и  второстепенную информацию в тексте ,  работая   по изучающему и ознакомительному виду  чтения         3 балла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находит конкретную информацию , работая  над  поисковым  видом  чтения- 4балла                                        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92038" y="503257"/>
            <a:ext cx="72957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Критериальное оценивание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8733" y="1916831"/>
            <a:ext cx="54970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Г.Ф.О. Органайзер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«Диаграмма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Венна»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86306" y="5733256"/>
            <a:ext cx="76621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стимула, поощрения,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более углубленного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понятия содержания текста, активизации, достижения целей урока.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872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132856"/>
            <a:ext cx="8316416" cy="3960440"/>
          </a:xfrm>
        </p:spPr>
        <p:txBody>
          <a:bodyPr/>
          <a:lstStyle/>
          <a:p>
            <a:pPr marL="0" indent="0" algn="l">
              <a:lnSpc>
                <a:spcPct val="150000"/>
              </a:lnSpc>
              <a:buNone/>
            </a:pPr>
            <a:r>
              <a:rPr lang="ru-RU" sz="2500" dirty="0" smtClean="0"/>
              <a:t>       </a:t>
            </a:r>
            <a:r>
              <a:rPr lang="ru-RU" sz="2500" dirty="0" smtClean="0">
                <a:solidFill>
                  <a:srgbClr val="C00000"/>
                </a:solidFill>
              </a:rPr>
              <a:t>Я научилась:</a:t>
            </a: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1. </a:t>
            </a:r>
            <a:r>
              <a:rPr lang="ru-RU" sz="2500" dirty="0" err="1" smtClean="0"/>
              <a:t>критериальному</a:t>
            </a:r>
            <a:r>
              <a:rPr lang="ru-RU" sz="2500" dirty="0" smtClean="0"/>
              <a:t> оцениванию;</a:t>
            </a:r>
            <a:br>
              <a:rPr lang="ru-RU" sz="2500" dirty="0" smtClean="0"/>
            </a:br>
            <a:r>
              <a:rPr lang="ru-RU" sz="2500" dirty="0" smtClean="0"/>
              <a:t>2. </a:t>
            </a:r>
            <a:r>
              <a:rPr lang="ru-RU" sz="2500" dirty="0" smtClean="0"/>
              <a:t>составлять дескрипторы для дифференцированных заданий;</a:t>
            </a: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3. подбирать активные методы обучения к уроку;</a:t>
            </a:r>
            <a:br>
              <a:rPr lang="ru-RU" sz="2500" dirty="0" smtClean="0"/>
            </a:br>
            <a:r>
              <a:rPr lang="ru-RU" sz="2500" dirty="0" smtClean="0"/>
              <a:t>4. работать по определенным навыкам для развития речи. </a:t>
            </a:r>
            <a:endParaRPr lang="ru-RU" sz="25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2019" y="404664"/>
            <a:ext cx="877035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ВЛИЯНИЕ МИКРОПРЕПОДАВАНИЯ  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ПЛАНИРОВАНИЕ УРОКА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910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60</TotalTime>
  <Words>382</Words>
  <Application>Microsoft Office PowerPoint</Application>
  <PresentationFormat>Экран (4:3)</PresentationFormat>
  <Paragraphs>77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       Я научилась: 1. критериальному оцениванию; 2. составлять дескрипторы для дифференцированных заданий; 3. подбирать активные методы обучения к уроку; 4. работать по определенным навыкам для развития речи.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2017-05-18T08:31:34Z</dcterms:created>
  <dcterms:modified xsi:type="dcterms:W3CDTF">2017-05-18T09:49:42Z</dcterms:modified>
</cp:coreProperties>
</file>