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9" r:id="rId3"/>
    <p:sldId id="286" r:id="rId4"/>
    <p:sldId id="289" r:id="rId5"/>
    <p:sldId id="291" r:id="rId6"/>
    <p:sldId id="287" r:id="rId7"/>
    <p:sldId id="292" r:id="rId8"/>
    <p:sldId id="293" r:id="rId9"/>
    <p:sldId id="305" r:id="rId10"/>
    <p:sldId id="294" r:id="rId11"/>
    <p:sldId id="296" r:id="rId12"/>
    <p:sldId id="297" r:id="rId13"/>
    <p:sldId id="298" r:id="rId14"/>
    <p:sldId id="303" r:id="rId15"/>
    <p:sldId id="299" r:id="rId16"/>
    <p:sldId id="300" r:id="rId17"/>
    <p:sldId id="306" r:id="rId18"/>
    <p:sldId id="312" r:id="rId19"/>
    <p:sldId id="313" r:id="rId20"/>
    <p:sldId id="314" r:id="rId21"/>
    <p:sldId id="315" r:id="rId22"/>
    <p:sldId id="316" r:id="rId23"/>
    <p:sldId id="318" r:id="rId24"/>
    <p:sldId id="301" r:id="rId25"/>
    <p:sldId id="310" r:id="rId26"/>
    <p:sldId id="311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  <a:srgbClr val="945E1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567" autoAdjust="0"/>
    <p:restoredTop sz="97110" autoAdjust="0"/>
  </p:normalViewPr>
  <p:slideViewPr>
    <p:cSldViewPr>
      <p:cViewPr varScale="1">
        <p:scale>
          <a:sx n="55" d="100"/>
          <a:sy n="55" d="100"/>
        </p:scale>
        <p:origin x="-76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25D9D-1118-49D9-BBFE-7292A43E6A3F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8301C-FCF1-4ABE-A528-B082077F7A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7048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B301D-663E-4211-BADD-20866E94E64A}" type="datetimeFigureOut">
              <a:rPr lang="ru-RU" smtClean="0"/>
              <a:pPr/>
              <a:t>14.03.2017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81A26-8DE0-4BFD-B1B6-8C83851D94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326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81A26-8DE0-4BFD-B1B6-8C83851D94A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457200" y="762000"/>
            <a:ext cx="5638800" cy="1752600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28600" y="5334000"/>
            <a:ext cx="8686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886200" y="6015038"/>
            <a:ext cx="1308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>
                <a:latin typeface="Verdana" pitchFamily="34" charset="0"/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3109F-F916-4359-B83A-9ECABFDB47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60055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60055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23835-9350-4C52-A0D3-BDA132D07C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9088"/>
            <a:ext cx="8229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0" y="0"/>
            <a:ext cx="2133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943600" y="6508750"/>
            <a:ext cx="2895600" cy="2905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29000" y="6537325"/>
            <a:ext cx="2133600" cy="258763"/>
          </a:xfrm>
        </p:spPr>
        <p:txBody>
          <a:bodyPr/>
          <a:lstStyle>
            <a:lvl1pPr>
              <a:defRPr/>
            </a:lvl1pPr>
          </a:lstStyle>
          <a:p>
            <a:fld id="{81086A73-320B-4AF1-BF64-2C68F899D4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BC302-249D-4CB7-A4A4-280A3440E2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D07F5-4BAF-447C-93FE-3AC65F7236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5756A-39FB-48CF-8ADF-D7528BEB2F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28E70-970C-4AE0-A11D-750679C0FD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65A64-FF96-48B9-BF3A-048DCA6D57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685B5-7AA2-4FE3-8F38-DCCE6A6A36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A3CB0-7DB4-4D37-B017-78D5EE801C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219D8-0B7A-4B0B-B637-C8B5D4815D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0" y="6524625"/>
            <a:ext cx="9144000" cy="3333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0" y="188913"/>
          <a:ext cx="914400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Image" r:id="rId15" imgW="10006349" imgH="1269841" progId="">
                  <p:embed/>
                </p:oleObj>
              </mc:Choice>
              <mc:Fallback>
                <p:oleObj name="Image" r:id="rId15" imgW="10006349" imgH="1269841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9144000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1B9AD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1D528D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0C0C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Rectangle 16"/>
          <p:cNvSpPr>
            <a:spLocks noChangeArrowheads="1"/>
          </p:cNvSpPr>
          <p:nvPr/>
        </p:nvSpPr>
        <p:spPr bwMode="ltGray">
          <a:xfrm>
            <a:off x="0" y="0"/>
            <a:ext cx="9144000" cy="2413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0" y="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smtClean="0"/>
              <a:t>УКК ОАО «Буреягэсстрой»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508750"/>
            <a:ext cx="28956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latin typeface="+mn-lt"/>
              </a:defRPr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537325"/>
            <a:ext cx="21336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</a:defRPr>
            </a:lvl1pPr>
          </a:lstStyle>
          <a:p>
            <a:fld id="{D30F4283-195E-4E3F-956C-B41B0891984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19088"/>
            <a:ext cx="8229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&#1044;&#1042;&#1057;%20&#1086;&#1076;&#1085;&#1086;&#1094;&#1080;&#1083;&#1080;&#1085;&#1076;&#1088;&#1086;&#1074;&#1099;&#1081;%204-&#1093;%20&#1090;&#1072;&#1082;&#1090;&#1085;&#1099;&#1081;.flv.avi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3.png"/><Relationship Id="rId4" Type="http://schemas.openxmlformats.org/officeDocument/2006/relationships/hyperlink" Target="Sborka_dviga.mpg.avi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48" y="5949280"/>
            <a:ext cx="1697872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92696"/>
            <a:ext cx="8964488" cy="1857388"/>
          </a:xfrm>
        </p:spPr>
        <p:txBody>
          <a:bodyPr/>
          <a:lstStyle/>
          <a:p>
            <a:r>
              <a:rPr lang="ru-RU" sz="6000" dirty="0" smtClean="0">
                <a:solidFill>
                  <a:srgbClr val="FFC000"/>
                </a:solidFill>
                <a:cs typeface="Arial" pitchFamily="34" charset="0"/>
              </a:rPr>
              <a:t>Двигатели внутреннего сгорания</a:t>
            </a:r>
            <a:endParaRPr lang="en-US" sz="6000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332676" y="6021288"/>
            <a:ext cx="5607476" cy="504056"/>
          </a:xfrm>
        </p:spPr>
        <p:txBody>
          <a:bodyPr/>
          <a:lstStyle/>
          <a:p>
            <a:r>
              <a:rPr lang="ru-RU" sz="2800" i="1" dirty="0" smtClean="0">
                <a:solidFill>
                  <a:srgbClr val="C00000"/>
                </a:solidFill>
              </a:rPr>
              <a:t>Учебный центр «ОНикС»</a:t>
            </a:r>
            <a:endParaRPr lang="en-US" sz="2800" i="1" dirty="0">
              <a:solidFill>
                <a:srgbClr val="C00000"/>
              </a:solidFill>
            </a:endParaRPr>
          </a:p>
        </p:txBody>
      </p:sp>
      <p:pic>
        <p:nvPicPr>
          <p:cNvPr id="2" name="Picture 2" descr="D:\ПРОЕКТЫ NeoBook\Мои логотипы\Продукты\Новый логотип 14.04.15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54479"/>
            <a:ext cx="3168352" cy="197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Параметры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двигателей внутреннего сгорания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3643314"/>
            <a:ext cx="589456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i="1" dirty="0" err="1" smtClean="0">
                <a:solidFill>
                  <a:schemeClr val="tx2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V</a:t>
            </a:r>
            <a:r>
              <a:rPr lang="en-US" sz="4800" b="1" i="1" dirty="0" err="1" smtClean="0">
                <a:solidFill>
                  <a:schemeClr val="tx2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c</a:t>
            </a:r>
            <a:r>
              <a:rPr lang="ru-RU" sz="8800" b="1" i="1" dirty="0" smtClean="0">
                <a:solidFill>
                  <a:schemeClr val="tx2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 +</a:t>
            </a:r>
            <a:r>
              <a:rPr lang="en-US" sz="8800" b="1" i="1" dirty="0" err="1" smtClean="0">
                <a:solidFill>
                  <a:schemeClr val="tx2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V</a:t>
            </a:r>
            <a:r>
              <a:rPr lang="en-US" sz="4800" b="1" i="1" dirty="0" err="1" smtClean="0">
                <a:solidFill>
                  <a:schemeClr val="tx2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h</a:t>
            </a:r>
            <a:r>
              <a:rPr lang="ru-RU" sz="8800" b="1" i="1" dirty="0" smtClean="0">
                <a:solidFill>
                  <a:schemeClr val="tx2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 </a:t>
            </a:r>
            <a:r>
              <a:rPr lang="ru-RU" sz="8800" b="1" i="1" dirty="0">
                <a:solidFill>
                  <a:schemeClr val="tx2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= </a:t>
            </a:r>
            <a:r>
              <a:rPr lang="en-US" sz="8800" b="1" i="1" dirty="0" err="1" smtClean="0">
                <a:solidFill>
                  <a:schemeClr val="tx2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V</a:t>
            </a:r>
            <a:r>
              <a:rPr lang="en-US" sz="4400" b="1" i="1" dirty="0" err="1" smtClean="0">
                <a:solidFill>
                  <a:schemeClr val="tx2"/>
                </a:solidFill>
                <a:latin typeface="Arial" pitchFamily="34" charset="0"/>
                <a:ea typeface="Cambria Math" pitchFamily="18" charset="0"/>
                <a:cs typeface="Arial" pitchFamily="34" charset="0"/>
              </a:rPr>
              <a:t>n</a:t>
            </a:r>
            <a:endParaRPr lang="ru-RU" sz="8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2500306"/>
            <a:ext cx="6143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Полный объем цилиндра</a:t>
            </a:r>
            <a:endParaRPr lang="ru-RU" sz="4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Параметры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двигателей внутреннего сгорания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3143248"/>
            <a:ext cx="3387544" cy="250033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14546" y="1857364"/>
            <a:ext cx="507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Степень сжатия</a:t>
            </a:r>
            <a:endParaRPr lang="ru-RU" sz="48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007033"/>
                </a:solidFill>
                <a:latin typeface="+mj-lt"/>
                <a:ea typeface="+mj-ea"/>
                <a:cs typeface="+mj-cs"/>
              </a:rPr>
              <a:t>Рабочие циклы двигателей внутреннего сгорания</a:t>
            </a:r>
            <a:endParaRPr lang="ru-RU" i="1" dirty="0">
              <a:solidFill>
                <a:srgbClr val="0070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6738" name="Picture 2" descr="I:\Водитель погрузчика\Лекции\Лекция 1 Общее устройство ДВС\4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2214554"/>
            <a:ext cx="1943371" cy="421484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43636" y="1428736"/>
            <a:ext cx="228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4-х тактный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Documents and Settings\Пономарев\Рабочий стол\rabota-2takt-engin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4078" y="2143116"/>
            <a:ext cx="2341026" cy="407196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357290" y="1428736"/>
            <a:ext cx="264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2-х тактный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Рабочий цикл четырехтактного карбюраторного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двигателя</a:t>
            </a:r>
            <a:r>
              <a:rPr lang="ru-RU" sz="2800" dirty="0" smtClean="0">
                <a:solidFill>
                  <a:srgbClr val="7030A0"/>
                </a:solidFill>
              </a:rPr>
              <a:t>.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4678" y="1357298"/>
            <a:ext cx="59293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Первый такт —</a:t>
            </a:r>
            <a:r>
              <a:rPr lang="ru-RU" sz="3200" b="1" dirty="0" smtClean="0">
                <a:solidFill>
                  <a:srgbClr val="C00000"/>
                </a:solidFill>
              </a:rPr>
              <a:t>впуск</a:t>
            </a:r>
            <a:r>
              <a:rPr lang="ru-RU" sz="3200" b="1" dirty="0" smtClean="0"/>
              <a:t>. </a:t>
            </a:r>
          </a:p>
          <a:p>
            <a:endParaRPr lang="ru-RU" sz="2400" i="1" dirty="0" smtClean="0"/>
          </a:p>
          <a:p>
            <a:r>
              <a:rPr lang="ru-RU" sz="2400" i="1" dirty="0" smtClean="0"/>
              <a:t>Поршень  перемещается от в. м. т. к н. м. т., впускной клапан открыт, выпускной клапан закрыт. В цилиндре создается разрежение 0,7— 0,9 кгс/см  и горючая смесь, состоящая из паров бензина и воздуха, поступает в цилиндр. </a:t>
            </a:r>
          </a:p>
          <a:p>
            <a:endParaRPr lang="ru-RU" sz="2400" i="1" dirty="0" smtClean="0"/>
          </a:p>
          <a:p>
            <a:pPr algn="ctr"/>
            <a:r>
              <a:rPr lang="ru-RU" sz="2400" i="1" dirty="0" smtClean="0"/>
              <a:t>Температура смеси в конце впуска </a:t>
            </a:r>
          </a:p>
          <a:p>
            <a:pPr algn="ctr"/>
            <a:r>
              <a:rPr lang="ru-RU" sz="2400" i="1" dirty="0" smtClean="0"/>
              <a:t>75-125°С.</a:t>
            </a:r>
            <a:endParaRPr lang="ru-RU" sz="2400" i="1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rcRect t="10072" r="3550"/>
          <a:stretch>
            <a:fillRect/>
          </a:stretch>
        </p:blipFill>
        <p:spPr bwMode="auto">
          <a:xfrm>
            <a:off x="0" y="1000108"/>
            <a:ext cx="292892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Рабочий цикл четырехтактного карбюраторного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двигателя</a:t>
            </a:r>
            <a:r>
              <a:rPr lang="ru-RU" sz="2800" dirty="0" smtClean="0">
                <a:solidFill>
                  <a:srgbClr val="7030A0"/>
                </a:solidFill>
              </a:rPr>
              <a:t>.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364" y="1857364"/>
            <a:ext cx="57150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Второй такт—</a:t>
            </a:r>
            <a:r>
              <a:rPr lang="ru-RU" sz="3200" b="1" dirty="0" smtClean="0">
                <a:solidFill>
                  <a:srgbClr val="C00000"/>
                </a:solidFill>
              </a:rPr>
              <a:t>сжатие</a:t>
            </a:r>
            <a:r>
              <a:rPr lang="ru-RU" sz="3200" b="1" dirty="0" smtClean="0"/>
              <a:t> </a:t>
            </a:r>
            <a:r>
              <a:rPr lang="ru-RU" sz="3200" b="1" i="1" dirty="0" smtClean="0"/>
              <a:t>. </a:t>
            </a:r>
          </a:p>
          <a:p>
            <a:endParaRPr lang="ru-RU" sz="2400" dirty="0" smtClean="0"/>
          </a:p>
          <a:p>
            <a:r>
              <a:rPr lang="ru-RU" sz="2400" i="1" dirty="0" smtClean="0"/>
              <a:t>Поршень перемещается от н.м.т. к в.м.т., оба клапана закрыты. Давление и температура рабочей смеси повышаются, достигая к концу такта соответственно </a:t>
            </a:r>
          </a:p>
          <a:p>
            <a:r>
              <a:rPr lang="ru-RU" sz="2400" i="1" dirty="0" smtClean="0"/>
              <a:t>9-15 кгс/см</a:t>
            </a:r>
            <a:r>
              <a:rPr lang="ru-RU" sz="2400" i="1" baseline="30000" dirty="0" smtClean="0"/>
              <a:t>2</a:t>
            </a:r>
            <a:r>
              <a:rPr lang="ru-RU" sz="2400" i="1" dirty="0" smtClean="0"/>
              <a:t> и 35О-50О°С.</a:t>
            </a:r>
            <a:endParaRPr lang="ru-RU" sz="2400" i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307464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Рабочий цикл четырехтактного карбюраторного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двигателя</a:t>
            </a:r>
            <a:r>
              <a:rPr lang="ru-RU" sz="2800" dirty="0" smtClean="0">
                <a:solidFill>
                  <a:srgbClr val="7030A0"/>
                </a:solidFill>
              </a:rPr>
              <a:t>.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86050" y="2428868"/>
            <a:ext cx="635795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Третий такт — расширение, или </a:t>
            </a:r>
            <a:r>
              <a:rPr lang="ru-RU" sz="3200" b="1" dirty="0" smtClean="0">
                <a:solidFill>
                  <a:srgbClr val="C00000"/>
                </a:solidFill>
              </a:rPr>
              <a:t>рабочий ход</a:t>
            </a:r>
            <a:r>
              <a:rPr lang="ru-RU" sz="3200" dirty="0" smtClean="0"/>
              <a:t>.</a:t>
            </a:r>
          </a:p>
          <a:p>
            <a:endParaRPr lang="ru-RU" sz="2400" dirty="0" smtClean="0"/>
          </a:p>
          <a:p>
            <a:r>
              <a:rPr lang="ru-RU" sz="2400" i="1" dirty="0" smtClean="0"/>
              <a:t>В конце такта сжатия рабочая смесь воспламеняется электрической искрой, происходит быстрое сгорание смеси. Максимальное давление при сгорании достигает 30-50 кгс/см</a:t>
            </a:r>
            <a:r>
              <a:rPr lang="ru-RU" sz="2400" i="1" baseline="30000" dirty="0" smtClean="0"/>
              <a:t>2</a:t>
            </a:r>
            <a:r>
              <a:rPr lang="ru-RU" sz="2400" i="1" dirty="0" smtClean="0"/>
              <a:t>, а температура 2100-2500°С. </a:t>
            </a:r>
            <a:endParaRPr lang="ru-RU" sz="2400" i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2825863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Рабочий цикл четырехтактного карбюраторного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двигателя</a:t>
            </a:r>
            <a:r>
              <a:rPr lang="ru-RU" sz="2800" dirty="0" smtClean="0">
                <a:solidFill>
                  <a:srgbClr val="7030A0"/>
                </a:solidFill>
              </a:rPr>
              <a:t>.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3000364" cy="545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00364" y="1643050"/>
            <a:ext cx="614363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Четвертый такт — </a:t>
            </a:r>
            <a:r>
              <a:rPr lang="ru-RU" sz="3200" b="1" dirty="0" smtClean="0">
                <a:solidFill>
                  <a:srgbClr val="FF0000"/>
                </a:solidFill>
              </a:rPr>
              <a:t>в </a:t>
            </a:r>
            <a:r>
              <a:rPr lang="ru-RU" sz="3200" b="1" dirty="0" err="1" smtClean="0">
                <a:solidFill>
                  <a:srgbClr val="FF0000"/>
                </a:solidFill>
              </a:rPr>
              <a:t>ы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</a:rPr>
              <a:t>п</a:t>
            </a:r>
            <a:r>
              <a:rPr lang="ru-RU" sz="3200" b="1" dirty="0" smtClean="0">
                <a:solidFill>
                  <a:srgbClr val="FF0000"/>
                </a:solidFill>
              </a:rPr>
              <a:t> у с к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</a:p>
          <a:p>
            <a:endParaRPr lang="ru-RU" sz="2400" dirty="0" smtClean="0"/>
          </a:p>
          <a:p>
            <a:pPr algn="ctr"/>
            <a:r>
              <a:rPr lang="ru-RU" sz="2400" dirty="0" smtClean="0"/>
              <a:t>Поршень перемещается от </a:t>
            </a:r>
          </a:p>
          <a:p>
            <a:pPr algn="ctr"/>
            <a:r>
              <a:rPr lang="ru-RU" sz="2400" b="1" dirty="0" smtClean="0"/>
              <a:t>н.м.т. </a:t>
            </a:r>
            <a:r>
              <a:rPr lang="ru-RU" sz="2400" dirty="0" smtClean="0"/>
              <a:t>к </a:t>
            </a:r>
            <a:r>
              <a:rPr lang="ru-RU" sz="2400" b="1" dirty="0" smtClean="0"/>
              <a:t>в.м.т., </a:t>
            </a:r>
            <a:r>
              <a:rPr lang="ru-RU" sz="2400" dirty="0" smtClean="0"/>
              <a:t>выпускной клапан открыт. Отработавшие газы выпускаются из цилиндра в атмосферу. Процесс выпуска протекает при давлении выше атмосферного. К концу такта давление в цилиндре снижается до 1,1—1,2 кгс/см</a:t>
            </a:r>
            <a:r>
              <a:rPr lang="ru-RU" sz="2400" baseline="30000" dirty="0" smtClean="0"/>
              <a:t>2</a:t>
            </a:r>
            <a:r>
              <a:rPr lang="ru-RU" sz="2400" dirty="0" smtClean="0"/>
              <a:t>, а температура - до 70О-800°С.</a:t>
            </a:r>
            <a:endParaRPr lang="ru-RU" sz="24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Работа четырехтактного карбюраторного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двигателя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2" descr="I:\Водитель погрузчика\Лекции\Лекция 1 Общее устройство ДВС\4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848" y="1068728"/>
            <a:ext cx="2500330" cy="5422792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11539" y="6475527"/>
            <a:ext cx="5278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hlinkClick r:id="rId3" action="ppaction://hlinkfile"/>
              </a:rPr>
              <a:t>ДВС одноцилиндровый 4-х тактный</a:t>
            </a:r>
            <a:endParaRPr lang="ru-RU" sz="2400" dirty="0"/>
          </a:p>
        </p:txBody>
      </p:sp>
      <p:pic>
        <p:nvPicPr>
          <p:cNvPr id="2050" name="Picture 2" descr="C:\Users\USER\Desktop\Принцип работы четырёхтактного двигателя\06c8d803247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94" y="1087008"/>
            <a:ext cx="3963309" cy="540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114" y="1124743"/>
            <a:ext cx="4290102" cy="478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5914124"/>
            <a:ext cx="726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Разделенная </a:t>
            </a:r>
            <a:r>
              <a:rPr lang="ru-RU" sz="2400" b="1" dirty="0" err="1">
                <a:solidFill>
                  <a:srgbClr val="FF0000"/>
                </a:solidFill>
              </a:rPr>
              <a:t>вихрекамерная</a:t>
            </a:r>
            <a:r>
              <a:rPr lang="ru-RU" sz="2400" b="1" dirty="0">
                <a:solidFill>
                  <a:srgbClr val="FF0000"/>
                </a:solidFill>
              </a:rPr>
              <a:t> камера сгорания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73314" y="319088"/>
            <a:ext cx="7391174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Формы камер сгорания у дизелей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43608" y="5914124"/>
            <a:ext cx="726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Разделенная форкамерная камера сгорания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4915807" cy="486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73314" y="319088"/>
            <a:ext cx="7391174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Формы камер сгорания у дизелей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5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Устройство </a:t>
            </a:r>
            <a:r>
              <a:rPr lang="ru-RU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двигателя </a:t>
            </a:r>
            <a:r>
              <a:rPr lang="ru-RU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внутреннего сгорания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Рисунок 6" descr="карбюраторные и дизельные двигател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407193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43372" y="1071546"/>
            <a:ext cx="50006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1 - головка цилиндра; </a:t>
            </a:r>
          </a:p>
          <a:p>
            <a:r>
              <a:rPr lang="ru-RU" sz="2400" dirty="0" smtClean="0"/>
              <a:t>2 - цилиндр; </a:t>
            </a:r>
          </a:p>
          <a:p>
            <a:r>
              <a:rPr lang="ru-RU" sz="2400" dirty="0" smtClean="0"/>
              <a:t>3 - поршень; </a:t>
            </a:r>
          </a:p>
          <a:p>
            <a:r>
              <a:rPr lang="ru-RU" sz="2400" dirty="0" smtClean="0"/>
              <a:t>4 - поршневые кольца; </a:t>
            </a:r>
          </a:p>
          <a:p>
            <a:r>
              <a:rPr lang="ru-RU" sz="2400" dirty="0" smtClean="0"/>
              <a:t>5 - поршневой палец; </a:t>
            </a:r>
          </a:p>
          <a:p>
            <a:r>
              <a:rPr lang="ru-RU" sz="2400" dirty="0" smtClean="0"/>
              <a:t>6 - шатун; </a:t>
            </a:r>
          </a:p>
          <a:p>
            <a:r>
              <a:rPr lang="ru-RU" sz="2400" dirty="0" smtClean="0"/>
              <a:t>7 - коленчатый вал; </a:t>
            </a:r>
          </a:p>
          <a:p>
            <a:r>
              <a:rPr lang="ru-RU" sz="2400" dirty="0" smtClean="0"/>
              <a:t>8 - маховик; </a:t>
            </a:r>
          </a:p>
          <a:p>
            <a:r>
              <a:rPr lang="ru-RU" sz="2400" dirty="0" smtClean="0"/>
              <a:t>9 - кривошип; </a:t>
            </a:r>
          </a:p>
          <a:p>
            <a:r>
              <a:rPr lang="ru-RU" sz="2400" dirty="0" smtClean="0"/>
              <a:t>10 - распределительный вал; </a:t>
            </a:r>
          </a:p>
          <a:p>
            <a:r>
              <a:rPr lang="ru-RU" sz="2400" dirty="0" smtClean="0"/>
              <a:t>11 - кулачок распределительного вала; </a:t>
            </a:r>
          </a:p>
          <a:p>
            <a:r>
              <a:rPr lang="ru-RU" sz="2400" dirty="0" smtClean="0"/>
              <a:t>12 - рычаг; </a:t>
            </a:r>
          </a:p>
          <a:p>
            <a:r>
              <a:rPr lang="ru-RU" sz="2400" dirty="0" smtClean="0"/>
              <a:t>13 - клапан; </a:t>
            </a:r>
          </a:p>
          <a:p>
            <a:r>
              <a:rPr lang="ru-RU" sz="2400" dirty="0" smtClean="0"/>
              <a:t>14 - свеча зажигания</a:t>
            </a:r>
            <a:endParaRPr lang="ru-RU" sz="240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7704" y="5938435"/>
            <a:ext cx="5563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Полуразделенная</a:t>
            </a:r>
            <a:r>
              <a:rPr lang="ru-RU" sz="2400" b="1" dirty="0">
                <a:solidFill>
                  <a:srgbClr val="FF0000"/>
                </a:solidFill>
              </a:rPr>
              <a:t> камера сгорания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44" y="1004874"/>
            <a:ext cx="6243802" cy="490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573314" y="319088"/>
            <a:ext cx="7391174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Формы камер сгорания у дизелей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3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75374" y="5938435"/>
            <a:ext cx="5197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Неразделенная камера сгорания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48" y="1050123"/>
            <a:ext cx="5654223" cy="488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73314" y="319088"/>
            <a:ext cx="7391174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Формы камер сгорания у дизелей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214290"/>
            <a:ext cx="7786710" cy="707886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Способы создания вихревого движения заряда во время впуска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719" y="4583748"/>
            <a:ext cx="2297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Тангенциальное расположение канала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" y="1892250"/>
            <a:ext cx="2431852" cy="261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829" y="1548241"/>
            <a:ext cx="2010791" cy="219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59" y="2012716"/>
            <a:ext cx="1719261" cy="17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52385" y="3738416"/>
            <a:ext cx="3956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Установка на клапане ширмы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533" y="966607"/>
            <a:ext cx="273050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57323" y="6004834"/>
            <a:ext cx="2232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Винтовой канал</a:t>
            </a:r>
          </a:p>
        </p:txBody>
      </p:sp>
    </p:spTree>
    <p:extLst>
      <p:ext uri="{BB962C8B-B14F-4D97-AF65-F5344CB8AC3E}">
        <p14:creationId xmlns:p14="http://schemas.microsoft.com/office/powerpoint/2010/main" val="23491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214290"/>
            <a:ext cx="7786710" cy="707886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Способы создания вихревого движения заряда во время впуска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320351" y="6072940"/>
            <a:ext cx="2642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33"/>
                </a:solidFill>
              </a:rPr>
              <a:t>Винтовой канал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2730996" cy="504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97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</a:rPr>
              <a:t>Принцип работы дизельного двигателя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46150" y="6406579"/>
            <a:ext cx="7571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hlinkClick r:id="rId4" action="ppaction://hlinkfile"/>
              </a:rPr>
              <a:t>ВИДЕО: Принцип работы дизельного двигателя</a:t>
            </a:r>
            <a:endParaRPr lang="ru-RU" sz="2400" b="1" dirty="0"/>
          </a:p>
        </p:txBody>
      </p:sp>
      <p:pic>
        <p:nvPicPr>
          <p:cNvPr id="3" name="Работа дизельного двигателя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06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065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Работа двухтактного карбюраторного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двигателя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050" name="Picture 2" descr="D:\УКК\Двигатели внутреннего сгорания\Лекция с презентацией\Презентация ДВС\rabota-2takt-engin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049245"/>
            <a:ext cx="3168351" cy="551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3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Работа двухтактного карбюраторного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двигателя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074" name="Picture 2" descr="D:\УКК\Двигатели внутреннего сгорания\Лекция с презентацией\Презентация ДВС\2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3120"/>
            <a:ext cx="91440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32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Параметры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двигателей внутреннего сгорания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235742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00364" y="2214554"/>
            <a:ext cx="464347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Верхнее крайнее положение поршня в цилиндре </a:t>
            </a:r>
            <a:r>
              <a:rPr lang="ru-RU" sz="2800" dirty="0" smtClean="0"/>
              <a:t>называется верхней </a:t>
            </a:r>
            <a:r>
              <a:rPr lang="ru-RU" sz="2800" dirty="0"/>
              <a:t>мертвой точкой </a:t>
            </a:r>
            <a:r>
              <a:rPr lang="ru-RU" sz="4400" dirty="0"/>
              <a:t>(в. м. т.)</a:t>
            </a:r>
          </a:p>
        </p:txBody>
      </p:sp>
      <p:sp>
        <p:nvSpPr>
          <p:cNvPr id="9" name="Овальная выноска 8"/>
          <p:cNvSpPr/>
          <p:nvPr/>
        </p:nvSpPr>
        <p:spPr>
          <a:xfrm>
            <a:off x="2071670" y="1214422"/>
            <a:ext cx="1785950" cy="714380"/>
          </a:xfrm>
          <a:prstGeom prst="wedgeEllipseCallout">
            <a:avLst>
              <a:gd name="adj1" fmla="val -54704"/>
              <a:gd name="adj2" fmla="val 3493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ВМТ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Параметры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двигателей внутреннего сгорания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2484311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86182" y="2857496"/>
            <a:ext cx="471490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</a:rPr>
              <a:t>Нижнее </a:t>
            </a:r>
            <a:r>
              <a:rPr lang="ru-RU" sz="2800" dirty="0">
                <a:solidFill>
                  <a:srgbClr val="00B050"/>
                </a:solidFill>
              </a:rPr>
              <a:t>крайнее положение поршня в цилиндре </a:t>
            </a:r>
            <a:r>
              <a:rPr lang="ru-RU" sz="2800" dirty="0" smtClean="0">
                <a:solidFill>
                  <a:srgbClr val="00B050"/>
                </a:solidFill>
              </a:rPr>
              <a:t>называется нижней </a:t>
            </a:r>
            <a:r>
              <a:rPr lang="ru-RU" sz="2800" dirty="0">
                <a:solidFill>
                  <a:srgbClr val="00B050"/>
                </a:solidFill>
              </a:rPr>
              <a:t>мертвой точкой </a:t>
            </a:r>
            <a:endParaRPr lang="ru-RU" sz="2800" dirty="0" smtClean="0">
              <a:solidFill>
                <a:srgbClr val="00B050"/>
              </a:solidFill>
            </a:endParaRPr>
          </a:p>
          <a:p>
            <a:pPr algn="ctr"/>
            <a:r>
              <a:rPr lang="ru-RU" sz="4400" dirty="0" smtClean="0">
                <a:solidFill>
                  <a:srgbClr val="00B050"/>
                </a:solidFill>
              </a:rPr>
              <a:t>(</a:t>
            </a:r>
            <a:r>
              <a:rPr lang="ru-RU" sz="4400" dirty="0">
                <a:solidFill>
                  <a:srgbClr val="00B050"/>
                </a:solidFill>
              </a:rPr>
              <a:t>н. м. т.)</a:t>
            </a:r>
            <a:r>
              <a:rPr lang="ru-RU" sz="2800" dirty="0">
                <a:solidFill>
                  <a:srgbClr val="00B050"/>
                </a:solidFill>
              </a:rPr>
              <a:t>. </a:t>
            </a:r>
          </a:p>
        </p:txBody>
      </p:sp>
      <p:sp>
        <p:nvSpPr>
          <p:cNvPr id="7" name="Овальная выноска 6"/>
          <p:cNvSpPr/>
          <p:nvPr/>
        </p:nvSpPr>
        <p:spPr>
          <a:xfrm>
            <a:off x="2000232" y="2500306"/>
            <a:ext cx="1785950" cy="714380"/>
          </a:xfrm>
          <a:prstGeom prst="wedgeEllipseCallout">
            <a:avLst>
              <a:gd name="adj1" fmla="val -54704"/>
              <a:gd name="adj2" fmla="val 3493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НМТ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Параметры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двигателей внутреннего сгорания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44" y="2714620"/>
            <a:ext cx="45005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Расстояние, </a:t>
            </a:r>
            <a:r>
              <a:rPr lang="ru-RU" sz="2800" dirty="0" smtClean="0"/>
              <a:t>проходимое </a:t>
            </a:r>
            <a:r>
              <a:rPr lang="ru-RU" sz="2800" dirty="0"/>
              <a:t>поршнем от одной до другой </a:t>
            </a:r>
            <a:r>
              <a:rPr lang="ru-RU" sz="2800" dirty="0" smtClean="0"/>
              <a:t>мертвой </a:t>
            </a:r>
            <a:r>
              <a:rPr lang="ru-RU" sz="2800" dirty="0"/>
              <a:t>точки, называется </a:t>
            </a:r>
            <a:endParaRPr lang="ru-RU" sz="2800" dirty="0" smtClean="0"/>
          </a:p>
          <a:p>
            <a:pPr algn="ctr"/>
            <a:r>
              <a:rPr lang="ru-RU" sz="2800" b="1" dirty="0" smtClean="0"/>
              <a:t>ходом поршня </a:t>
            </a:r>
            <a:r>
              <a:rPr lang="ru-RU" sz="2800" dirty="0" smtClean="0"/>
              <a:t> </a:t>
            </a:r>
            <a:r>
              <a:rPr lang="en-US" sz="2800" b="1" dirty="0"/>
              <a:t>S</a:t>
            </a:r>
            <a:r>
              <a:rPr lang="ru-RU" sz="2800" dirty="0"/>
              <a:t>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250029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43174" y="171448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ВМТ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3174" y="3000372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НМТ</a:t>
            </a:r>
            <a:endParaRPr lang="ru-RU" b="1" dirty="0">
              <a:solidFill>
                <a:schemeClr val="tx2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>
            <a:off x="1714480" y="2500306"/>
            <a:ext cx="1285884" cy="1588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28794" y="2143116"/>
            <a:ext cx="553998" cy="5000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Параметры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двигателей внутреннего сгорания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0298" y="2285992"/>
            <a:ext cx="6143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</a:rPr>
              <a:t>Объем </a:t>
            </a:r>
            <a:r>
              <a:rPr lang="en-US" sz="2800" i="1" dirty="0" smtClean="0">
                <a:solidFill>
                  <a:srgbClr val="7030A0"/>
                </a:solidFill>
              </a:rPr>
              <a:t>V</a:t>
            </a:r>
            <a:r>
              <a:rPr lang="ru-RU" sz="2800" i="1" baseline="-25000" dirty="0" smtClean="0">
                <a:solidFill>
                  <a:srgbClr val="7030A0"/>
                </a:solidFill>
              </a:rPr>
              <a:t>с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dirty="0">
                <a:solidFill>
                  <a:srgbClr val="7030A0"/>
                </a:solidFill>
              </a:rPr>
              <a:t>над поршнем, находящимся в </a:t>
            </a:r>
            <a:r>
              <a:rPr lang="ru-RU" sz="2800" dirty="0" err="1">
                <a:solidFill>
                  <a:srgbClr val="7030A0"/>
                </a:solidFill>
              </a:rPr>
              <a:t>в</a:t>
            </a:r>
            <a:r>
              <a:rPr lang="ru-RU" sz="2800" dirty="0">
                <a:solidFill>
                  <a:srgbClr val="7030A0"/>
                </a:solidFill>
              </a:rPr>
              <a:t>. м. т., называется </a:t>
            </a:r>
            <a:r>
              <a:rPr lang="ru-RU" sz="2800" b="1" dirty="0">
                <a:solidFill>
                  <a:srgbClr val="7030A0"/>
                </a:solidFill>
              </a:rPr>
              <a:t>объемом камеры сгорания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242886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242886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Параметры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двигателей внутреннего сгорания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736" y="3000372"/>
            <a:ext cx="5429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</a:t>
            </a:r>
            <a:r>
              <a:rPr lang="ru-RU" sz="2800" dirty="0" smtClean="0"/>
              <a:t>бъем </a:t>
            </a:r>
            <a:r>
              <a:rPr lang="en-US" sz="2800" i="1" dirty="0" smtClean="0"/>
              <a:t>V</a:t>
            </a:r>
            <a:r>
              <a:rPr lang="ru-RU" sz="2800" i="1" baseline="-25000" dirty="0" err="1"/>
              <a:t>п</a:t>
            </a:r>
            <a:r>
              <a:rPr lang="en-US" sz="2800" i="1" dirty="0" smtClean="0"/>
              <a:t> </a:t>
            </a:r>
            <a:r>
              <a:rPr lang="ru-RU" sz="2800" dirty="0"/>
              <a:t>над поршнем, находящимся в н. м. </a:t>
            </a:r>
            <a:r>
              <a:rPr lang="ru-RU" sz="2800" dirty="0" smtClean="0"/>
              <a:t>т. называется </a:t>
            </a:r>
          </a:p>
          <a:p>
            <a:pPr algn="ctr"/>
            <a:r>
              <a:rPr lang="ru-RU" sz="2800" b="1" dirty="0" smtClean="0"/>
              <a:t>полным </a:t>
            </a:r>
            <a:r>
              <a:rPr lang="ru-RU" sz="2800" b="1" dirty="0"/>
              <a:t>объемом цилиндра</a:t>
            </a:r>
            <a:r>
              <a:rPr lang="ru-RU" sz="2800" dirty="0"/>
              <a:t>. </a:t>
            </a: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2571736" cy="554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2571736" cy="554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Прямая со стрелкой 9"/>
          <p:cNvCxnSpPr/>
          <p:nvPr/>
        </p:nvCxnSpPr>
        <p:spPr>
          <a:xfrm rot="10800000" flipV="1">
            <a:off x="1643042" y="2071678"/>
            <a:ext cx="857256" cy="428628"/>
          </a:xfrm>
          <a:prstGeom prst="straightConnector1">
            <a:avLst/>
          </a:prstGeom>
          <a:ln w="158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00298" y="1714488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V</a:t>
            </a:r>
            <a:r>
              <a:rPr lang="ru-RU" sz="2400" b="1" dirty="0" smtClean="0">
                <a:solidFill>
                  <a:schemeClr val="tx2"/>
                </a:solidFill>
              </a:rPr>
              <a:t>п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Параметры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двигателей внутреннего сгорания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1736" y="2928934"/>
            <a:ext cx="6000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Объем </a:t>
            </a:r>
            <a:r>
              <a:rPr lang="en-US" sz="2800" i="1" dirty="0" smtClean="0"/>
              <a:t>V</a:t>
            </a:r>
            <a:r>
              <a:rPr lang="ru-RU" sz="2800" i="1" dirty="0" smtClean="0"/>
              <a:t>р, </a:t>
            </a:r>
            <a:r>
              <a:rPr lang="ru-RU" sz="2800" dirty="0"/>
              <a:t>освобождаемый поршнем при его </a:t>
            </a:r>
            <a:r>
              <a:rPr lang="ru-RU" sz="2800" dirty="0" smtClean="0"/>
              <a:t>перемещении </a:t>
            </a:r>
            <a:r>
              <a:rPr lang="ru-RU" sz="2800" dirty="0"/>
              <a:t>от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в. м. т. </a:t>
            </a:r>
            <a:r>
              <a:rPr lang="ru-RU" sz="2800" dirty="0"/>
              <a:t>к </a:t>
            </a:r>
            <a:r>
              <a:rPr lang="ru-RU" sz="3600" dirty="0"/>
              <a:t>н. м. т., </a:t>
            </a:r>
            <a:r>
              <a:rPr lang="ru-RU" sz="2800" dirty="0" smtClean="0"/>
              <a:t>называется </a:t>
            </a:r>
            <a:r>
              <a:rPr lang="ru-RU" sz="2800" b="1" dirty="0"/>
              <a:t>рабочим объемом </a:t>
            </a:r>
            <a:r>
              <a:rPr lang="ru-RU" sz="2800" b="1" dirty="0" smtClean="0"/>
              <a:t>цилиндра</a:t>
            </a:r>
            <a:r>
              <a:rPr lang="ru-RU" sz="2800" dirty="0"/>
              <a:t>. 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7"/>
            <a:ext cx="2571736" cy="554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7"/>
            <a:ext cx="2571736" cy="554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319088"/>
            <a:ext cx="7329510" cy="56356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Параметры</a:t>
            </a:r>
            <a:r>
              <a:rPr lang="ru-RU" b="1" i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двигателей внутреннего сгорания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0" y="214290"/>
            <a:ext cx="1428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ДВС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14414" y="1500174"/>
            <a:ext cx="6572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Рабочий объем цилиндра</a:t>
            </a:r>
            <a:endParaRPr lang="ru-RU" sz="4000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66" y="2214554"/>
            <a:ext cx="4486275" cy="23812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071670" y="4786322"/>
            <a:ext cx="492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Где: </a:t>
            </a:r>
            <a:r>
              <a:rPr lang="en-US" sz="2800" i="1" dirty="0" smtClean="0"/>
              <a:t>D</a:t>
            </a:r>
            <a:r>
              <a:rPr lang="ru-RU" sz="2800" i="1" dirty="0" smtClean="0"/>
              <a:t> - </a:t>
            </a:r>
            <a:r>
              <a:rPr lang="ru-RU" sz="2800" dirty="0" smtClean="0"/>
              <a:t>диаметр цилиндра; </a:t>
            </a:r>
          </a:p>
          <a:p>
            <a:r>
              <a:rPr lang="ru-RU" sz="2800" dirty="0" smtClean="0"/>
              <a:t>         </a:t>
            </a:r>
            <a:r>
              <a:rPr lang="en-US" sz="2800" dirty="0" smtClean="0"/>
              <a:t>S</a:t>
            </a:r>
            <a:r>
              <a:rPr lang="ru-RU" sz="2800" dirty="0" smtClean="0"/>
              <a:t> - ход поршня.</a:t>
            </a:r>
            <a:endParaRPr lang="ru-RU" sz="280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BC302-249D-4CB7-A4A4-280A3440E29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вигатели внутреннего сгорания">
  <a:themeElements>
    <a:clrScheme name="sample 3">
      <a:dk1>
        <a:srgbClr val="1D528D"/>
      </a:dk1>
      <a:lt1>
        <a:srgbClr val="FFFFFF"/>
      </a:lt1>
      <a:dk2>
        <a:srgbClr val="000000"/>
      </a:dk2>
      <a:lt2>
        <a:srgbClr val="C0C0C0"/>
      </a:lt2>
      <a:accent1>
        <a:srgbClr val="1B9AD9"/>
      </a:accent1>
      <a:accent2>
        <a:srgbClr val="E4A04E"/>
      </a:accent2>
      <a:accent3>
        <a:srgbClr val="FFFFFF"/>
      </a:accent3>
      <a:accent4>
        <a:srgbClr val="174578"/>
      </a:accent4>
      <a:accent5>
        <a:srgbClr val="ABCAE9"/>
      </a:accent5>
      <a:accent6>
        <a:srgbClr val="CF9146"/>
      </a:accent6>
      <a:hlink>
        <a:srgbClr val="66CC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3366"/>
        </a:dk1>
        <a:lt1>
          <a:srgbClr val="FFFFFF"/>
        </a:lt1>
        <a:dk2>
          <a:srgbClr val="000000"/>
        </a:dk2>
        <a:lt2>
          <a:srgbClr val="C0C0C0"/>
        </a:lt2>
        <a:accent1>
          <a:srgbClr val="3556A7"/>
        </a:accent1>
        <a:accent2>
          <a:srgbClr val="C78DD7"/>
        </a:accent2>
        <a:accent3>
          <a:srgbClr val="FFFFFF"/>
        </a:accent3>
        <a:accent4>
          <a:srgbClr val="002A56"/>
        </a:accent4>
        <a:accent5>
          <a:srgbClr val="AEB4D0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399D72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ECCBC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1B9AD9"/>
        </a:accent1>
        <a:accent2>
          <a:srgbClr val="E4A04E"/>
        </a:accent2>
        <a:accent3>
          <a:srgbClr val="FFFFFF"/>
        </a:accent3>
        <a:accent4>
          <a:srgbClr val="174578"/>
        </a:accent4>
        <a:accent5>
          <a:srgbClr val="ABCAE9"/>
        </a:accent5>
        <a:accent6>
          <a:srgbClr val="CF9146"/>
        </a:accent6>
        <a:hlink>
          <a:srgbClr val="66CC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Двигатели внутреннего сгорания</Template>
  <TotalTime>632</TotalTime>
  <Words>615</Words>
  <Application>Microsoft Office PowerPoint</Application>
  <PresentationFormat>Экран (4:3)</PresentationFormat>
  <Paragraphs>142</Paragraphs>
  <Slides>26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Двигатели внутреннего сгорания</vt:lpstr>
      <vt:lpstr>Image</vt:lpstr>
      <vt:lpstr>Двигатели внутреннего сгорания</vt:lpstr>
      <vt:lpstr>Устройство двигателя внутреннего сгорания</vt:lpstr>
      <vt:lpstr>Параметры двигателей внутреннего сгорания</vt:lpstr>
      <vt:lpstr>Параметры двигателей внутреннего сгорания</vt:lpstr>
      <vt:lpstr>Параметры двигателей внутреннего сгорания</vt:lpstr>
      <vt:lpstr>Параметры двигателей внутреннего сгорания</vt:lpstr>
      <vt:lpstr>Параметры двигателей внутреннего сгорания</vt:lpstr>
      <vt:lpstr>Параметры двигателей внутреннего сгорания</vt:lpstr>
      <vt:lpstr>Параметры двигателей внутреннего сгорания</vt:lpstr>
      <vt:lpstr>Параметры двигателей внутреннего сгорания</vt:lpstr>
      <vt:lpstr>Параметры двигателей внутреннего сгорания</vt:lpstr>
      <vt:lpstr>Рабочие циклы двигателей внутреннего сгорания</vt:lpstr>
      <vt:lpstr>Рабочий цикл четырехтактного карбюраторного двигателя. </vt:lpstr>
      <vt:lpstr>Рабочий цикл четырехтактного карбюраторного двигателя. </vt:lpstr>
      <vt:lpstr>Рабочий цикл четырехтактного карбюраторного двигателя. </vt:lpstr>
      <vt:lpstr>Рабочий цикл четырехтактного карбюраторного двигателя. </vt:lpstr>
      <vt:lpstr>Работа четырехтактного карбюраторного двигателя. </vt:lpstr>
      <vt:lpstr>Формы камер сгорания у дизелей </vt:lpstr>
      <vt:lpstr>Формы камер сгорания у дизелей </vt:lpstr>
      <vt:lpstr>Формы камер сгорания у дизелей </vt:lpstr>
      <vt:lpstr>Формы камер сгорания у дизелей </vt:lpstr>
      <vt:lpstr>Способы создания вихревого движения заряда во время впуска </vt:lpstr>
      <vt:lpstr>Способы создания вихревого движения заряда во время впуска </vt:lpstr>
      <vt:lpstr>Принцип работы дизельного двигателя. </vt:lpstr>
      <vt:lpstr>Работа двухтактного карбюраторного двигателя. </vt:lpstr>
      <vt:lpstr>Работа двухтактного карбюраторного двигателя.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Двигатели внутреннего сгорания</dc:title>
  <dc:creator>USER</dc:creator>
  <cp:lastModifiedBy>IDimm</cp:lastModifiedBy>
  <cp:revision>56</cp:revision>
  <dcterms:created xsi:type="dcterms:W3CDTF">2012-10-16T04:54:29Z</dcterms:created>
  <dcterms:modified xsi:type="dcterms:W3CDTF">2017-03-14T08:04:40Z</dcterms:modified>
</cp:coreProperties>
</file>