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55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A507-B94F-47F7-B7F6-8A8CFA4C790C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4BAE7-EF4F-44C0-AF94-1F1FD3E10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220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A507-B94F-47F7-B7F6-8A8CFA4C790C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4BAE7-EF4F-44C0-AF94-1F1FD3E10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608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A507-B94F-47F7-B7F6-8A8CFA4C790C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4BAE7-EF4F-44C0-AF94-1F1FD3E1000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9582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A507-B94F-47F7-B7F6-8A8CFA4C790C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4BAE7-EF4F-44C0-AF94-1F1FD3E10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9472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A507-B94F-47F7-B7F6-8A8CFA4C790C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4BAE7-EF4F-44C0-AF94-1F1FD3E1000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9070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A507-B94F-47F7-B7F6-8A8CFA4C790C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4BAE7-EF4F-44C0-AF94-1F1FD3E10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609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A507-B94F-47F7-B7F6-8A8CFA4C790C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4BAE7-EF4F-44C0-AF94-1F1FD3E10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067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A507-B94F-47F7-B7F6-8A8CFA4C790C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4BAE7-EF4F-44C0-AF94-1F1FD3E10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904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A507-B94F-47F7-B7F6-8A8CFA4C790C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4BAE7-EF4F-44C0-AF94-1F1FD3E10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77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A507-B94F-47F7-B7F6-8A8CFA4C790C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4BAE7-EF4F-44C0-AF94-1F1FD3E10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83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A507-B94F-47F7-B7F6-8A8CFA4C790C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4BAE7-EF4F-44C0-AF94-1F1FD3E10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832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A507-B94F-47F7-B7F6-8A8CFA4C790C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4BAE7-EF4F-44C0-AF94-1F1FD3E10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773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A507-B94F-47F7-B7F6-8A8CFA4C790C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4BAE7-EF4F-44C0-AF94-1F1FD3E10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01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A507-B94F-47F7-B7F6-8A8CFA4C790C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4BAE7-EF4F-44C0-AF94-1F1FD3E10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848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A507-B94F-47F7-B7F6-8A8CFA4C790C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4BAE7-EF4F-44C0-AF94-1F1FD3E10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972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A507-B94F-47F7-B7F6-8A8CFA4C790C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4BAE7-EF4F-44C0-AF94-1F1FD3E10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82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DA507-B94F-47F7-B7F6-8A8CFA4C790C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DF4BAE7-EF4F-44C0-AF94-1F1FD3E10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385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8528" y="178168"/>
            <a:ext cx="9956063" cy="1213310"/>
          </a:xfrm>
        </p:spPr>
        <p:txBody>
          <a:bodyPr/>
          <a:lstStyle/>
          <a:p>
            <a:pPr lvl="0" algn="ctr" defTabSz="914400" fontAlgn="base">
              <a:spcAft>
                <a:spcPct val="0"/>
              </a:spcAft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ГАПОУ НСО</a:t>
            </a:r>
            <a:br>
              <a:rPr lang="ru-RU" sz="28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«Барабинский медицинский колледж»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957391" y="6171181"/>
            <a:ext cx="5126072" cy="1096899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преподаватель Хританкова Н.Ю.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82998" y="2157657"/>
            <a:ext cx="9691020" cy="1938992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Тест «Жизнь и творчество Ф.И. Тютчева»</a:t>
            </a:r>
            <a:endParaRPr lang="ru-RU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853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0417" y="492370"/>
            <a:ext cx="9197009" cy="5543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tabLst>
                <a:tab pos="228600" algn="l"/>
                <a:tab pos="457200" algn="l"/>
              </a:tabLst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К кому обращены стихотворения Тютчева: «О, как убийственно мы любим…», «Весь день…»: 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115000"/>
              </a:lnSpc>
              <a:spcAft>
                <a:spcPts val="0"/>
              </a:spcAft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 Элеоноре Тютчевой, 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115000"/>
              </a:lnSpc>
              <a:spcAft>
                <a:spcPts val="0"/>
              </a:spcAft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Б) Эрнестине Тютчевой,  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115000"/>
              </a:lnSpc>
              <a:spcAft>
                <a:spcPts val="0"/>
              </a:spcAft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В) Амалии  </a:t>
            </a:r>
            <a:r>
              <a:rPr lang="ru-RU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Крюденер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115000"/>
              </a:lnSpc>
              <a:spcAft>
                <a:spcPts val="0"/>
              </a:spcAft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Г) Елене Денисьевой.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441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367710"/>
              </p:ext>
            </p:extLst>
          </p:nvPr>
        </p:nvGraphicFramePr>
        <p:xfrm>
          <a:off x="2756451" y="1791614"/>
          <a:ext cx="6042991" cy="264786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38039"/>
                <a:gridCol w="682675"/>
                <a:gridCol w="665609"/>
                <a:gridCol w="665609"/>
                <a:gridCol w="639351"/>
                <a:gridCol w="665609"/>
                <a:gridCol w="638039"/>
                <a:gridCol w="682675"/>
                <a:gridCol w="765385"/>
              </a:tblGrid>
              <a:tr h="1323932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23932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solidFill>
                            <a:schemeClr val="tx1"/>
                          </a:solidFill>
                          <a:effectLst/>
                        </a:rPr>
                        <a:t>Б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solidFill>
                            <a:schemeClr val="tx1"/>
                          </a:solidFill>
                          <a:effectLst/>
                        </a:rPr>
                        <a:t>А</a:t>
                      </a:r>
                      <a:endParaRPr lang="ru-RU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solidFill>
                            <a:schemeClr val="tx1"/>
                          </a:solidFill>
                          <a:effectLst/>
                        </a:rPr>
                        <a:t>В</a:t>
                      </a:r>
                      <a:endParaRPr lang="ru-RU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solidFill>
                            <a:schemeClr val="tx1"/>
                          </a:solidFill>
                          <a:effectLst/>
                        </a:rPr>
                        <a:t>В</a:t>
                      </a:r>
                      <a:endParaRPr lang="ru-RU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solidFill>
                            <a:schemeClr val="tx1"/>
                          </a:solidFill>
                          <a:effectLst/>
                        </a:rPr>
                        <a:t>Г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solidFill>
                            <a:schemeClr val="tx1"/>
                          </a:solidFill>
                          <a:effectLst/>
                        </a:rPr>
                        <a:t>В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solidFill>
                            <a:schemeClr val="tx1"/>
                          </a:solidFill>
                          <a:effectLst/>
                        </a:rPr>
                        <a:t>Б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solidFill>
                            <a:schemeClr val="tx1"/>
                          </a:solidFill>
                          <a:effectLst/>
                        </a:rPr>
                        <a:t>А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solidFill>
                            <a:schemeClr val="tx1"/>
                          </a:solidFill>
                          <a:effectLst/>
                        </a:rPr>
                        <a:t>Г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262870" y="1866421"/>
            <a:ext cx="2343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98644" y="410817"/>
            <a:ext cx="70236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Эталоны ответов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767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16695" y="655078"/>
            <a:ext cx="6096000" cy="53399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Критерии оценки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ru-RU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ош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– «5»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1-2-ош. – «4»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3-4 </a:t>
            </a:r>
            <a:r>
              <a:rPr lang="ru-RU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ош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– «3»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 и более – «2»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3639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7165" y="784663"/>
            <a:ext cx="10111409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  <a:buSzPts val="1400"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Список использованных источников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buSzPts val="1400"/>
            </a:pPr>
            <a:endPara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SzPts val="1400"/>
            </a:pP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Нспортал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/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Материалы по литературе. Социальная сеть работников образования. [Электронный ресурс]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//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Режим доступа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//http://nsportal.ru/shkola/literatura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718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69773" y="850427"/>
            <a:ext cx="8004313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4288" algn="ctr">
              <a:lnSpc>
                <a:spcPct val="115000"/>
              </a:lnSpc>
              <a:spcAft>
                <a:spcPts val="0"/>
              </a:spcAft>
              <a:tabLst>
                <a:tab pos="0" algn="l"/>
              </a:tabLst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Годы жизни Ф.И. Тютчева: </a:t>
            </a:r>
          </a:p>
          <a:p>
            <a:pPr indent="228600" algn="ctr">
              <a:lnSpc>
                <a:spcPct val="115000"/>
              </a:lnSpc>
              <a:spcAft>
                <a:spcPts val="0"/>
              </a:spcAft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 1805 – 1878, </a:t>
            </a:r>
          </a:p>
          <a:p>
            <a:pPr indent="228600" algn="ctr">
              <a:lnSpc>
                <a:spcPct val="115000"/>
              </a:lnSpc>
              <a:spcAft>
                <a:spcPts val="0"/>
              </a:spcAft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Б) 1803 – 1873, </a:t>
            </a:r>
          </a:p>
          <a:p>
            <a:pPr indent="228600" algn="ctr">
              <a:lnSpc>
                <a:spcPct val="115000"/>
              </a:lnSpc>
              <a:spcAft>
                <a:spcPts val="0"/>
              </a:spcAft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В) 1820 – 1892, </a:t>
            </a:r>
          </a:p>
          <a:p>
            <a:pPr indent="228600" algn="ctr">
              <a:lnSpc>
                <a:spcPct val="115000"/>
              </a:lnSpc>
              <a:spcAft>
                <a:spcPts val="0"/>
              </a:spcAft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Г) 1803 - 1870.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4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68557" y="810670"/>
            <a:ext cx="7301947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tabLst>
                <a:tab pos="228600" algn="l"/>
                <a:tab pos="457200" algn="l"/>
              </a:tabLst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Учителем Тютчева был: 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115000"/>
              </a:lnSpc>
              <a:spcAft>
                <a:spcPts val="0"/>
              </a:spcAft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 С.Е. Раич, 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115000"/>
              </a:lnSpc>
              <a:spcAft>
                <a:spcPts val="0"/>
              </a:spcAft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Б) М.П. Погодин, 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115000"/>
              </a:lnSpc>
              <a:spcAft>
                <a:spcPts val="0"/>
              </a:spcAft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В) В.А. Жуковский, 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115000"/>
              </a:lnSpc>
              <a:spcAft>
                <a:spcPts val="0"/>
              </a:spcAft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Г) В.П. Боткин.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636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72209" y="744410"/>
            <a:ext cx="8428382" cy="476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tabLst>
                <a:tab pos="228600" algn="l"/>
                <a:tab pos="457200" algn="l"/>
              </a:tabLst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Своё первое стихотворение Тютчев написал в: 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115000"/>
              </a:lnSpc>
              <a:spcAft>
                <a:spcPts val="0"/>
              </a:spcAft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 9 лет, 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115000"/>
              </a:lnSpc>
              <a:spcAft>
                <a:spcPts val="0"/>
              </a:spcAft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Б) 10 лет, 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115000"/>
              </a:lnSpc>
              <a:spcAft>
                <a:spcPts val="0"/>
              </a:spcAft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В) 11 лет, 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115000"/>
              </a:lnSpc>
              <a:spcAft>
                <a:spcPts val="0"/>
              </a:spcAft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Г) 16 лет.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385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30017" y="823922"/>
            <a:ext cx="8070573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tabLst>
                <a:tab pos="228600" algn="l"/>
                <a:tab pos="457200" algn="l"/>
              </a:tabLst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Тютчев провёл за границей: 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ctr">
              <a:lnSpc>
                <a:spcPct val="115000"/>
              </a:lnSpc>
              <a:spcAft>
                <a:spcPts val="0"/>
              </a:spcAft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 10 лет, 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ctr">
              <a:lnSpc>
                <a:spcPct val="115000"/>
              </a:lnSpc>
              <a:spcAft>
                <a:spcPts val="0"/>
              </a:spcAft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Б) 17 лет, 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ctr">
              <a:lnSpc>
                <a:spcPct val="115000"/>
              </a:lnSpc>
              <a:spcAft>
                <a:spcPts val="0"/>
              </a:spcAft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В) 22 года, 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ctr">
              <a:lnSpc>
                <a:spcPct val="115000"/>
              </a:lnSpc>
              <a:spcAft>
                <a:spcPts val="0"/>
              </a:spcAft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Г) 25 лет.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291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2609" y="731157"/>
            <a:ext cx="10031895" cy="5543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tabLst>
                <a:tab pos="228600" algn="l"/>
                <a:tab pos="457200" algn="l"/>
              </a:tabLst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Какой факт биографии Тютчева является недостоверным: 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115000"/>
              </a:lnSpc>
              <a:spcAft>
                <a:spcPts val="0"/>
              </a:spcAft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 необычайная одарённость, 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115000"/>
              </a:lnSpc>
              <a:spcAft>
                <a:spcPts val="0"/>
              </a:spcAft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Б) ранняя карьера чиновника, 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115000"/>
              </a:lnSpc>
              <a:spcAft>
                <a:spcPts val="0"/>
              </a:spcAft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В) поздняя слава поэта, 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115000"/>
              </a:lnSpc>
              <a:spcAft>
                <a:spcPts val="0"/>
              </a:spcAft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Г) раннее начало публикации стихотворений.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997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8139" y="585136"/>
            <a:ext cx="8998226" cy="5543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tabLst>
                <a:tab pos="228600" algn="l"/>
                <a:tab pos="457200" algn="l"/>
              </a:tabLst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К какому литературному направлению можно отнести творчество Тютчева: 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ctr">
              <a:lnSpc>
                <a:spcPct val="115000"/>
              </a:lnSpc>
              <a:spcAft>
                <a:spcPts val="0"/>
              </a:spcAft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 классицизм, 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ctr">
              <a:lnSpc>
                <a:spcPct val="115000"/>
              </a:lnSpc>
              <a:spcAft>
                <a:spcPts val="0"/>
              </a:spcAft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Б) модернизм, 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ctr">
              <a:lnSpc>
                <a:spcPct val="115000"/>
              </a:lnSpc>
              <a:spcAft>
                <a:spcPts val="0"/>
              </a:spcAft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В) романтизм, 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ctr">
              <a:lnSpc>
                <a:spcPct val="115000"/>
              </a:lnSpc>
              <a:spcAft>
                <a:spcPts val="0"/>
              </a:spcAft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Г) реализм.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763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3913" y="611641"/>
            <a:ext cx="8958470" cy="5543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tabLst>
                <a:tab pos="228600" algn="l"/>
                <a:tab pos="457200" algn="l"/>
              </a:tabLst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Какое из названных  стихотворений не принадлежит Ф.И. Тютчеву: 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115000"/>
              </a:lnSpc>
              <a:spcAft>
                <a:spcPts val="0"/>
              </a:spcAft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 «Весенние воды», 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115000"/>
              </a:lnSpc>
              <a:spcAft>
                <a:spcPts val="0"/>
              </a:spcAft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Б) «Идёт-гудёт зелёный шум», 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115000"/>
              </a:lnSpc>
              <a:spcAft>
                <a:spcPts val="0"/>
              </a:spcAft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В) «Осенний вечер», 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115000"/>
              </a:lnSpc>
              <a:spcAft>
                <a:spcPts val="0"/>
              </a:spcAft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Г) «Ещё земли печален вид».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56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86678" y="306590"/>
            <a:ext cx="9475304" cy="632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tabLst>
                <a:tab pos="228600" algn="l"/>
                <a:tab pos="457200" algn="l"/>
              </a:tabLst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Определите  использованный в строке троп: «Тихих тёплых майских дней румяный, светлый хоровод толпится весело за ней»: 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ctr">
              <a:lnSpc>
                <a:spcPct val="115000"/>
              </a:lnSpc>
              <a:spcAft>
                <a:spcPts val="0"/>
              </a:spcAft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 метафора,  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ctr">
              <a:lnSpc>
                <a:spcPct val="115000"/>
              </a:lnSpc>
              <a:spcAft>
                <a:spcPts val="0"/>
              </a:spcAft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Б) эпитет,  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ctr">
              <a:lnSpc>
                <a:spcPct val="115000"/>
              </a:lnSpc>
              <a:spcAft>
                <a:spcPts val="0"/>
              </a:spcAft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В) гипербола, 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ctr">
              <a:lnSpc>
                <a:spcPct val="115000"/>
              </a:lnSpc>
              <a:spcAft>
                <a:spcPts val="0"/>
              </a:spcAft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Г) сравнение.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798084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</TotalTime>
  <Words>388</Words>
  <Application>Microsoft Office PowerPoint</Application>
  <PresentationFormat>Широкоэкранный</PresentationFormat>
  <Paragraphs>77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 3</vt:lpstr>
      <vt:lpstr>Грань</vt:lpstr>
      <vt:lpstr>ГАПОУ НСО «Барабинский медицинский колледж»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ГАПОУ НСО «Барабинский медицинский колледж»  </dc:title>
  <dc:creator>Наташа</dc:creator>
  <cp:lastModifiedBy>Наташа</cp:lastModifiedBy>
  <cp:revision>3</cp:revision>
  <dcterms:created xsi:type="dcterms:W3CDTF">2017-03-15T12:39:21Z</dcterms:created>
  <dcterms:modified xsi:type="dcterms:W3CDTF">2017-03-15T12:58:33Z</dcterms:modified>
</cp:coreProperties>
</file>