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B6"/>
    <a:srgbClr val="B56D25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1831B-A72B-4A31-A46D-B588B7D6A3F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8427-6991-4BB9-BF52-D594D4D56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8427-6991-4BB9-BF52-D594D4D56BD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FC0EB-CAD4-43F5-8F5D-9D516366FC6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5820-8AEE-4510-AF75-8D255A7F55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700" b="1" u="sng" dirty="0" smtClean="0">
                <a:solidFill>
                  <a:srgbClr val="002060"/>
                </a:solidFill>
              </a:rPr>
              <a:t>ТЕМПЕРАМЕНТЫ</a:t>
            </a:r>
            <a:r>
              <a:rPr lang="ru-RU" b="1" u="sng" dirty="0" smtClean="0">
                <a:solidFill>
                  <a:srgbClr val="002060"/>
                </a:solidFill>
              </a:rPr>
              <a:t/>
            </a:r>
            <a:br>
              <a:rPr lang="ru-RU" b="1" u="sng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solidFill>
                  <a:schemeClr val="bg2">
                    <a:lumMod val="25000"/>
                  </a:schemeClr>
                </a:solidFill>
              </a:rPr>
              <a:t>Понятие темперамента</a:t>
            </a:r>
            <a:endParaRPr lang="ru-RU" sz="4000" b="1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858048" cy="40719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B56D25"/>
                </a:solidFill>
              </a:rPr>
              <a:t>Т</a:t>
            </a:r>
            <a:r>
              <a:rPr lang="ru-RU" sz="2800" b="1" i="1" dirty="0" smtClean="0">
                <a:solidFill>
                  <a:srgbClr val="B56D25"/>
                </a:solidFill>
              </a:rPr>
              <a:t>емперамент</a:t>
            </a:r>
            <a:r>
              <a:rPr lang="ru-RU" sz="2400" b="1" dirty="0" smtClean="0">
                <a:solidFill>
                  <a:srgbClr val="B56D25"/>
                </a:solidFill>
              </a:rPr>
              <a:t> </a:t>
            </a:r>
            <a:r>
              <a:rPr lang="ru-RU" sz="2400" i="1" dirty="0"/>
              <a:t>(от лат. </a:t>
            </a:r>
            <a:r>
              <a:rPr lang="ru-RU" sz="2400" i="1" dirty="0" err="1"/>
              <a:t>temperamentum</a:t>
            </a:r>
            <a:r>
              <a:rPr lang="ru-RU" sz="2400" i="1" dirty="0"/>
              <a:t> – надлежащее соотношение частей, соразмерность) понимают совокупность индивидуальных относительно устойчивых свойств психики человека, проявляющихся в его поведении и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Виды темпераментов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AutoShape 72"/>
          <p:cNvSpPr>
            <a:spLocks noGrp="1" noChangeArrowheads="1"/>
          </p:cNvSpPr>
          <p:nvPr>
            <p:ph idx="1"/>
          </p:nvPr>
        </p:nvSpPr>
        <p:spPr bwMode="auto">
          <a:xfrm>
            <a:off x="428596" y="3143248"/>
            <a:ext cx="3214710" cy="1214446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A50021"/>
                </a:solidFill>
              </a:rPr>
              <a:t>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емперамент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AutoShape 85"/>
          <p:cNvSpPr>
            <a:spLocks noChangeArrowheads="1"/>
          </p:cNvSpPr>
          <p:nvPr/>
        </p:nvSpPr>
        <p:spPr bwMode="auto">
          <a:xfrm rot="20667298">
            <a:off x="3620447" y="2903586"/>
            <a:ext cx="3043010" cy="244764"/>
          </a:xfrm>
          <a:prstGeom prst="rightArrow">
            <a:avLst>
              <a:gd name="adj1" fmla="val 50000"/>
              <a:gd name="adj2" fmla="val 35029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AutoShape 94"/>
          <p:cNvSpPr>
            <a:spLocks noChangeArrowheads="1"/>
          </p:cNvSpPr>
          <p:nvPr/>
        </p:nvSpPr>
        <p:spPr bwMode="auto">
          <a:xfrm rot="325320" flipV="1">
            <a:off x="3653496" y="4072553"/>
            <a:ext cx="3048629" cy="244017"/>
          </a:xfrm>
          <a:prstGeom prst="rightArrow">
            <a:avLst>
              <a:gd name="adj1" fmla="val 50000"/>
              <a:gd name="adj2" fmla="val 35029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" name="AutoShape 95"/>
          <p:cNvSpPr>
            <a:spLocks noChangeArrowheads="1"/>
          </p:cNvSpPr>
          <p:nvPr/>
        </p:nvSpPr>
        <p:spPr bwMode="auto">
          <a:xfrm rot="1060225">
            <a:off x="3589789" y="4606968"/>
            <a:ext cx="3088082" cy="215830"/>
          </a:xfrm>
          <a:prstGeom prst="rightArrow">
            <a:avLst>
              <a:gd name="adj1" fmla="val 50000"/>
              <a:gd name="adj2" fmla="val 35029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" name="AutoShape 93"/>
          <p:cNvSpPr>
            <a:spLocks noChangeArrowheads="1"/>
          </p:cNvSpPr>
          <p:nvPr/>
        </p:nvSpPr>
        <p:spPr bwMode="auto">
          <a:xfrm rot="21277397">
            <a:off x="3660349" y="3431550"/>
            <a:ext cx="3068048" cy="277800"/>
          </a:xfrm>
          <a:prstGeom prst="rightArrow">
            <a:avLst>
              <a:gd name="adj1" fmla="val 50000"/>
              <a:gd name="adj2" fmla="val 35029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6572264" y="2214554"/>
            <a:ext cx="1571636" cy="642942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Холерик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6643702" y="3214686"/>
            <a:ext cx="1500198" cy="642942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Меланхолик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643702" y="4071942"/>
            <a:ext cx="1571636" cy="64294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Сангвиник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3702" y="4929198"/>
            <a:ext cx="1571636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Флегматик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Характеристики темпераментов</a:t>
            </a: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Холерик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Люди</a:t>
            </a:r>
            <a:r>
              <a:rPr lang="ru-RU" sz="2800" b="1" dirty="0" smtClean="0">
                <a:solidFill>
                  <a:schemeClr val="bg1"/>
                </a:solidFill>
              </a:rPr>
              <a:t>-холерики</a:t>
            </a:r>
            <a:r>
              <a:rPr lang="ru-RU" sz="2800" dirty="0" smtClean="0">
                <a:solidFill>
                  <a:schemeClr val="bg1"/>
                </a:solidFill>
              </a:rPr>
              <a:t> являются, наверное, обладателями самого сложного темперамента. Это личности неуравновешенные и даже вспыльчивые, с ними очень трудно общаться. Холерики за словом в карман не лезут, да и ввязаться в драку для доказывания своей правоты могут с легкостью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Picture 7" descr="холери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000108"/>
            <a:ext cx="1871663" cy="187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6">
                <a:lumMod val="60000"/>
                <a:lumOff val="40000"/>
                <a:alpha val="28000"/>
              </a:schemeClr>
            </a:gs>
            <a:gs pos="50000">
              <a:srgbClr val="FF9933"/>
            </a:gs>
            <a:gs pos="100000">
              <a:srgbClr val="FF33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01135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Характеристики темпераментов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Меланхолик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00528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85720" y="2571744"/>
            <a:ext cx="8643998" cy="407196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Люди-</a:t>
            </a:r>
            <a:r>
              <a:rPr lang="ru-RU" sz="2400" b="1" dirty="0" smtClean="0"/>
              <a:t>меланхолики</a:t>
            </a:r>
            <a:r>
              <a:rPr lang="ru-RU" sz="2400" dirty="0" smtClean="0"/>
              <a:t> эмоционально ранимы, они чаще других испытывают тревогу, страх, нередко переоценивая характер угрозы. Если с ними случается непредвиденная ситуация, они долго не могут найти выход из нее. Такие люди совершенно не могут за себя постоять и часто становятся жертвами насмешек и издевательства окружающих. </a:t>
            </a:r>
            <a:endParaRPr lang="ru-RU" sz="2400" dirty="0"/>
          </a:p>
        </p:txBody>
      </p:sp>
      <p:pic>
        <p:nvPicPr>
          <p:cNvPr id="6" name="Picture 7" descr="меланхоли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714356"/>
            <a:ext cx="200660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Характеристики темпераментов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Сангвиник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686800" cy="45005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effectLst/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/>
              </a:rPr>
              <a:t>Это человек весьма веселого нрава. Он представляется оптимистом, полным надежд, юмористом, шутником, балагуром. Сангвиник быстро воспламеняется, но столь же быстро остывает, теряет интерес к тому, что совсем ещё недавно очень его волновало и притягивало к себе. Он много обещает, но не всегда сдерживает свои обещания, является хорошим собеседником. Его отличает доброта, готовность прийти на помощь. Напряженная умственная и физическая работа быстро утомляет. Сангвиник очень активен, энергичен, у него живые движения, богатая мимика. При неблагоприятных условиях и отсутствии воспитания у сангвиника могут развиваться поспешность, легкомыслие к поступкам, невнимательность.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7" descr="сангвини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42918"/>
            <a:ext cx="1928826" cy="1928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Характеристики темпераментов</a:t>
            </a:r>
            <a:b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Флегматик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686800" cy="4857784"/>
          </a:xfrm>
        </p:spPr>
        <p:txBody>
          <a:bodyPr>
            <a:noAutofit/>
          </a:bodyPr>
          <a:lstStyle/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Флегматик </a:t>
            </a:r>
            <a:r>
              <a:rPr lang="ru-RU" sz="2400" dirty="0"/>
              <a:t>уравновешен. Реакции на события медленные, спокойные. Отличается большой и ровной силой, длительностью ее воздействия. Интересен, трудности и невзгоды умеет перетерпеть. Упорен, терпелив. Трудно сходится с людьми, в общении избирателен. Не находчив, речь и движения неторопливы.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Такие подростки организованны, выдержаны. Всегда аккуратно одеты, спокойны и медлительны. Им трудно переключиться от одного вида деятельности к другому. Такие подростки не участвуют в спортивных соревнованиях, они не бывают лидерами, но к ним часто идут за советами и разрешением проблем. </a:t>
            </a:r>
          </a:p>
        </p:txBody>
      </p:sp>
      <p:pic>
        <p:nvPicPr>
          <p:cNvPr id="4" name="Picture 9" descr="флегмати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42918"/>
            <a:ext cx="1857387" cy="1857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Уверенность в зависимости от темперамента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2000264" cy="4286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Сангвиник</a:t>
            </a:r>
          </a:p>
          <a:p>
            <a:endParaRPr lang="ru-RU" dirty="0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 rot="982403">
            <a:off x="1078423" y="2648983"/>
            <a:ext cx="272582" cy="1608588"/>
          </a:xfrm>
          <a:prstGeom prst="downArrow">
            <a:avLst>
              <a:gd name="adj1" fmla="val 50000"/>
              <a:gd name="adj2" fmla="val 156952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500034" y="4286256"/>
            <a:ext cx="1223963" cy="1558925"/>
          </a:xfrm>
          <a:prstGeom prst="foldedCorner">
            <a:avLst>
              <a:gd name="adj" fmla="val 25171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надеется 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 удачу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214554"/>
            <a:ext cx="20717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Флегматик</a:t>
            </a:r>
            <a:endParaRPr lang="ru-RU" sz="2800" b="1" dirty="0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rot="514601">
            <a:off x="3618191" y="2723540"/>
            <a:ext cx="239390" cy="1597223"/>
          </a:xfrm>
          <a:prstGeom prst="downArrow">
            <a:avLst>
              <a:gd name="adj1" fmla="val 50000"/>
              <a:gd name="adj2" fmla="val 208438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928926" y="4286256"/>
            <a:ext cx="1571636" cy="1500197"/>
          </a:xfrm>
          <a:prstGeom prst="foldedCorner">
            <a:avLst>
              <a:gd name="adj" fmla="val 20486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400" dirty="0"/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нет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самоуверен-</a:t>
            </a:r>
          </a:p>
          <a:p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ности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переживает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за себя,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 унывает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285992"/>
            <a:ext cx="192882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Холерик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21017601">
            <a:off x="5696736" y="2798199"/>
            <a:ext cx="271469" cy="1501134"/>
          </a:xfrm>
          <a:prstGeom prst="downArrow">
            <a:avLst>
              <a:gd name="adj1" fmla="val 22672"/>
              <a:gd name="adj2" fmla="val 208282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357818" y="4357694"/>
            <a:ext cx="1306512" cy="1558925"/>
          </a:xfrm>
          <a:prstGeom prst="foldedCorner">
            <a:avLst>
              <a:gd name="adj" fmla="val 20486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самоуверен,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скрывает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слабости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2285992"/>
            <a:ext cx="186839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Меланхолик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 rot="19554459">
            <a:off x="7938702" y="2637031"/>
            <a:ext cx="223021" cy="1630278"/>
          </a:xfrm>
          <a:prstGeom prst="downArrow">
            <a:avLst>
              <a:gd name="adj1" fmla="val 50000"/>
              <a:gd name="adj2" fmla="val 20208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7572396" y="4214818"/>
            <a:ext cx="1360488" cy="1797051"/>
          </a:xfrm>
          <a:prstGeom prst="foldedCorner">
            <a:avLst>
              <a:gd name="adj" fmla="val 20486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400" dirty="0">
              <a:solidFill>
                <a:schemeClr val="bg2"/>
              </a:solidFill>
            </a:endParaRP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Неуверен в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себе,</a:t>
            </a:r>
          </a:p>
          <a:p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преувели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-</a:t>
            </a:r>
          </a:p>
          <a:p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чивает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недостатки,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 верит в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удачу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245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ТЕМПЕРАМЕНТЫ </vt:lpstr>
      <vt:lpstr>Понятие темперамента</vt:lpstr>
      <vt:lpstr>Виды темпераментов</vt:lpstr>
      <vt:lpstr>Характеристики темпераментов  Холерик</vt:lpstr>
      <vt:lpstr>Характеристики темпераментов  Меланхолик</vt:lpstr>
      <vt:lpstr> Характеристики темпераментов  Сангвиник</vt:lpstr>
      <vt:lpstr> Характеристики темпераментов  Флегматик</vt:lpstr>
      <vt:lpstr>Уверенность в зависимости от темперамента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 </dc:title>
  <dc:creator>Admin</dc:creator>
  <cp:lastModifiedBy>Гудкава</cp:lastModifiedBy>
  <cp:revision>14</cp:revision>
  <dcterms:created xsi:type="dcterms:W3CDTF">2012-05-13T10:51:24Z</dcterms:created>
  <dcterms:modified xsi:type="dcterms:W3CDTF">2018-12-24T06:41:28Z</dcterms:modified>
</cp:coreProperties>
</file>