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8" r:id="rId3"/>
    <p:sldId id="261" r:id="rId4"/>
    <p:sldId id="265" r:id="rId5"/>
    <p:sldId id="266" r:id="rId6"/>
    <p:sldId id="277" r:id="rId7"/>
    <p:sldId id="270" r:id="rId8"/>
    <p:sldId id="273" r:id="rId9"/>
    <p:sldId id="267" r:id="rId10"/>
    <p:sldId id="271" r:id="rId11"/>
    <p:sldId id="269" r:id="rId12"/>
    <p:sldId id="278" r:id="rId13"/>
    <p:sldId id="279" r:id="rId14"/>
    <p:sldId id="280" r:id="rId15"/>
    <p:sldId id="272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06B"/>
    <a:srgbClr val="E58C69"/>
    <a:srgbClr val="EC5120"/>
    <a:srgbClr val="DCD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3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7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50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5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8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6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2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3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98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9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1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7300" b="1" dirty="0" smtClean="0">
                <a:solidFill>
                  <a:schemeClr val="accent6">
                    <a:lumMod val="75000"/>
                  </a:schemeClr>
                </a:solidFill>
              </a:rPr>
              <a:t>«Красавица осень»</a:t>
            </a:r>
            <a:endParaRPr lang="ru-RU" sz="7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5576664" cy="120168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Презентация – тренажер.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Князева 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 smtClean="0">
                <a:solidFill>
                  <a:srgbClr val="FF0000"/>
                </a:solidFill>
              </a:rPr>
              <a:t>лена Николаевна, учитель русского языка и литературы.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" y="435792"/>
            <a:ext cx="8022387" cy="601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0" y="344002"/>
            <a:ext cx="8226660" cy="616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9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Вставить в слова пропущенные буквы.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З…л…той, б…</a:t>
            </a:r>
            <a:r>
              <a:rPr lang="ru-RU" dirty="0" err="1" smtClean="0">
                <a:solidFill>
                  <a:srgbClr val="FF0000"/>
                </a:solidFill>
              </a:rPr>
              <a:t>гряный,б</a:t>
            </a:r>
            <a:r>
              <a:rPr lang="ru-RU" dirty="0" smtClean="0">
                <a:solidFill>
                  <a:srgbClr val="FF0000"/>
                </a:solidFill>
              </a:rPr>
              <a:t>…</a:t>
            </a:r>
            <a:r>
              <a:rPr lang="ru-RU" dirty="0" err="1" smtClean="0">
                <a:solidFill>
                  <a:srgbClr val="FF0000"/>
                </a:solidFill>
              </a:rPr>
              <a:t>рдовый</a:t>
            </a:r>
            <a:r>
              <a:rPr lang="ru-RU" dirty="0" smtClean="0">
                <a:solidFill>
                  <a:srgbClr val="FF0000"/>
                </a:solidFill>
              </a:rPr>
              <a:t>, з…</a:t>
            </a:r>
            <a:r>
              <a:rPr lang="ru-RU" dirty="0" err="1" smtClean="0">
                <a:solidFill>
                  <a:srgbClr val="FF0000"/>
                </a:solidFill>
              </a:rPr>
              <a:t>леный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оранж</a:t>
            </a:r>
            <a:r>
              <a:rPr lang="ru-RU" dirty="0" smtClean="0">
                <a:solidFill>
                  <a:srgbClr val="FF0000"/>
                </a:solidFill>
              </a:rPr>
              <a:t>…вый.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Выписать из предложения словосочетания.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 осеннему небу бегут быстрые облака.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Продолжить предложения так, чтобы они были сложными.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Наступила осень, и…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Листья пожелтели,…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Птицы улетают в теплые </a:t>
            </a:r>
            <a:r>
              <a:rPr lang="ru-RU" dirty="0" err="1" smtClean="0">
                <a:solidFill>
                  <a:srgbClr val="FF0000"/>
                </a:solidFill>
              </a:rPr>
              <a:t>края,но</a:t>
            </a:r>
            <a:r>
              <a:rPr lang="ru-RU" dirty="0" smtClean="0">
                <a:solidFill>
                  <a:srgbClr val="FF0000"/>
                </a:solidFill>
              </a:rPr>
              <a:t>…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8" y="342156"/>
            <a:ext cx="6966234" cy="52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5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29600" cy="626511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000" b="1" dirty="0" smtClean="0"/>
              <a:t>ОСЕНЬ</a:t>
            </a:r>
            <a:endParaRPr lang="ru-RU" sz="4000" b="1" dirty="0"/>
          </a:p>
          <a:p>
            <a:pPr marL="0" indent="0" algn="ctr">
              <a:buNone/>
            </a:pPr>
            <a:r>
              <a:rPr lang="ru-RU" sz="4000" b="1" dirty="0"/>
              <a:t>Поспевает брусника,</a:t>
            </a:r>
          </a:p>
          <a:p>
            <a:pPr marL="0" indent="0" algn="ctr">
              <a:buNone/>
            </a:pPr>
            <a:r>
              <a:rPr lang="ru-RU" sz="4000" b="1" dirty="0"/>
              <a:t>Стали дни холоднее,</a:t>
            </a:r>
          </a:p>
          <a:p>
            <a:pPr marL="0" indent="0" algn="ctr">
              <a:buNone/>
            </a:pPr>
            <a:r>
              <a:rPr lang="ru-RU" sz="4000" b="1" dirty="0"/>
              <a:t>И от птичьего крика</a:t>
            </a:r>
          </a:p>
          <a:p>
            <a:pPr marL="0" indent="0" algn="ctr">
              <a:buNone/>
            </a:pPr>
            <a:r>
              <a:rPr lang="ru-RU" sz="4000" b="1" dirty="0"/>
              <a:t>В сердце стало грустнее.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000" b="1" dirty="0"/>
              <a:t>Стаи птиц улетают</a:t>
            </a:r>
          </a:p>
          <a:p>
            <a:pPr marL="0" indent="0" algn="ctr">
              <a:buNone/>
            </a:pPr>
            <a:r>
              <a:rPr lang="ru-RU" sz="4000" b="1" dirty="0"/>
              <a:t>Прочь, за синее море.</a:t>
            </a:r>
          </a:p>
          <a:p>
            <a:pPr marL="0" indent="0" algn="ctr">
              <a:buNone/>
            </a:pPr>
            <a:r>
              <a:rPr lang="ru-RU" sz="4000" b="1" dirty="0"/>
              <a:t>Все деревья блистают</a:t>
            </a:r>
          </a:p>
          <a:p>
            <a:pPr marL="0" indent="0" algn="ctr">
              <a:buNone/>
            </a:pPr>
            <a:r>
              <a:rPr lang="ru-RU" sz="4000" b="1" dirty="0"/>
              <a:t>В разноцветном уборе.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000" b="1" dirty="0"/>
              <a:t>Солнце реже смеется,</a:t>
            </a:r>
          </a:p>
          <a:p>
            <a:pPr marL="0" indent="0" algn="ctr">
              <a:buNone/>
            </a:pPr>
            <a:r>
              <a:rPr lang="ru-RU" sz="4000" b="1" dirty="0"/>
              <a:t>Нет в цветах благовонья.</a:t>
            </a:r>
          </a:p>
          <a:p>
            <a:pPr marL="0" indent="0" algn="ctr">
              <a:buNone/>
            </a:pPr>
            <a:r>
              <a:rPr lang="ru-RU" sz="4000" b="1" dirty="0"/>
              <a:t>Скоро Осень проснется</a:t>
            </a:r>
          </a:p>
          <a:p>
            <a:pPr marL="0" indent="0" algn="ctr">
              <a:buNone/>
            </a:pPr>
            <a:r>
              <a:rPr lang="ru-RU" sz="4000" b="1" dirty="0"/>
              <a:t>И заплачет </a:t>
            </a:r>
            <a:r>
              <a:rPr lang="ru-RU" sz="4000" b="1" dirty="0" smtClean="0"/>
              <a:t>спросонья</a:t>
            </a:r>
            <a:endParaRPr lang="ru-RU" sz="4000" b="1" dirty="0"/>
          </a:p>
          <a:p>
            <a:pPr marL="0" indent="0" algn="ctr">
              <a:buNone/>
            </a:pPr>
            <a:r>
              <a:rPr lang="ru-RU" sz="4000" b="1" dirty="0" smtClean="0"/>
              <a:t>                                          Константин Бальмонт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8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65918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Несу я урожай, поля я засеваю,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 к югу отправляю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касаюсь елочек и сосен,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Узнали? Ведь я …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</a:t>
            </a:r>
            <a:endParaRPr lang="ru-RU" dirty="0"/>
          </a:p>
        </p:txBody>
      </p:sp>
      <p:sp>
        <p:nvSpPr>
          <p:cNvPr id="5" name="24-конечная звезда 4"/>
          <p:cNvSpPr/>
          <p:nvPr/>
        </p:nvSpPr>
        <p:spPr>
          <a:xfrm>
            <a:off x="5940152" y="3212976"/>
            <a:ext cx="2880320" cy="1656184"/>
          </a:xfrm>
          <a:prstGeom prst="star24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ОСЕНЬ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            Время года мы назвали</a:t>
            </a:r>
          </a:p>
          <a:p>
            <a:r>
              <a:rPr lang="ru-RU" dirty="0"/>
              <a:t> </a:t>
            </a:r>
            <a:r>
              <a:rPr lang="ru-RU" dirty="0" smtClean="0"/>
              <a:t>           Месяцы все вспомним мы,</a:t>
            </a:r>
          </a:p>
          <a:p>
            <a:r>
              <a:rPr lang="ru-RU" dirty="0"/>
              <a:t> </a:t>
            </a:r>
            <a:r>
              <a:rPr lang="ru-RU" dirty="0" smtClean="0"/>
              <a:t>            Сколько месяцев всего </a:t>
            </a:r>
          </a:p>
          <a:p>
            <a:r>
              <a:rPr lang="ru-RU" dirty="0"/>
              <a:t> </a:t>
            </a:r>
            <a:r>
              <a:rPr lang="ru-RU" dirty="0" smtClean="0"/>
              <a:t>            Знаем мы у осени?</a:t>
            </a:r>
          </a:p>
          <a:p>
            <a:endParaRPr lang="ru-RU" dirty="0" smtClean="0"/>
          </a:p>
          <a:p>
            <a:r>
              <a:rPr lang="ru-RU" dirty="0" smtClean="0"/>
              <a:t>\\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51520" y="4667466"/>
            <a:ext cx="2664296" cy="792088"/>
          </a:xfrm>
          <a:prstGeom prst="wedgeRoundRectCallout">
            <a:avLst>
              <a:gd name="adj1" fmla="val 33709"/>
              <a:gd name="adj2" fmla="val -14572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СЕНТЯБРЬ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044207" y="4581128"/>
            <a:ext cx="3024336" cy="936104"/>
          </a:xfrm>
          <a:prstGeom prst="wedgeRoundRectCallout">
            <a:avLst>
              <a:gd name="adj1" fmla="val -24247"/>
              <a:gd name="adj2" fmla="val -12656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октябрь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444208" y="4509120"/>
            <a:ext cx="2592288" cy="936104"/>
          </a:xfrm>
          <a:prstGeom prst="wedgeRoundRectCallout">
            <a:avLst>
              <a:gd name="adj1" fmla="val -72037"/>
              <a:gd name="adj2" fmla="val -175402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НОЯБРЬ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89" y="0"/>
            <a:ext cx="9257273" cy="69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1912" y="274638"/>
            <a:ext cx="848856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Вы знаете как назывались осенние месяцы в старину?</a:t>
            </a:r>
            <a:endParaRPr lang="ru-RU" dirty="0"/>
          </a:p>
        </p:txBody>
      </p:sp>
      <p:sp>
        <p:nvSpPr>
          <p:cNvPr id="4" name="Выноска-облако 3"/>
          <p:cNvSpPr/>
          <p:nvPr/>
        </p:nvSpPr>
        <p:spPr>
          <a:xfrm>
            <a:off x="6012160" y="4327508"/>
            <a:ext cx="3024336" cy="1802372"/>
          </a:xfrm>
          <a:prstGeom prst="cloudCallout">
            <a:avLst>
              <a:gd name="adj1" fmla="val -13104"/>
              <a:gd name="adj2" fmla="val -69013"/>
            </a:avLst>
          </a:prstGeom>
          <a:solidFill>
            <a:srgbClr val="60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Листогной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273424">
            <a:off x="3020225" y="2100964"/>
            <a:ext cx="3208284" cy="1764776"/>
          </a:xfrm>
          <a:prstGeom prst="cloudCallout">
            <a:avLst>
              <a:gd name="adj1" fmla="val -1266"/>
              <a:gd name="adj2" fmla="val -882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Полузимник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6228184" y="2047738"/>
            <a:ext cx="3024336" cy="1802372"/>
          </a:xfrm>
          <a:prstGeom prst="cloudCallout">
            <a:avLst>
              <a:gd name="adj1" fmla="val -22857"/>
              <a:gd name="adj2" fmla="val -861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Свадебник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34659" y="3513955"/>
            <a:ext cx="3168352" cy="1802372"/>
          </a:xfrm>
          <a:prstGeom prst="cloudCallout">
            <a:avLst>
              <a:gd name="adj1" fmla="val -14035"/>
              <a:gd name="adj2" fmla="val -81287"/>
            </a:avLst>
          </a:prstGeom>
          <a:solidFill>
            <a:srgbClr val="E58C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Листопадник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411970">
            <a:off x="312442" y="1631372"/>
            <a:ext cx="2668768" cy="1285633"/>
          </a:xfrm>
          <a:prstGeom prst="cloudCallout">
            <a:avLst>
              <a:gd name="adj1" fmla="val -19770"/>
              <a:gd name="adj2" fmla="val -65638"/>
            </a:avLst>
          </a:prstGeom>
          <a:solidFill>
            <a:srgbClr val="EC51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Хмурень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 rot="537520">
            <a:off x="646093" y="2230531"/>
            <a:ext cx="1587120" cy="356992"/>
          </a:xfrm>
          <a:prstGeom prst="rect">
            <a:avLst/>
          </a:prstGeom>
          <a:solidFill>
            <a:srgbClr val="EC5120"/>
          </a:solidFill>
          <a:ln>
            <a:solidFill>
              <a:srgbClr val="EC5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сентябрь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 rot="21401570">
            <a:off x="3491880" y="3071922"/>
            <a:ext cx="2160240" cy="3800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ноябрь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76256" y="3071922"/>
            <a:ext cx="1872208" cy="442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</a:rPr>
              <a:t>октябрь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7977" y="4581128"/>
            <a:ext cx="1855791" cy="360040"/>
          </a:xfrm>
          <a:prstGeom prst="rect">
            <a:avLst/>
          </a:prstGeom>
          <a:solidFill>
            <a:srgbClr val="E58C69"/>
          </a:solidFill>
          <a:ln>
            <a:solidFill>
              <a:srgbClr val="E58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октябрь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5228694"/>
            <a:ext cx="1872208" cy="432554"/>
          </a:xfrm>
          <a:prstGeom prst="rect">
            <a:avLst/>
          </a:prstGeom>
          <a:solidFill>
            <a:srgbClr val="60C06B"/>
          </a:solidFill>
          <a:ln>
            <a:solidFill>
              <a:srgbClr val="60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ноябрь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2955188" y="4327631"/>
            <a:ext cx="2963670" cy="1850939"/>
          </a:xfrm>
          <a:prstGeom prst="cloudCallout">
            <a:avLst>
              <a:gd name="adj1" fmla="val -17847"/>
              <a:gd name="adj2" fmla="val -7534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Капустник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47864" y="5253100"/>
            <a:ext cx="2088232" cy="40814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сентябрь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9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424936" cy="864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Чем осень отличается от других времён года?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484784"/>
            <a:ext cx="909637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1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laycast.ru/uploads/2015/10/02/1529406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1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56nv.ru/sites/default/files/textnews_images/1441180859_0_8e95c_f625c37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084537" cy="15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889844"/>
            <a:ext cx="6030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/>
              <a:t>Лишь </a:t>
            </a:r>
            <a:r>
              <a:rPr lang="ru-RU" sz="2400" b="1" dirty="0"/>
              <a:t>только отшумело лето —</a:t>
            </a:r>
            <a:br>
              <a:rPr lang="ru-RU" sz="2400" b="1" dirty="0"/>
            </a:br>
            <a:r>
              <a:rPr lang="ru-RU" sz="2400" b="1" dirty="0"/>
              <a:t>Шуршит сентябрьский ветерок</a:t>
            </a:r>
            <a:br>
              <a:rPr lang="ru-RU" sz="2400" b="1" dirty="0"/>
            </a:br>
            <a:r>
              <a:rPr lang="ru-RU" sz="2400" b="1" dirty="0"/>
              <a:t>И приглашает всех ребят он</a:t>
            </a:r>
            <a:br>
              <a:rPr lang="ru-RU" sz="2400" b="1" dirty="0"/>
            </a:br>
            <a:r>
              <a:rPr lang="ru-RU" sz="2400" b="1" dirty="0"/>
              <a:t>На первый праздничный звонок.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21" y="1468977"/>
            <a:ext cx="3631332" cy="48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2.infourok.ru/uploads/ex/0651/00007b80-a4d6e1c6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8" y="197997"/>
            <a:ext cx="8616007" cy="64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7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laycast.ru/uploads/2016/10/05/201016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0944"/>
            <a:ext cx="5408910" cy="40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476672"/>
            <a:ext cx="4302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Журавлики-журавли </a:t>
            </a:r>
          </a:p>
          <a:p>
            <a:r>
              <a:rPr lang="ru-RU" sz="2400" dirty="0"/>
              <a:t>Оторвались от земли, </a:t>
            </a:r>
          </a:p>
          <a:p>
            <a:r>
              <a:rPr lang="ru-RU" sz="2400" dirty="0"/>
              <a:t>Крылья к небу вскинули, </a:t>
            </a:r>
          </a:p>
          <a:p>
            <a:r>
              <a:rPr lang="ru-RU" sz="2400" dirty="0"/>
              <a:t>Милый край покинули. </a:t>
            </a:r>
          </a:p>
          <a:p>
            <a:r>
              <a:rPr lang="ru-RU" sz="2400" dirty="0"/>
              <a:t>Закурлыкали вдали </a:t>
            </a:r>
          </a:p>
          <a:p>
            <a:r>
              <a:rPr lang="ru-RU" sz="2400" dirty="0"/>
              <a:t>Журавлики-журавли.</a:t>
            </a:r>
          </a:p>
        </p:txBody>
      </p:sp>
    </p:spTree>
    <p:extLst>
      <p:ext uri="{BB962C8B-B14F-4D97-AF65-F5344CB8AC3E}">
        <p14:creationId xmlns:p14="http://schemas.microsoft.com/office/powerpoint/2010/main" val="18076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165</Words>
  <Application>Microsoft Office PowerPoint</Application>
  <PresentationFormat>Экран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«Красавица осень»</vt:lpstr>
      <vt:lpstr>   Несу я урожай, поля я засеваю, Птиц к югу отправляю Но не касаюсь елочек и сосен, Узнали? Ведь я … </vt:lpstr>
      <vt:lpstr>Презентация PowerPoint</vt:lpstr>
      <vt:lpstr>Вы знаете как назывались осенние месяцы в старину?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Вставить в слова пропущенные буквы. З…л…той, б…гряный,б…рдовый, з…леный, оранж…вый.</vt:lpstr>
      <vt:lpstr>Выписать из предложения словосочетания. По осеннему небу бегут быстрые облака. </vt:lpstr>
      <vt:lpstr>Продолжить предложения так, чтобы они были сложными. Наступила осень, и… Листья пожелтели,… Птицы улетают в теплые края,но…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«Красавица осень»</dc:title>
  <dc:creator>Lenovo</dc:creator>
  <cp:lastModifiedBy>Sypchik</cp:lastModifiedBy>
  <cp:revision>25</cp:revision>
  <dcterms:created xsi:type="dcterms:W3CDTF">2018-10-28T15:35:34Z</dcterms:created>
  <dcterms:modified xsi:type="dcterms:W3CDTF">2019-09-21T17:42:49Z</dcterms:modified>
</cp:coreProperties>
</file>