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7" r:id="rId3"/>
    <p:sldId id="290" r:id="rId4"/>
    <p:sldId id="298" r:id="rId5"/>
    <p:sldId id="289" r:id="rId6"/>
    <p:sldId id="288" r:id="rId7"/>
    <p:sldId id="258" r:id="rId8"/>
    <p:sldId id="263" r:id="rId9"/>
    <p:sldId id="260" r:id="rId10"/>
    <p:sldId id="262" r:id="rId11"/>
    <p:sldId id="300" r:id="rId12"/>
    <p:sldId id="261" r:id="rId13"/>
    <p:sldId id="264" r:id="rId14"/>
    <p:sldId id="296" r:id="rId15"/>
    <p:sldId id="295" r:id="rId16"/>
    <p:sldId id="297" r:id="rId17"/>
    <p:sldId id="302" r:id="rId18"/>
    <p:sldId id="301" r:id="rId19"/>
    <p:sldId id="275" r:id="rId20"/>
    <p:sldId id="293" r:id="rId21"/>
    <p:sldId id="268" r:id="rId22"/>
    <p:sldId id="294" r:id="rId23"/>
    <p:sldId id="276" r:id="rId24"/>
    <p:sldId id="279" r:id="rId25"/>
    <p:sldId id="277" r:id="rId26"/>
    <p:sldId id="292" r:id="rId27"/>
    <p:sldId id="291" r:id="rId28"/>
    <p:sldId id="278" r:id="rId29"/>
    <p:sldId id="286" r:id="rId30"/>
    <p:sldId id="281" r:id="rId31"/>
    <p:sldId id="280" r:id="rId32"/>
    <p:sldId id="303" r:id="rId33"/>
    <p:sldId id="304" r:id="rId34"/>
    <p:sldId id="305" r:id="rId35"/>
    <p:sldId id="28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4660"/>
  </p:normalViewPr>
  <p:slideViewPr>
    <p:cSldViewPr>
      <p:cViewPr>
        <p:scale>
          <a:sx n="71" d="100"/>
          <a:sy n="71" d="100"/>
        </p:scale>
        <p:origin x="-444" y="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7C8DF-4EA3-40D4-AAE2-AD155249752F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0843E-0DF9-4261-B945-352C04AA1E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3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0843E-0DF9-4261-B945-352C04AA1EA5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6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589" y="5661248"/>
            <a:ext cx="8784976" cy="1008112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+mj-lt"/>
              </a:rPr>
              <a:t>Третьяковская галерея</a:t>
            </a:r>
            <a:endParaRPr lang="ru-RU" sz="54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229600" cy="1470025"/>
          </a:xfrm>
        </p:spPr>
        <p:txBody>
          <a:bodyPr/>
          <a:lstStyle/>
          <a:p>
            <a:r>
              <a:rPr lang="ru-RU" i="1" dirty="0" err="1" smtClean="0"/>
              <a:t>ТрТТтетьяковская</a:t>
            </a:r>
            <a:r>
              <a:rPr lang="ru-RU" dirty="0" smtClean="0"/>
              <a:t> галерея</a:t>
            </a:r>
            <a:endParaRPr lang="ru-RU" dirty="0"/>
          </a:p>
        </p:txBody>
      </p:sp>
      <p:pic>
        <p:nvPicPr>
          <p:cNvPr id="5" name="Рисунок 4" descr="http://www.metronews.ru/novosti/v-tret-jakovskoj-galeree-v-moskve-novyj-direktor/Tpoobj---ok9lJLvW6S892/The_State_Tretyakov_Galler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50" y="177316"/>
            <a:ext cx="7308303" cy="544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5949" y="332656"/>
            <a:ext cx="6840760" cy="642942"/>
          </a:xfrm>
        </p:spPr>
        <p:txBody>
          <a:bodyPr>
            <a:noAutofit/>
          </a:bodyPr>
          <a:lstStyle/>
          <a:p>
            <a:pPr marL="1965960" lvl="7" indent="0">
              <a:buNone/>
            </a:pPr>
            <a:r>
              <a:rPr lang="ru-RU" sz="3600" b="1" dirty="0" smtClean="0">
                <a:solidFill>
                  <a:schemeClr val="accent1"/>
                </a:solidFill>
                <a:latin typeface="+mj-lt"/>
              </a:rPr>
              <a:t>Портретная галерея</a:t>
            </a:r>
            <a:endParaRPr lang="ru-RU" sz="3600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1214422"/>
            <a:ext cx="2652232" cy="3303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034" y="4857760"/>
            <a:ext cx="2357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Алексей Венецианов </a:t>
            </a: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Автопортрет»</a:t>
            </a:r>
            <a:r>
              <a:rPr lang="ru-RU" dirty="0" smtClean="0">
                <a:solidFill>
                  <a:srgbClr val="C00000"/>
                </a:solidFill>
                <a:latin typeface="+mj-lt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1811г.</a:t>
            </a: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56626" y="1181719"/>
            <a:ext cx="2846071" cy="3444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43636" y="4929198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Орест Кипренский </a:t>
            </a:r>
            <a:r>
              <a:rPr lang="ru-RU" dirty="0" smtClean="0">
                <a:latin typeface="+mj-lt"/>
              </a:rPr>
              <a:t>           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«Портрет А.С. Пушкина»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1827 г.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7554" y="1643050"/>
            <a:ext cx="2357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Иван Крамской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Портрет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Л. Н. Толстого»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 1873г.</a:t>
            </a:r>
          </a:p>
          <a:p>
            <a:endParaRPr lang="ru-RU" dirty="0"/>
          </a:p>
        </p:txBody>
      </p:sp>
      <p:pic>
        <p:nvPicPr>
          <p:cNvPr id="9" name="Рисунок 8" descr="http://allart.biz/up/photos/album/K/Ivan%20Nikolaevich%20Kramskoi/ivan_kramskoi_6_portrait_of_leo_tolsto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928934"/>
            <a:ext cx="2854778" cy="378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214414" y="142852"/>
            <a:ext cx="7500937" cy="121443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Павел Михайлович Третьяков был любителем и тонким знатоком  русской  природы,  поэтому  в  его  коллекции много  пейзажей.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5786" y="1357298"/>
            <a:ext cx="7899207" cy="4805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928926" y="6286520"/>
            <a:ext cx="3720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+mj-lt"/>
              </a:rPr>
              <a:t>Архип Куинджи </a:t>
            </a:r>
            <a:r>
              <a:rPr lang="ru-RU" b="1" i="1" dirty="0" smtClean="0">
                <a:solidFill>
                  <a:schemeClr val="accent1"/>
                </a:solidFill>
                <a:latin typeface="+mj-lt"/>
              </a:rPr>
              <a:t>«Березовая роща»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42910" y="285728"/>
            <a:ext cx="3043395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/>
                </a:solidFill>
                <a:latin typeface="+mj-lt"/>
              </a:rPr>
              <a:t>   Пейзажи</a:t>
            </a:r>
            <a:endParaRPr lang="ru-RU" sz="36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500306"/>
            <a:ext cx="314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Иван Шишкин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«Утро в сосновом лесу»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1889г.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57290" y="1285860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Алексей Венецианов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На пашне. Весна»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1820-е г.г.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1748" name="Picture 4" descr="http://nacekomie.ru/forum/files/201401/36558_7d1de60f443f18e795b4218c89b8c24e.jpg"/>
          <p:cNvPicPr>
            <a:picLocks noChangeAspect="1" noChangeArrowheads="1"/>
          </p:cNvPicPr>
          <p:nvPr/>
        </p:nvPicPr>
        <p:blipFill>
          <a:blip r:embed="rId2"/>
          <a:srcRect l="5292" t="19643"/>
          <a:stretch>
            <a:fillRect/>
          </a:stretch>
        </p:blipFill>
        <p:spPr bwMode="auto">
          <a:xfrm>
            <a:off x="4143372" y="142852"/>
            <a:ext cx="4811399" cy="3071834"/>
          </a:xfrm>
          <a:prstGeom prst="rect">
            <a:avLst/>
          </a:prstGeom>
          <a:noFill/>
        </p:spPr>
      </p:pic>
      <p:pic>
        <p:nvPicPr>
          <p:cNvPr id="31750" name="Picture 6" descr="http://www.zwalls.ru/pic/201402/1680x1050/zwalls.ru-42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20" y="3500438"/>
            <a:ext cx="5029236" cy="3143272"/>
          </a:xfrm>
          <a:prstGeom prst="rect">
            <a:avLst/>
          </a:prstGeom>
          <a:noFill/>
        </p:spPr>
      </p:pic>
      <p:pic>
        <p:nvPicPr>
          <p:cNvPr id="31752" name="Picture 8" descr="http://biblo-ok.ru/biblio-ok/rusLevitan/17.files/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357562"/>
            <a:ext cx="3310599" cy="271464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429256" y="6072206"/>
            <a:ext cx="35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Исаак Левитан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«Март» 1895г.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5694" y="285728"/>
            <a:ext cx="8678306" cy="864096"/>
          </a:xfrm>
        </p:spPr>
        <p:txBody>
          <a:bodyPr>
            <a:normAutofit fontScale="25000" lnSpcReduction="20000"/>
          </a:bodyPr>
          <a:lstStyle/>
          <a:p>
            <a:pPr lvl="1"/>
            <a:r>
              <a:rPr lang="ru-RU" sz="8400" b="1" dirty="0" smtClean="0">
                <a:latin typeface="+mj-lt"/>
              </a:rPr>
              <a:t>Картины </a:t>
            </a:r>
            <a:r>
              <a:rPr lang="ru-RU" sz="8400" b="1" dirty="0">
                <a:latin typeface="+mj-lt"/>
              </a:rPr>
              <a:t>Павел Михайлович размещал в своем доме в Лаврушинском переулке. </a:t>
            </a:r>
            <a:r>
              <a:rPr lang="ru-RU" sz="8400" b="1" dirty="0" smtClean="0">
                <a:latin typeface="+mj-lt"/>
              </a:rPr>
              <a:t>Но места </a:t>
            </a:r>
            <a:r>
              <a:rPr lang="ru-RU" sz="8400" b="1" dirty="0">
                <a:latin typeface="+mj-lt"/>
              </a:rPr>
              <a:t>не хватало. </a:t>
            </a:r>
            <a:endParaRPr lang="ru-RU" sz="8400" b="1" dirty="0" smtClean="0">
              <a:latin typeface="+mj-lt"/>
            </a:endParaRP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  <a:buNone/>
            </a:pPr>
            <a:r>
              <a:rPr lang="ru-RU" sz="8200" b="1" dirty="0" smtClean="0">
                <a:latin typeface="+mj-lt"/>
              </a:rPr>
              <a:t>     В </a:t>
            </a:r>
            <a:r>
              <a:rPr lang="ru-RU" sz="8200" b="1" dirty="0">
                <a:latin typeface="+mj-lt"/>
              </a:rPr>
              <a:t>1872 году было начато строительство двух </a:t>
            </a:r>
            <a:r>
              <a:rPr lang="ru-RU" sz="8200" b="1" dirty="0" smtClean="0">
                <a:latin typeface="+mj-lt"/>
              </a:rPr>
              <a:t>первых музейных залов.</a:t>
            </a:r>
            <a:r>
              <a:rPr lang="ru-RU" sz="8400" b="1" dirty="0" smtClean="0"/>
              <a:t>  </a:t>
            </a:r>
            <a:r>
              <a:rPr lang="ru-RU" sz="8400" b="1" dirty="0" smtClean="0">
                <a:latin typeface="+mj-lt"/>
              </a:rPr>
              <a:t>В дальнейшем  к  дому  в  Лаврушинском  переулке пристраивается  еще  13 залов.</a:t>
            </a:r>
          </a:p>
          <a:p>
            <a:pPr>
              <a:buNone/>
            </a:pPr>
            <a:endParaRPr lang="ru-RU" sz="8600" b="1" dirty="0">
              <a:latin typeface="+mj-lt"/>
            </a:endParaRPr>
          </a:p>
          <a:p>
            <a:endParaRPr lang="ru-RU" sz="2200" b="1" dirty="0"/>
          </a:p>
        </p:txBody>
      </p:sp>
      <p:pic>
        <p:nvPicPr>
          <p:cNvPr id="7" name="Рисунок 6" descr="https://img-fotki.yandex.ru/get/53211/116075328.310/0_1fd822_41038110_XX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785926"/>
            <a:ext cx="7816952" cy="4857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russmodamag.ru/wp-content/uploads/2015/12/%D1%82%D1%80%D0%B5%D1%82%D1%8C%D1%8F%D0%BA%D0%BE%D0%B2%D1%8B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5" t="732" r="5422"/>
          <a:stretch/>
        </p:blipFill>
        <p:spPr bwMode="auto">
          <a:xfrm>
            <a:off x="5148064" y="336176"/>
            <a:ext cx="3623930" cy="597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714356"/>
            <a:ext cx="4248472" cy="2214578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solidFill>
                  <a:schemeClr val="tx1"/>
                </a:solidFill>
              </a:rPr>
              <a:t>Вместе  с  Павлом  картины собирал и его младший брат Сергей. После  его  смерти Сергея Михайловича в  1892 </a:t>
            </a:r>
            <a:r>
              <a:rPr lang="ru-RU" sz="2200" b="1" dirty="0">
                <a:solidFill>
                  <a:schemeClr val="tx1"/>
                </a:solidFill>
              </a:rPr>
              <a:t>году </a:t>
            </a:r>
            <a:r>
              <a:rPr lang="ru-RU" sz="2200" b="1" dirty="0" smtClean="0">
                <a:solidFill>
                  <a:schemeClr val="tx1"/>
                </a:solidFill>
              </a:rPr>
              <a:t>Павел Третьяков получил его картины в наследство.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4929198"/>
            <a:ext cx="25185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Третьяков </a:t>
            </a:r>
            <a:endParaRPr lang="ru-RU" b="1" dirty="0" smtClean="0"/>
          </a:p>
          <a:p>
            <a:pPr algn="ctr"/>
            <a:r>
              <a:rPr lang="ru-RU" b="1" dirty="0" smtClean="0"/>
              <a:t>Сергей </a:t>
            </a:r>
            <a:r>
              <a:rPr lang="ru-RU" b="1" dirty="0"/>
              <a:t>Михайлович, </a:t>
            </a:r>
          </a:p>
          <a:p>
            <a:pPr algn="ctr"/>
            <a:r>
              <a:rPr lang="ru-RU" b="1" dirty="0"/>
              <a:t>м</a:t>
            </a:r>
            <a:r>
              <a:rPr lang="ru-RU" b="1" dirty="0" smtClean="0"/>
              <a:t>ладший брат </a:t>
            </a:r>
          </a:p>
          <a:p>
            <a:pPr algn="ctr"/>
            <a:r>
              <a:rPr lang="ru-RU" b="1" dirty="0" smtClean="0"/>
              <a:t>П.М</a:t>
            </a:r>
            <a:r>
              <a:rPr lang="ru-RU" b="1" dirty="0"/>
              <a:t>. </a:t>
            </a:r>
            <a:r>
              <a:rPr lang="ru-RU" b="1" dirty="0" smtClean="0"/>
              <a:t>Третьякова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162830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0"/>
              </a:spcBef>
            </a:pPr>
            <a:r>
              <a:rPr lang="ru-RU" sz="2200" b="1" dirty="0">
                <a:latin typeface="+mj-lt"/>
              </a:rPr>
              <a:t>В  </a:t>
            </a:r>
            <a:r>
              <a:rPr lang="ru-RU" sz="2200" b="1" dirty="0" smtClean="0">
                <a:latin typeface="+mj-lt"/>
              </a:rPr>
              <a:t>августе 1892 года  </a:t>
            </a:r>
            <a:r>
              <a:rPr lang="ru-RU" sz="2200" b="1" dirty="0">
                <a:latin typeface="+mj-lt"/>
              </a:rPr>
              <a:t>Павел  Михайлович  Третьяков передал          всю  коллекцию  в   дар  городу   Москве. </a:t>
            </a:r>
          </a:p>
        </p:txBody>
      </p:sp>
      <p:pic>
        <p:nvPicPr>
          <p:cNvPr id="4" name="Рисунок 3" descr="http://mtprofi.ru/profi/tours_tp/sights/foto/Russia/Moscow/Tretyakov_art_gallery/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8566102" cy="5643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37771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2-tub-ru.yandex.net/i?id=a4eab0d854bc919f92e1637581a4ac64&amp;n=33&amp;h=215&amp;w=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643314"/>
            <a:ext cx="4507570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1.culture.ru/c/236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643314"/>
            <a:ext cx="4214842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tg-m.ru/sites/default/files/imagecache/illustr_big/illustrations/art_47_03_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5219" r="12121" b="7955"/>
          <a:stretch>
            <a:fillRect/>
          </a:stretch>
        </p:blipFill>
        <p:spPr bwMode="auto">
          <a:xfrm>
            <a:off x="142844" y="785794"/>
            <a:ext cx="4214842" cy="26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43240" y="142852"/>
            <a:ext cx="2143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+mj-lt"/>
              </a:rPr>
              <a:t>Эвакуация</a:t>
            </a:r>
            <a:endParaRPr lang="ru-RU" sz="32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35729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годы  Великой Отечественной войны коллекцию Третьяковской галереи эвакуировали в Новосибирск</a:t>
            </a:r>
          </a:p>
          <a:p>
            <a:r>
              <a:rPr lang="ru-RU" b="1" dirty="0" smtClean="0"/>
              <a:t> в 17 железнодорожных  вагонах.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0686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150.zik.ru/images/fotodokumenty/evakuac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571612"/>
            <a:ext cx="3786214" cy="25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www.kakdoma.ru/blog/wp-content/uploads/2014/02/60be082ee482afec02b3b18fae8b49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71612"/>
            <a:ext cx="4769122" cy="50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://kp.md/share/i/12/9311649/wr-720.sh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286256"/>
            <a:ext cx="3788772" cy="235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5786" y="285728"/>
            <a:ext cx="76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Здание музея серьёзно пострадало, но уже к 1945 году </a:t>
            </a:r>
          </a:p>
          <a:p>
            <a:r>
              <a:rPr lang="ru-RU" sz="2000" b="1" dirty="0" smtClean="0"/>
              <a:t>было восстановлено, а музейные экспонаты возвращены</a:t>
            </a:r>
          </a:p>
          <a:p>
            <a:r>
              <a:rPr lang="ru-RU" sz="2000" b="1" dirty="0" smtClean="0"/>
              <a:t>в Москву.</a:t>
            </a:r>
            <a:endParaRPr lang="ru-RU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udamoscow.ru/uploads/959345c05417b1981cdce7a037916d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071810"/>
            <a:ext cx="5643602" cy="36220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571480"/>
            <a:ext cx="4929222" cy="157163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Первоначально в коллекции было около 2000 картин, икон, рисунков и скульптур. С каждым годом коллекция увеличивалась.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http://www.geocaching.su/photos/albums/1620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42852"/>
            <a:ext cx="3929090" cy="292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8794" y="5572140"/>
            <a:ext cx="1857375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tx1"/>
                </a:solidFill>
              </a:rPr>
              <a:t>Виктор Васнецов </a:t>
            </a:r>
            <a:r>
              <a:rPr lang="ru-RU" sz="1800" b="1" i="1" dirty="0" smtClean="0">
                <a:solidFill>
                  <a:schemeClr val="accent1"/>
                </a:solidFill>
              </a:rPr>
              <a:t>«Алёнушка»</a:t>
            </a:r>
            <a:endParaRPr lang="ru-RU" sz="1800" b="1" i="1" dirty="0">
              <a:solidFill>
                <a:schemeClr val="accent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6248" y="285728"/>
            <a:ext cx="4572032" cy="637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571480"/>
            <a:ext cx="3643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    Сегодня   в   Третьяковской  галерее  более    100    тысяч произведений. </a:t>
            </a:r>
          </a:p>
          <a:p>
            <a:r>
              <a:rPr lang="ru-RU" sz="2000" b="1" dirty="0" smtClean="0">
                <a:latin typeface="+mj-lt"/>
              </a:rPr>
              <a:t>   </a:t>
            </a:r>
          </a:p>
          <a:p>
            <a:endParaRPr lang="ru-RU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    Жемчужинами  галереи являются  картины: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807" y="257862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Павел Михайлович</a:t>
            </a:r>
            <a:r>
              <a:rPr lang="ru-RU" sz="3600" b="1" dirty="0">
                <a:solidFill>
                  <a:schemeClr val="accent1"/>
                </a:solidFill>
              </a:rPr>
              <a:t> Третьяков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483768" y="2636912"/>
            <a:ext cx="144016" cy="28803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http://f5.ru/files/images/compiled/b35/b359e3c6facc32a9dce50c4772297895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29362"/>
            <a:ext cx="7116767" cy="5638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8335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screen">
            <a:lum/>
          </a:blip>
          <a:srcRect/>
          <a:stretch>
            <a:fillRect/>
          </a:stretch>
        </p:blipFill>
        <p:spPr bwMode="auto">
          <a:xfrm>
            <a:off x="4071934" y="285728"/>
            <a:ext cx="4746139" cy="6143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5286388"/>
            <a:ext cx="296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+mj-lt"/>
              </a:rPr>
              <a:t>Виктор </a:t>
            </a:r>
            <a:r>
              <a:rPr lang="ru-RU" b="1" i="1" dirty="0" smtClean="0">
                <a:latin typeface="+mj-lt"/>
              </a:rPr>
              <a:t>Васнецов</a:t>
            </a:r>
            <a:r>
              <a:rPr lang="ru-RU" b="1" dirty="0" smtClean="0">
                <a:latin typeface="+mj-lt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«Иван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Царевич на Сером Волке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»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416586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214290"/>
            <a:ext cx="8720233" cy="5668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43240" y="592933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Виктор Васнецов </a:t>
            </a:r>
            <a:r>
              <a:rPr lang="ru-RU" b="1" dirty="0" smtClean="0">
                <a:solidFill>
                  <a:srgbClr val="C00000"/>
                </a:solidFill>
              </a:rPr>
              <a:t>«Богатыри» 1898г.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00562" y="214290"/>
            <a:ext cx="4283623" cy="6429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5214950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Михаил Врубель </a:t>
            </a:r>
            <a:endParaRPr lang="ru-RU" b="1" dirty="0" smtClean="0"/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Царевна –Лебедь»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1900г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54551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24" y="6536520"/>
            <a:ext cx="7781952" cy="6429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Александр Иванов </a:t>
            </a:r>
            <a:r>
              <a:rPr lang="ru-RU" sz="2000" b="1" i="1" dirty="0" smtClean="0">
                <a:solidFill>
                  <a:schemeClr val="accent1"/>
                </a:solidFill>
              </a:rPr>
              <a:t>«Явление Христа народу»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44" y="285728"/>
            <a:ext cx="8825942" cy="5857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91936"/>
            <a:ext cx="3400420" cy="56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537321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http://xallyava.ru/images/Galereja_talantow/Rossiya_1/1fc0d069f023639b3c77e85371e8df0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42852"/>
            <a:ext cx="8012127" cy="59293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86116" y="6215082"/>
            <a:ext cx="3143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Василий Перов   </a:t>
            </a:r>
            <a:r>
              <a:rPr lang="ru-RU" b="1" i="1" dirty="0" smtClean="0">
                <a:solidFill>
                  <a:schemeClr val="accent1"/>
                </a:solidFill>
              </a:rPr>
              <a:t>«Тройка»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072206"/>
            <a:ext cx="7896188" cy="57492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Павел Федотов</a:t>
            </a:r>
            <a:r>
              <a:rPr lang="ru-RU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800" b="1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«Сватовство майора»</a:t>
            </a:r>
            <a:endParaRPr lang="ru-RU" sz="1800" i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 descr="http://cult.mos.ru/upload/medialibrary/cc3/foto-2.-svatovstvo-mai_or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42852"/>
            <a:ext cx="7572428" cy="5929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1538" y="5643578"/>
            <a:ext cx="2114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Карл </a:t>
            </a:r>
            <a:r>
              <a:rPr lang="ru-RU" b="1" dirty="0" smtClean="0">
                <a:latin typeface="+mj-lt"/>
              </a:rPr>
              <a:t>Брюллов</a:t>
            </a:r>
          </a:p>
          <a:p>
            <a:pPr algn="ctr"/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«Всадница» 1832г</a:t>
            </a:r>
            <a:r>
              <a:rPr lang="ru-RU" b="1" dirty="0">
                <a:latin typeface="+mj-lt"/>
              </a:rPr>
              <a:t>.</a:t>
            </a:r>
          </a:p>
        </p:txBody>
      </p:sp>
      <p:pic>
        <p:nvPicPr>
          <p:cNvPr id="6" name="Рисунок 5" descr="http://pavlishak.ru/images/%D0%91%D1%80%D1%8E%D0%BB%D0%BB%D0%BE%D0%B2%20%D0%9A%D0%B0%D1%80%D0%BB/%D0%92%D1%81%D0%B0%D0%B4%D0%BD%D0%B8%D1%86%D0%B0%201832%D0%B3%20291%D1%85206%D1%81%D0%BC%20%D1%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42852"/>
            <a:ext cx="5162209" cy="6500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2709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4414" y="214290"/>
            <a:ext cx="7089910" cy="5832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Объект 7"/>
          <p:cNvSpPr>
            <a:spLocks noGrp="1"/>
          </p:cNvSpPr>
          <p:nvPr>
            <p:ph sz="quarter" idx="4294967295"/>
          </p:nvPr>
        </p:nvSpPr>
        <p:spPr>
          <a:xfrm>
            <a:off x="3143240" y="6215082"/>
            <a:ext cx="3094634" cy="431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i="1" dirty="0" smtClean="0">
                <a:latin typeface="+mj-lt"/>
              </a:rPr>
              <a:t>Иван Айвазовский  </a:t>
            </a:r>
            <a:r>
              <a:rPr lang="ru-RU" sz="1800" b="1" i="1" dirty="0" smtClean="0">
                <a:solidFill>
                  <a:srgbClr val="C00000"/>
                </a:solidFill>
                <a:latin typeface="+mj-lt"/>
              </a:rPr>
              <a:t>«Радуга»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06630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72206"/>
            <a:ext cx="3857620" cy="571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Василий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Пукирев</a:t>
            </a: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accent1"/>
                </a:solidFill>
              </a:rPr>
              <a:t>  «Неравный брак»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14678" y="214290"/>
            <a:ext cx="5436834" cy="6431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00" y="5857892"/>
            <a:ext cx="7772400" cy="720725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>
                <a:solidFill>
                  <a:schemeClr val="tx1"/>
                </a:solidFill>
              </a:rPr>
              <a:t>Василий </a:t>
            </a:r>
            <a:r>
              <a:rPr lang="ru-RU" sz="1800" b="1" i="1" dirty="0" smtClean="0">
                <a:solidFill>
                  <a:schemeClr val="tx1"/>
                </a:solidFill>
              </a:rPr>
              <a:t>Суриков </a:t>
            </a:r>
            <a:r>
              <a:rPr lang="ru-RU" sz="1800" b="1" i="1" dirty="0" smtClean="0">
                <a:solidFill>
                  <a:schemeClr val="accent1"/>
                </a:solidFill>
              </a:rPr>
              <a:t>«</a:t>
            </a:r>
            <a:r>
              <a:rPr lang="ru-RU" sz="1800" b="1" i="1" dirty="0">
                <a:solidFill>
                  <a:schemeClr val="accent1"/>
                </a:solidFill>
              </a:rPr>
              <a:t>Боярыня </a:t>
            </a:r>
            <a:r>
              <a:rPr lang="ru-RU" sz="1800" b="1" i="1" dirty="0" smtClean="0">
                <a:solidFill>
                  <a:schemeClr val="accent1"/>
                </a:solidFill>
              </a:rPr>
              <a:t>Морозова»</a:t>
            </a:r>
            <a:endParaRPr lang="ru-RU" sz="1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4108" y="357166"/>
            <a:ext cx="8867048" cy="5572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37861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4071942"/>
            <a:ext cx="8497888" cy="2779708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accent1"/>
                </a:solidFill>
                <a:latin typeface="+mj-lt"/>
              </a:rPr>
              <a:t>Павел Михайлович Третьяков  </a:t>
            </a:r>
            <a:r>
              <a:rPr lang="ru-RU" sz="2400" b="1" dirty="0" smtClean="0">
                <a:latin typeface="+mj-lt"/>
              </a:rPr>
              <a:t>родился </a:t>
            </a:r>
            <a:r>
              <a:rPr lang="ru-RU" sz="2400" b="1" dirty="0">
                <a:latin typeface="+mj-lt"/>
              </a:rPr>
              <a:t>27 декабря 1832 года </a:t>
            </a:r>
            <a:r>
              <a:rPr lang="ru-RU" sz="2400" b="1" dirty="0" smtClean="0">
                <a:latin typeface="+mj-lt"/>
              </a:rPr>
              <a:t>в богатой купеческой семье.</a:t>
            </a:r>
            <a:endParaRPr lang="ru-RU" sz="2400" b="1" dirty="0">
              <a:latin typeface="+mj-lt"/>
            </a:endParaRPr>
          </a:p>
          <a:p>
            <a:pPr algn="just"/>
            <a:r>
              <a:rPr lang="ru-RU" sz="2400" b="1" dirty="0" smtClean="0">
                <a:latin typeface="+mj-lt"/>
              </a:rPr>
              <a:t>В детстве получил отличное домашнее образование. Повзрослев, помогал отцу в коммерческих делах.           После смерти отца  семейным  предприятием  руководила  мать, а когда её не стало, Павел взял дело в свои руки.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500042"/>
            <a:ext cx="3052792" cy="3052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28992" y="571480"/>
            <a:ext cx="26888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Третьякова Александра Даниловна, </a:t>
            </a:r>
          </a:p>
          <a:p>
            <a:pPr algn="ctr"/>
            <a:r>
              <a:rPr lang="ru-RU" b="1" dirty="0" smtClean="0"/>
              <a:t>мать П.М</a:t>
            </a:r>
            <a:r>
              <a:rPr lang="ru-RU" b="1" dirty="0"/>
              <a:t>. Третьякова</a:t>
            </a:r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3643306" y="2214554"/>
            <a:ext cx="2536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Третьяков </a:t>
            </a:r>
          </a:p>
          <a:p>
            <a:pPr algn="ctr"/>
            <a:r>
              <a:rPr lang="ru-RU" b="1" dirty="0" smtClean="0"/>
              <a:t>Михаил Захарович (1801-1850), московский купец , </a:t>
            </a:r>
          </a:p>
          <a:p>
            <a:pPr algn="ctr"/>
            <a:r>
              <a:rPr lang="ru-RU" b="1" dirty="0" smtClean="0"/>
              <a:t>отец П.М. Третьякова</a:t>
            </a:r>
            <a:endParaRPr lang="ru-RU" b="1" dirty="0"/>
          </a:p>
          <a:p>
            <a:pPr algn="ctr"/>
            <a:r>
              <a:rPr lang="ru-RU" dirty="0" smtClean="0"/>
              <a:t> </a:t>
            </a:r>
            <a:endParaRPr lang="ru-RU" b="1" dirty="0"/>
          </a:p>
        </p:txBody>
      </p:sp>
      <p:pic>
        <p:nvPicPr>
          <p:cNvPr id="9" name="Рисунок 8" descr="http://bio-graf.ru/images/iis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85728"/>
            <a:ext cx="2714644" cy="3429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5005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6093296"/>
            <a:ext cx="4929222" cy="76470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chemeClr val="tx1"/>
                </a:solidFill>
              </a:rPr>
              <a:t>Василий Суриков  </a:t>
            </a:r>
            <a:r>
              <a:rPr lang="ru-RU" sz="1800" b="1" i="1" dirty="0" smtClean="0">
                <a:solidFill>
                  <a:schemeClr val="accent1"/>
                </a:solidFill>
              </a:rPr>
              <a:t>«Меньшиков </a:t>
            </a:r>
            <a:r>
              <a:rPr lang="ru-RU" sz="1800" b="1" i="1" dirty="0">
                <a:solidFill>
                  <a:schemeClr val="accent1"/>
                </a:solidFill>
              </a:rPr>
              <a:t>в Березове»</a:t>
            </a:r>
            <a:r>
              <a:rPr lang="ru-RU" sz="1800" i="1" dirty="0">
                <a:solidFill>
                  <a:schemeClr val="accent1"/>
                </a:solidFill>
              </a:rPr>
              <a:t/>
            </a:r>
            <a:br>
              <a:rPr lang="ru-RU" sz="1800" i="1" dirty="0">
                <a:solidFill>
                  <a:schemeClr val="accent1"/>
                </a:solidFill>
              </a:rPr>
            </a:br>
            <a:endParaRPr lang="ru-RU" sz="1800" b="1" i="1" dirty="0">
              <a:solidFill>
                <a:schemeClr val="accent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197461"/>
            <a:ext cx="7490438" cy="572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857884" y="6072206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1"/>
                </a:solidFill>
              </a:rPr>
              <a:t>.</a:t>
            </a:r>
            <a:endParaRPr lang="ru-RU" sz="24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072206"/>
            <a:ext cx="8640960" cy="654032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chemeClr val="tx1"/>
                </a:solidFill>
              </a:rPr>
              <a:t>Илья Репин </a:t>
            </a:r>
            <a:r>
              <a:rPr lang="ru-RU" sz="1800" b="1" i="1" dirty="0" smtClean="0">
                <a:solidFill>
                  <a:schemeClr val="accent1"/>
                </a:solidFill>
              </a:rPr>
              <a:t>«Иван Грозный и сын его Иван»</a:t>
            </a:r>
            <a:endParaRPr lang="ru-RU" sz="1800" b="1" i="1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42852"/>
            <a:ext cx="8185298" cy="598208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chep.bezformata.ru/content/image76803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14290"/>
            <a:ext cx="5094000" cy="65087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5786454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Алексей Саврасов 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Грачи прилетели»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214414" y="214290"/>
            <a:ext cx="7500937" cy="1214435"/>
          </a:xfrm>
        </p:spPr>
        <p:txBody>
          <a:bodyPr>
            <a:normAutofit/>
          </a:bodyPr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http://artatac.ru/wp-content/gallery/levitan/levitani_levitan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42852"/>
            <a:ext cx="7500990" cy="58579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285984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Исаак Левитан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«Золотая осень» 1895г.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-st1.rtr-vesti.ru/vh/pictures/xw/354/13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8524107" cy="50114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142852"/>
            <a:ext cx="86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Меценат   Павел   Третьяков оставил  огромный  след   в русской   истории,   собрав уникальную   коллекцию картин.   </a:t>
            </a:r>
          </a:p>
          <a:p>
            <a:r>
              <a:rPr lang="ru-RU" b="1" dirty="0" smtClean="0"/>
              <a:t>     Множество людей стремятся побывать в Третьяковской галерее. </a:t>
            </a:r>
          </a:p>
          <a:p>
            <a:r>
              <a:rPr lang="ru-RU" b="1" dirty="0" smtClean="0"/>
              <a:t>    Она  является гордостью России и славой его создателю - гуманисту и патриоту Павлу  Михайловичу Третьякову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357166"/>
            <a:ext cx="4071966" cy="407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14348" y="4929198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С братом Сергеем он построил несколько фабрик в Костромской губернии. Дело имело успех и приносило большую прибыль. 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2928934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Третьяков </a:t>
            </a:r>
          </a:p>
          <a:p>
            <a:pPr algn="ctr"/>
            <a:r>
              <a:rPr lang="ru-RU" b="1" dirty="0" smtClean="0"/>
              <a:t>Сергей Михайлович, </a:t>
            </a:r>
          </a:p>
          <a:p>
            <a:pPr algn="ctr"/>
            <a:r>
              <a:rPr lang="ru-RU" b="1" dirty="0" smtClean="0"/>
              <a:t>брат П.М. Третьякова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8420472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34" y="1785926"/>
            <a:ext cx="3797969" cy="3797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29190" y="1785926"/>
            <a:ext cx="3781944" cy="3781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71538" y="5657671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Вера Николаевна Мамонтова, </a:t>
            </a:r>
          </a:p>
          <a:p>
            <a:pPr algn="ctr"/>
            <a:r>
              <a:rPr lang="ru-RU" b="1" dirty="0" smtClean="0">
                <a:latin typeface="+mj-lt"/>
              </a:rPr>
              <a:t>жена П.М. Третьякова</a:t>
            </a:r>
            <a:endParaRPr lang="ru-RU" b="1" dirty="0">
              <a:latin typeface="+mj-lt"/>
            </a:endParaRPr>
          </a:p>
          <a:p>
            <a:pPr algn="ctr"/>
            <a:r>
              <a:rPr lang="ru-RU" b="1" dirty="0" smtClean="0">
                <a:latin typeface="+mj-lt"/>
              </a:rPr>
              <a:t> </a:t>
            </a:r>
            <a:endParaRPr lang="ru-RU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5643578"/>
            <a:ext cx="2407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Семья </a:t>
            </a:r>
          </a:p>
          <a:p>
            <a:pPr algn="ctr"/>
            <a:r>
              <a:rPr lang="ru-RU" b="1" dirty="0" smtClean="0">
                <a:latin typeface="+mj-lt"/>
              </a:rPr>
              <a:t>Павла Михайловича Третьякова</a:t>
            </a:r>
            <a:endParaRPr lang="ru-RU" b="1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7928" y="404664"/>
            <a:ext cx="8906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В 1865 году Третьяков взял в жены Веру </a:t>
            </a:r>
            <a:r>
              <a:rPr lang="ru-RU" sz="2400" b="1" dirty="0" smtClean="0">
                <a:latin typeface="+mj-lt"/>
              </a:rPr>
              <a:t>Николаевну Мамонтову</a:t>
            </a:r>
            <a:r>
              <a:rPr lang="ru-RU" sz="2400" b="1" dirty="0">
                <a:latin typeface="+mj-lt"/>
              </a:rPr>
              <a:t>. </a:t>
            </a:r>
            <a:r>
              <a:rPr lang="ru-RU" sz="2400" b="1" dirty="0" smtClean="0">
                <a:latin typeface="+mj-lt"/>
              </a:rPr>
              <a:t> В семье  Третьяковых  все любили  друг друга,  любили природу, литературу,  искусство,  путешествия. 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54508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5733256"/>
            <a:ext cx="7627937" cy="9715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</a:rPr>
              <a:t>Эрмитаж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http://ftimes.ru/upkeep/uploads/2016/03/23c9b660d8d99423b5f5f8ee80e80701-1024x654.jpg"/>
          <p:cNvPicPr>
            <a:picLocks noGrp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26538" cy="5805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0026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79388" y="260350"/>
            <a:ext cx="8964612" cy="15001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200" b="1" dirty="0" smtClean="0"/>
              <a:t>      </a:t>
            </a:r>
            <a:r>
              <a:rPr lang="ru-RU" sz="2200" b="1" dirty="0" smtClean="0">
                <a:latin typeface="+mj-lt"/>
              </a:rPr>
              <a:t>22 мая 1856 года Павел Третьяков приобрёл две первые картины  русских  художников.   Эту  дату  считают датой основания  Третьяковской  галереи.</a:t>
            </a:r>
          </a:p>
          <a:p>
            <a:pPr>
              <a:spcBef>
                <a:spcPts val="0"/>
              </a:spcBef>
              <a:buNone/>
            </a:pPr>
            <a:r>
              <a:rPr lang="ru-RU" sz="2200" b="1" dirty="0" smtClean="0"/>
              <a:t>    </a:t>
            </a:r>
            <a:endParaRPr lang="ru-RU" sz="2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1571612"/>
            <a:ext cx="4032448" cy="33123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7686" y="2571744"/>
            <a:ext cx="4612910" cy="33123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0" y="5072074"/>
            <a:ext cx="2874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+mj-lt"/>
              </a:rPr>
              <a:t>Н. </a:t>
            </a:r>
            <a:r>
              <a:rPr lang="ru-RU" b="1" dirty="0" err="1" smtClean="0">
                <a:latin typeface="+mj-lt"/>
              </a:rPr>
              <a:t>Шильдер</a:t>
            </a:r>
            <a:r>
              <a:rPr lang="ru-RU" b="1" dirty="0">
                <a:latin typeface="+mj-lt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«Искушение»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68340" y="6015170"/>
            <a:ext cx="39821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+mj-lt"/>
              </a:rPr>
              <a:t>В.  </a:t>
            </a:r>
            <a:r>
              <a:rPr lang="ru-RU" b="1" dirty="0" smtClean="0">
                <a:latin typeface="+mj-lt"/>
              </a:rPr>
              <a:t>Худяков 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Стычка с финляндскими </a:t>
            </a:r>
            <a:endParaRPr lang="ru-RU" b="1" dirty="0" smtClean="0">
              <a:solidFill>
                <a:srgbClr val="C00000"/>
              </a:solidFill>
              <a:latin typeface="+mj-lt"/>
            </a:endParaRPr>
          </a:p>
          <a:p>
            <a:r>
              <a:rPr lang="ru-RU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                           контрабандистами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»</a:t>
            </a:r>
          </a:p>
          <a:p>
            <a:pPr>
              <a:spcBef>
                <a:spcPts val="0"/>
              </a:spcBef>
              <a:buNone/>
            </a:pPr>
            <a:endParaRPr lang="ru-RU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19722" y="389836"/>
            <a:ext cx="3938558" cy="287849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03648" y="764704"/>
            <a:ext cx="2016224" cy="12144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464" y="3426012"/>
            <a:ext cx="2000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 Иван Соколов                        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«Сбор вишни в помещичьем саду на Украине». 1858г</a:t>
            </a:r>
            <a:r>
              <a:rPr lang="ru-RU" b="1" dirty="0" smtClean="0">
                <a:latin typeface="+mj-lt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6578" y="3429000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Михаил </a:t>
            </a:r>
            <a:r>
              <a:rPr lang="ru-RU" b="1" dirty="0" err="1" smtClean="0">
                <a:latin typeface="+mj-lt"/>
              </a:rPr>
              <a:t>Клодт</a:t>
            </a:r>
            <a:r>
              <a:rPr lang="ru-RU" b="1" dirty="0" smtClean="0">
                <a:latin typeface="+mj-lt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«Больной музыкант»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1859г.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60544" y="5498434"/>
            <a:ext cx="3682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Алексей Саврасов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Вид в окрестностях   Ораниенбаума.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1854г.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35796" y="3501008"/>
            <a:ext cx="4317052" cy="31397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4282" y="389836"/>
            <a:ext cx="4407412" cy="28780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24128" y="980728"/>
            <a:ext cx="3143272" cy="535785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+mj-lt"/>
              </a:rPr>
              <a:t>1864 году в собрании появляется первая картина, написанная на сюжет русской истории, –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+mj-lt"/>
              </a:rPr>
              <a:t>    «Княжна     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+mj-lt"/>
              </a:rPr>
              <a:t>     Тараканова» </a:t>
            </a:r>
          </a:p>
          <a:p>
            <a:pPr marL="0" indent="0">
              <a:buNone/>
            </a:pPr>
            <a:r>
              <a:rPr lang="ru-RU" sz="2200" b="1" dirty="0">
                <a:latin typeface="+mj-lt"/>
              </a:rPr>
              <a:t> </a:t>
            </a:r>
            <a:r>
              <a:rPr lang="ru-RU" sz="2200" b="1" dirty="0" smtClean="0">
                <a:latin typeface="+mj-lt"/>
              </a:rPr>
              <a:t>    К. </a:t>
            </a:r>
            <a:r>
              <a:rPr lang="ru-RU" sz="2200" b="1" dirty="0" err="1" smtClean="0">
                <a:latin typeface="+mj-lt"/>
              </a:rPr>
              <a:t>Флавицкого</a:t>
            </a:r>
            <a:r>
              <a:rPr lang="ru-RU" sz="2200" b="1" dirty="0" smtClean="0">
                <a:latin typeface="+mj-lt"/>
              </a:rPr>
              <a:t>.</a:t>
            </a:r>
            <a:endParaRPr lang="ru-RU" sz="2200" b="1" dirty="0">
              <a:latin typeface="+mj-lt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332656"/>
            <a:ext cx="4695825" cy="6191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1903</TotalTime>
  <Words>619</Words>
  <Application>Microsoft Office PowerPoint</Application>
  <PresentationFormat>Экран (4:3)</PresentationFormat>
  <Paragraphs>105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Справедливость</vt:lpstr>
      <vt:lpstr>ТрТТтетьяковская галерея</vt:lpstr>
      <vt:lpstr>Павел Михайлович Третьяков </vt:lpstr>
      <vt:lpstr>Презентация PowerPoint</vt:lpstr>
      <vt:lpstr>Презентация PowerPoint</vt:lpstr>
      <vt:lpstr> </vt:lpstr>
      <vt:lpstr>Эрмитаж</vt:lpstr>
      <vt:lpstr>Презентация PowerPoint</vt:lpstr>
      <vt:lpstr>Презентация PowerPoint</vt:lpstr>
      <vt:lpstr>Презентация PowerPoint</vt:lpstr>
      <vt:lpstr>Презентация PowerPoint</vt:lpstr>
      <vt:lpstr>Павел Михайлович Третьяков был любителем и тонким знатоком  русской  природы,  поэтому  в  его  коллекции много  пейзажей.</vt:lpstr>
      <vt:lpstr>Презентация PowerPoint</vt:lpstr>
      <vt:lpstr>Презентация PowerPoint</vt:lpstr>
      <vt:lpstr>Вместе  с  Павлом  картины собирал и его младший брат Сергей. После  его  смерти Сергея Михайловича в  1892 году Павел Третьяков получил его картины в наследство.</vt:lpstr>
      <vt:lpstr>Презентация PowerPoint</vt:lpstr>
      <vt:lpstr>Презентация PowerPoint</vt:lpstr>
      <vt:lpstr>Презентация PowerPoint</vt:lpstr>
      <vt:lpstr>Первоначально в коллекции было около 2000 картин, икон, рисунков и скульптур. С каждым годом коллекция увеличивалась.</vt:lpstr>
      <vt:lpstr>Виктор Васнецов «Алёнушка»</vt:lpstr>
      <vt:lpstr>Презентация PowerPoint</vt:lpstr>
      <vt:lpstr>Презентация PowerPoint</vt:lpstr>
      <vt:lpstr>Презентация PowerPoint</vt:lpstr>
      <vt:lpstr>  Александр Иванов «Явление Христа народу» </vt:lpstr>
      <vt:lpstr> </vt:lpstr>
      <vt:lpstr>Павел Федотов «Сватовство майора»</vt:lpstr>
      <vt:lpstr>Презентация PowerPoint</vt:lpstr>
      <vt:lpstr>Презентация PowerPoint</vt:lpstr>
      <vt:lpstr>          Василий Пукирев   «Неравный брак» </vt:lpstr>
      <vt:lpstr>Василий Суриков «Боярыня Морозова»</vt:lpstr>
      <vt:lpstr>Василий Суриков  «Меньшиков в Березове» </vt:lpstr>
      <vt:lpstr>Илья Репин «Иван Грозный и сын его Иван»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Третьяковская галерея</dc:title>
  <dc:creator>компью3</dc:creator>
  <cp:lastModifiedBy>компью3</cp:lastModifiedBy>
  <cp:revision>185</cp:revision>
  <dcterms:modified xsi:type="dcterms:W3CDTF">2017-05-03T09:42:01Z</dcterms:modified>
</cp:coreProperties>
</file>