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9" r:id="rId10"/>
    <p:sldId id="271" r:id="rId11"/>
    <p:sldId id="272" r:id="rId12"/>
    <p:sldId id="273" r:id="rId13"/>
    <p:sldId id="274" r:id="rId14"/>
    <p:sldId id="264" r:id="rId15"/>
    <p:sldId id="278" r:id="rId16"/>
    <p:sldId id="275" r:id="rId17"/>
    <p:sldId id="276" r:id="rId18"/>
    <p:sldId id="267" r:id="rId19"/>
    <p:sldId id="281" r:id="rId20"/>
    <p:sldId id="280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16223"/>
          </a:xfrm>
        </p:spPr>
        <p:txBody>
          <a:bodyPr/>
          <a:lstStyle/>
          <a:p>
            <a:r>
              <a:rPr lang="ru-RU" dirty="0" smtClean="0"/>
              <a:t>Тригонометрические тождества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861049"/>
            <a:ext cx="7772400" cy="15121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 преподаватель </a:t>
            </a:r>
            <a:r>
              <a:rPr lang="ru-RU" dirty="0" smtClean="0">
                <a:solidFill>
                  <a:schemeClr val="tx1"/>
                </a:solidFill>
              </a:rPr>
              <a:t>общеобразовательных дисциплин ГБПОУ ВО «ВГПГК» </a:t>
            </a:r>
            <a:r>
              <a:rPr lang="ru-RU" dirty="0" err="1" smtClean="0">
                <a:solidFill>
                  <a:schemeClr val="tx1"/>
                </a:solidFill>
              </a:rPr>
              <a:t>Богучарский</a:t>
            </a:r>
            <a:r>
              <a:rPr lang="ru-RU" dirty="0" smtClean="0">
                <a:solidFill>
                  <a:schemeClr val="tx1"/>
                </a:solidFill>
              </a:rPr>
              <a:t> филиал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Коломойцева</a:t>
            </a:r>
            <a:r>
              <a:rPr lang="ru-RU" b="1" dirty="0" smtClean="0">
                <a:solidFill>
                  <a:schemeClr val="tx1"/>
                </a:solidFill>
              </a:rPr>
              <a:t> Л.В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85750" y="5143500"/>
          <a:ext cx="8429625" cy="1006475"/>
        </p:xfrm>
        <a:graphic>
          <a:graphicData uri="http://schemas.openxmlformats.org/presentationml/2006/ole">
            <p:oleObj spid="_x0000_s41986" name="Equation" r:id="rId3" imgW="4038480" imgH="482400" progId="Equation.3">
              <p:embed/>
            </p:oleObj>
          </a:graphicData>
        </a:graphic>
      </p:graphicFrame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0" y="0"/>
            <a:ext cx="4786313" cy="70802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latin typeface="Calibri" pitchFamily="34" charset="0"/>
              </a:rPr>
              <a:t>Задача 1. Способ 1.</a:t>
            </a:r>
          </a:p>
        </p:txBody>
      </p:sp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285750" y="928688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Доказать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928688" y="1500188"/>
          <a:ext cx="6735762" cy="1000125"/>
        </p:xfrm>
        <a:graphic>
          <a:graphicData uri="http://schemas.openxmlformats.org/presentationml/2006/ole">
            <p:oleObj spid="_x0000_s41987" name="Equation" r:id="rId4" imgW="2908080" imgH="431640" progId="Equation.3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3143250"/>
            <a:ext cx="77152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 pitchFamily="34" charset="0"/>
              </a:rPr>
              <a:t>Докажем, что разность левой и правой части равны 0</a:t>
            </a:r>
            <a:r>
              <a:rPr lang="ru-RU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0" y="0"/>
            <a:ext cx="4786313" cy="70802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Задача 1. Способ 2.</a:t>
            </a:r>
          </a:p>
        </p:txBody>
      </p:sp>
      <p:sp>
        <p:nvSpPr>
          <p:cNvPr id="10245" name="TextBox 2"/>
          <p:cNvSpPr txBox="1">
            <a:spLocks noChangeArrowheads="1"/>
          </p:cNvSpPr>
          <p:nvPr/>
        </p:nvSpPr>
        <p:spPr bwMode="auto">
          <a:xfrm>
            <a:off x="0" y="785813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Доказать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14375" y="1285875"/>
          <a:ext cx="5786438" cy="858838"/>
        </p:xfrm>
        <a:graphic>
          <a:graphicData uri="http://schemas.openxmlformats.org/presentationml/2006/ole">
            <p:oleObj spid="_x0000_s43010" name="Equation" r:id="rId3" imgW="2908080" imgH="431640" progId="Equation.3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2071688"/>
            <a:ext cx="85725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 pitchFamily="34" charset="0"/>
              </a:rPr>
              <a:t>Преобразование левой части так, чтобы она равнялась правой</a:t>
            </a:r>
            <a:endParaRPr lang="ru-RU">
              <a:latin typeface="Calibri" pitchFamily="34" charset="0"/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85750" y="3429000"/>
          <a:ext cx="8270875" cy="3176588"/>
        </p:xfrm>
        <a:graphic>
          <a:graphicData uri="http://schemas.openxmlformats.org/presentationml/2006/ole">
            <p:oleObj spid="_x0000_s43011" name="Equation" r:id="rId4" imgW="4025880" imgH="1549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85750" y="5143500"/>
          <a:ext cx="8429625" cy="1006475"/>
        </p:xfrm>
        <a:graphic>
          <a:graphicData uri="http://schemas.openxmlformats.org/presentationml/2006/ole">
            <p:oleObj spid="_x0000_s44034" name="Equation" r:id="rId3" imgW="4038480" imgH="482400" progId="Equation.3">
              <p:embed/>
            </p:oleObj>
          </a:graphicData>
        </a:graphic>
      </p:graphicFrame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0" y="0"/>
            <a:ext cx="4786313" cy="70802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latin typeface="Calibri" pitchFamily="34" charset="0"/>
              </a:rPr>
              <a:t>Задача 1. Способ </a:t>
            </a:r>
            <a:r>
              <a:rPr lang="ru-RU" sz="4000" b="1" dirty="0" smtClean="0">
                <a:latin typeface="Calibri" pitchFamily="34" charset="0"/>
              </a:rPr>
              <a:t>3.</a:t>
            </a:r>
            <a:endParaRPr lang="ru-RU" sz="4000" b="1" dirty="0">
              <a:latin typeface="Calibri" pitchFamily="34" charset="0"/>
            </a:endParaRPr>
          </a:p>
        </p:txBody>
      </p:sp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285750" y="928688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Доказать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928688" y="1500188"/>
          <a:ext cx="6735762" cy="1000125"/>
        </p:xfrm>
        <a:graphic>
          <a:graphicData uri="http://schemas.openxmlformats.org/presentationml/2006/ole">
            <p:oleObj spid="_x0000_s44035" name="Equation" r:id="rId4" imgW="2908080" imgH="431640" progId="Equation.3">
              <p:embed/>
            </p:oleObj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3143250"/>
            <a:ext cx="77152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alibri" pitchFamily="34" charset="0"/>
              </a:rPr>
              <a:t>Докажем, что разность левой и правой части равны 0</a:t>
            </a:r>
            <a:r>
              <a:rPr lang="ru-RU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Доказать </a:t>
            </a:r>
            <a:r>
              <a:rPr lang="ru-RU" dirty="0" err="1" smtClean="0"/>
              <a:t>тожденство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Б)</a:t>
            </a:r>
            <a:endParaRPr lang="ru-RU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79512" y="1556792"/>
          <a:ext cx="4104456" cy="1368152"/>
        </p:xfrm>
        <a:graphic>
          <a:graphicData uri="http://schemas.openxmlformats.org/presentationml/2006/ole">
            <p:oleObj spid="_x0000_s47106" name="Формула" r:id="rId3" imgW="1218960" imgH="393480" progId="Equation.3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51520" y="3212976"/>
          <a:ext cx="8496944" cy="2232248"/>
        </p:xfrm>
        <a:graphic>
          <a:graphicData uri="http://schemas.openxmlformats.org/presentationml/2006/ole">
            <p:oleObj spid="_x0000_s47107" name="Формула" r:id="rId4" imgW="21081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00808" y="-2475656"/>
            <a:ext cx="18434877" cy="1002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Подведем предварительные итоги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3.google.com/images?q=tbn:ANd9GcS-1MV1wy0g-IXIbVM0I_ut6MB96vDJSIXe8Ok8KlBDv_J8_wh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59832" y="404664"/>
            <a:ext cx="5472609" cy="2952329"/>
            <a:chOff x="-265737" y="718323"/>
            <a:chExt cx="4053496" cy="4067999"/>
          </a:xfrm>
        </p:grpSpPr>
        <p:sp>
          <p:nvSpPr>
            <p:cNvPr id="4" name="Rectangle 3"/>
            <p:cNvSpPr/>
            <p:nvPr/>
          </p:nvSpPr>
          <p:spPr>
            <a:xfrm>
              <a:off x="214282" y="1214422"/>
              <a:ext cx="3500462" cy="3571900"/>
            </a:xfrm>
            <a:prstGeom prst="rect">
              <a:avLst/>
            </a:prstGeom>
            <a:solidFill>
              <a:srgbClr val="C0000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10" name="TextBox 4"/>
            <p:cNvSpPr txBox="1">
              <a:spLocks noChangeArrowheads="1"/>
            </p:cNvSpPr>
            <p:nvPr/>
          </p:nvSpPr>
          <p:spPr bwMode="auto">
            <a:xfrm>
              <a:off x="-265737" y="718323"/>
              <a:ext cx="4053496" cy="385916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4400" b="1" dirty="0">
                  <a:latin typeface="Calibri" pitchFamily="34" charset="0"/>
                </a:rPr>
                <a:t>Сколько существует способов доказательства тождеств</a:t>
              </a: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3214688"/>
            <a:ext cx="1071562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0"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encrypted-tbn3.google.com/images?q=tbn:ANd9GcS-1MV1wy0g-IXIbVM0I_ut6MB96vDJSIXe8Ok8KlBDv_J8_wh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14500" y="214313"/>
            <a:ext cx="5857875" cy="742950"/>
            <a:chOff x="214282" y="1214422"/>
            <a:chExt cx="3500462" cy="1487210"/>
          </a:xfrm>
        </p:grpSpPr>
        <p:sp>
          <p:nvSpPr>
            <p:cNvPr id="4" name="Rectangle 3"/>
            <p:cNvSpPr/>
            <p:nvPr/>
          </p:nvSpPr>
          <p:spPr>
            <a:xfrm>
              <a:off x="214282" y="1214422"/>
              <a:ext cx="3500462" cy="143001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537" name="TextBox 4"/>
            <p:cNvSpPr txBox="1">
              <a:spLocks noChangeArrowheads="1"/>
            </p:cNvSpPr>
            <p:nvPr/>
          </p:nvSpPr>
          <p:spPr bwMode="auto">
            <a:xfrm>
              <a:off x="337105" y="1285860"/>
              <a:ext cx="3143272" cy="1415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b="1" dirty="0">
                  <a:latin typeface="Calibri" pitchFamily="34" charset="0"/>
                </a:rPr>
                <a:t>Какие это способы?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57188" y="1714500"/>
            <a:ext cx="77152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1. Докажем, что разность левой и правой части равны 0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8" y="2357438"/>
            <a:ext cx="85725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2. Преобразование левой части так, чтобы она равнялась правой.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8" y="3214688"/>
            <a:ext cx="85725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3. Преобразование правой части так, чтобы она равнялась левой.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50" y="4143375"/>
            <a:ext cx="8572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4. Левую и правую часть преобразуем к одному выражению.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Пришло время подвести итоги работы. Продолжите фразу: </a:t>
            </a:r>
          </a:p>
          <a:p>
            <a:r>
              <a:rPr lang="ru-RU" dirty="0" smtClean="0"/>
              <a:t>«Сегодня на уроке я повторил…»</a:t>
            </a:r>
          </a:p>
          <a:p>
            <a:r>
              <a:rPr lang="ru-RU" dirty="0" smtClean="0"/>
              <a:t>«Сегодня на уроке я узнал…» </a:t>
            </a:r>
          </a:p>
          <a:p>
            <a:r>
              <a:rPr lang="ru-RU" dirty="0" smtClean="0"/>
              <a:t>«Сегодня на уроке я научился…»</a:t>
            </a:r>
          </a:p>
          <a:p>
            <a:r>
              <a:rPr lang="ru-RU" dirty="0" smtClean="0"/>
              <a:t>«Сегодня на уроке я закрепил…»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994115"/>
          </a:xfrm>
        </p:spPr>
        <p:txBody>
          <a:bodyPr/>
          <a:lstStyle/>
          <a:p>
            <a:r>
              <a:rPr lang="ru-RU" dirty="0" smtClean="0"/>
              <a:t>Ермаков В.П.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37444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smtClean="0"/>
              <a:t>В математике следует помнить не формулы, а процессы мышления».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5400" dirty="0" smtClean="0"/>
              <a:t>формирование понятия тождества,</a:t>
            </a:r>
          </a:p>
          <a:p>
            <a:pPr lvl="0">
              <a:buNone/>
            </a:pPr>
            <a:r>
              <a:rPr lang="ru-RU" sz="5400" dirty="0" smtClean="0"/>
              <a:t> </a:t>
            </a:r>
          </a:p>
          <a:p>
            <a:pPr lvl="0"/>
            <a:r>
              <a:rPr lang="ru-RU" sz="5400" dirty="0" smtClean="0"/>
              <a:t>умения доказывать тождества</a:t>
            </a:r>
          </a:p>
          <a:p>
            <a:pPr lvl="0"/>
            <a:endParaRPr lang="ru-RU" sz="5400" dirty="0" smtClean="0"/>
          </a:p>
          <a:p>
            <a:pPr lvl="0"/>
            <a:r>
              <a:rPr lang="ru-RU" sz="5400" dirty="0" smtClean="0"/>
              <a:t> упрощать тригонометрические выражения с использованием изученных формул.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занятия: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Решить задания: </a:t>
            </a:r>
          </a:p>
          <a:p>
            <a:r>
              <a:rPr lang="ru-RU" smtClean="0"/>
              <a:t>«Проверь </a:t>
            </a:r>
            <a:r>
              <a:rPr lang="ru-RU" dirty="0" smtClean="0"/>
              <a:t>себя» страница 162.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thanks.jpg"/>
          <p:cNvPicPr>
            <a:picLocks noChangeAspect="1"/>
          </p:cNvPicPr>
          <p:nvPr/>
        </p:nvPicPr>
        <p:blipFill>
          <a:blip r:embed="rId2" cstate="print"/>
          <a:srcRect l="1442" b="2068"/>
          <a:stretch>
            <a:fillRect/>
          </a:stretch>
        </p:blipFill>
        <p:spPr bwMode="auto">
          <a:xfrm>
            <a:off x="2143125" y="571500"/>
            <a:ext cx="41116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1785938" y="5572125"/>
            <a:ext cx="6357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Calibri" pitchFamily="34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25000" lnSpcReduction="20000"/>
          </a:bodyPr>
          <a:lstStyle/>
          <a:p>
            <a:r>
              <a:rPr lang="ru-RU" b="1" i="1" dirty="0" smtClean="0"/>
              <a:t>Слайд 1:</a:t>
            </a:r>
            <a:r>
              <a:rPr lang="ru-RU" b="1" dirty="0" smtClean="0"/>
              <a:t> «Математическое лото».</a:t>
            </a:r>
            <a:r>
              <a:rPr lang="ru-RU" dirty="0" smtClean="0"/>
              <a:t> </a:t>
            </a:r>
          </a:p>
          <a:p>
            <a:pPr lvl="0"/>
            <a:r>
              <a:rPr lang="ru-RU" sz="6400" dirty="0" smtClean="0"/>
              <a:t>Переведите в градусную меру угол:</a:t>
            </a:r>
          </a:p>
          <a:p>
            <a:r>
              <a:rPr lang="ru-RU" sz="6400" dirty="0" smtClean="0"/>
              <a:t>а) </a:t>
            </a:r>
            <a:r>
              <a:rPr lang="ru-RU" sz="6400" i="1" dirty="0" err="1" smtClean="0"/>
              <a:t>π</a:t>
            </a:r>
            <a:r>
              <a:rPr lang="ru-RU" sz="6400" i="1" dirty="0" smtClean="0"/>
              <a:t>;        </a:t>
            </a:r>
            <a:r>
              <a:rPr lang="ru-RU" sz="6400" dirty="0" smtClean="0"/>
              <a:t>б)</a:t>
            </a:r>
            <a:r>
              <a:rPr lang="ru-RU" sz="6400" dirty="0" err="1" smtClean="0"/>
              <a:t>п</a:t>
            </a:r>
            <a:r>
              <a:rPr lang="ru-RU" sz="6400" dirty="0" smtClean="0"/>
              <a:t>/4 в)</a:t>
            </a:r>
            <a:r>
              <a:rPr lang="ru-RU" sz="6400" dirty="0" err="1" smtClean="0"/>
              <a:t>п</a:t>
            </a:r>
            <a:r>
              <a:rPr lang="ru-RU" sz="6400" dirty="0" smtClean="0"/>
              <a:t>/6    г)2п/3   </a:t>
            </a:r>
            <a:r>
              <a:rPr lang="ru-RU" sz="6400" dirty="0" err="1" smtClean="0"/>
              <a:t>д</a:t>
            </a:r>
            <a:r>
              <a:rPr lang="ru-RU" sz="6400" dirty="0" smtClean="0"/>
              <a:t>) 4п/3</a:t>
            </a:r>
          </a:p>
          <a:p>
            <a:r>
              <a:rPr lang="ru-RU" sz="6400" dirty="0" smtClean="0"/>
              <a:t>            2.  Переведите в радианную меру угол:</a:t>
            </a:r>
          </a:p>
          <a:p>
            <a:r>
              <a:rPr lang="ru-RU" sz="6400" dirty="0" smtClean="0"/>
              <a:t>                 а) 90º                    б) – 180º</a:t>
            </a:r>
          </a:p>
          <a:p>
            <a:r>
              <a:rPr lang="ru-RU" sz="6400" dirty="0" smtClean="0"/>
              <a:t>                 в) 360º                   г) – 270º</a:t>
            </a:r>
          </a:p>
          <a:p>
            <a:r>
              <a:rPr lang="ru-RU" sz="6400" dirty="0" smtClean="0"/>
              <a:t>                 </a:t>
            </a:r>
            <a:r>
              <a:rPr lang="ru-RU" sz="6400" dirty="0" err="1" smtClean="0"/>
              <a:t>д</a:t>
            </a:r>
            <a:r>
              <a:rPr lang="ru-RU" sz="6400" dirty="0" smtClean="0"/>
              <a:t>) 720º</a:t>
            </a:r>
          </a:p>
          <a:p>
            <a:r>
              <a:rPr lang="ru-RU" sz="6400" dirty="0" smtClean="0"/>
              <a:t>            3.  Дайте определение </a:t>
            </a:r>
            <a:r>
              <a:rPr lang="en-US" sz="6400" dirty="0" smtClean="0"/>
              <a:t>sin α</a:t>
            </a:r>
            <a:r>
              <a:rPr lang="ru-RU" sz="6400" dirty="0" smtClean="0"/>
              <a:t>, </a:t>
            </a:r>
            <a:r>
              <a:rPr lang="en-US" sz="6400" dirty="0" smtClean="0"/>
              <a:t>cos α</a:t>
            </a:r>
            <a:r>
              <a:rPr lang="ru-RU" sz="6400" dirty="0" smtClean="0"/>
              <a:t>, </a:t>
            </a:r>
            <a:r>
              <a:rPr lang="en-US" sz="6400" dirty="0" err="1" smtClean="0"/>
              <a:t>tg</a:t>
            </a:r>
            <a:r>
              <a:rPr lang="en-US" sz="6400" dirty="0" smtClean="0"/>
              <a:t> α</a:t>
            </a:r>
            <a:r>
              <a:rPr lang="ru-RU" sz="6400" dirty="0" smtClean="0"/>
              <a:t>, </a:t>
            </a:r>
            <a:r>
              <a:rPr lang="en-US" sz="6400" dirty="0" smtClean="0"/>
              <a:t>ctg α</a:t>
            </a:r>
            <a:r>
              <a:rPr lang="ru-RU" sz="6400" dirty="0" smtClean="0"/>
              <a:t>.</a:t>
            </a:r>
          </a:p>
          <a:p>
            <a:r>
              <a:rPr lang="ru-RU" sz="6400" dirty="0" smtClean="0"/>
              <a:t>            4.  Вычислите:</a:t>
            </a:r>
          </a:p>
          <a:p>
            <a:r>
              <a:rPr lang="ru-RU" sz="6400" dirty="0" smtClean="0"/>
              <a:t>                 а) с</a:t>
            </a:r>
            <a:r>
              <a:rPr lang="en-US" sz="6400" dirty="0" err="1" smtClean="0"/>
              <a:t>os</a:t>
            </a:r>
            <a:r>
              <a:rPr lang="en-US" sz="6400" dirty="0" smtClean="0"/>
              <a:t> </a:t>
            </a:r>
            <a:r>
              <a:rPr lang="ru-RU" sz="6400" dirty="0" err="1" smtClean="0"/>
              <a:t>п</a:t>
            </a:r>
            <a:r>
              <a:rPr lang="ru-RU" sz="6400" dirty="0" smtClean="0"/>
              <a:t>/3+</a:t>
            </a:r>
            <a:r>
              <a:rPr lang="en-US" sz="6400" dirty="0" smtClean="0"/>
              <a:t> sin</a:t>
            </a:r>
            <a:r>
              <a:rPr lang="ru-RU" sz="6400" dirty="0" smtClean="0"/>
              <a:t> </a:t>
            </a:r>
            <a:r>
              <a:rPr lang="ru-RU" sz="6400" dirty="0" err="1" smtClean="0"/>
              <a:t>п</a:t>
            </a:r>
            <a:r>
              <a:rPr lang="ru-RU" sz="6400" dirty="0" smtClean="0"/>
              <a:t>/6</a:t>
            </a:r>
            <a:r>
              <a:rPr lang="ru-RU" sz="800" dirty="0" smtClean="0"/>
              <a:t> </a:t>
            </a:r>
          </a:p>
          <a:p>
            <a:r>
              <a:rPr lang="ru-RU" sz="800" dirty="0" smtClean="0"/>
              <a:t>                 б) </a:t>
            </a:r>
            <a:endParaRPr lang="ru-RU" sz="6400" dirty="0" smtClean="0"/>
          </a:p>
          <a:p>
            <a:r>
              <a:rPr lang="ru-RU" sz="6400" dirty="0" smtClean="0"/>
              <a:t>                 б) </a:t>
            </a:r>
            <a:r>
              <a:rPr lang="en-US" sz="6400" dirty="0" err="1" smtClean="0"/>
              <a:t>tg</a:t>
            </a:r>
            <a:r>
              <a:rPr lang="ru-RU" sz="6400" dirty="0" smtClean="0"/>
              <a:t> </a:t>
            </a:r>
            <a:r>
              <a:rPr lang="ru-RU" sz="6400" dirty="0" err="1" smtClean="0"/>
              <a:t>п</a:t>
            </a:r>
            <a:r>
              <a:rPr lang="ru-RU" sz="6400" dirty="0" smtClean="0"/>
              <a:t>/6</a:t>
            </a:r>
            <a:r>
              <a:rPr lang="en-US" sz="6400" dirty="0" smtClean="0"/>
              <a:t> *ctg</a:t>
            </a:r>
            <a:r>
              <a:rPr lang="ru-RU" sz="6400" dirty="0" smtClean="0"/>
              <a:t> </a:t>
            </a:r>
            <a:r>
              <a:rPr lang="ru-RU" sz="6400" dirty="0" err="1" smtClean="0"/>
              <a:t>п</a:t>
            </a:r>
            <a:r>
              <a:rPr lang="ru-RU" sz="6400" dirty="0" smtClean="0"/>
              <a:t>/3</a:t>
            </a:r>
          </a:p>
          <a:p>
            <a:r>
              <a:rPr lang="ru-RU" sz="6400" dirty="0" smtClean="0"/>
              <a:t>                 в) 4с</a:t>
            </a:r>
            <a:r>
              <a:rPr lang="en-US" sz="6400" dirty="0" err="1" smtClean="0"/>
              <a:t>os</a:t>
            </a:r>
            <a:r>
              <a:rPr lang="en-US" sz="6400" dirty="0" smtClean="0"/>
              <a:t> </a:t>
            </a:r>
            <a:r>
              <a:rPr lang="ru-RU" sz="6400" dirty="0" smtClean="0"/>
              <a:t>90º – 8</a:t>
            </a:r>
            <a:r>
              <a:rPr lang="en-US" sz="6400" dirty="0" smtClean="0"/>
              <a:t>sin</a:t>
            </a:r>
            <a:r>
              <a:rPr lang="ru-RU" sz="6400" dirty="0" smtClean="0"/>
              <a:t> 30º</a:t>
            </a:r>
          </a:p>
          <a:p>
            <a:r>
              <a:rPr lang="ru-RU" sz="6400" dirty="0" smtClean="0"/>
              <a:t>                 г) </a:t>
            </a:r>
            <a:r>
              <a:rPr lang="en-US" sz="6400" dirty="0" smtClean="0"/>
              <a:t>ctg</a:t>
            </a:r>
            <a:r>
              <a:rPr lang="ru-RU" sz="6400" baseline="30000" dirty="0" smtClean="0"/>
              <a:t>2</a:t>
            </a:r>
            <a:r>
              <a:rPr lang="ru-RU" sz="6400" dirty="0" smtClean="0"/>
              <a:t>60º + 2</a:t>
            </a:r>
          </a:p>
          <a:p>
            <a:r>
              <a:rPr lang="ru-RU" sz="6400" dirty="0" smtClean="0"/>
              <a:t>            5.  Какое из чисел больше 0?</a:t>
            </a:r>
          </a:p>
          <a:p>
            <a:r>
              <a:rPr lang="ru-RU" sz="6400" dirty="0" smtClean="0"/>
              <a:t>                 а) </a:t>
            </a:r>
            <a:r>
              <a:rPr lang="en-US" sz="6400" dirty="0" smtClean="0"/>
              <a:t>sin </a:t>
            </a:r>
            <a:r>
              <a:rPr lang="ru-RU" sz="6400" dirty="0" smtClean="0"/>
              <a:t>340º                б) </a:t>
            </a:r>
            <a:r>
              <a:rPr lang="en-US" sz="6400" dirty="0" smtClean="0"/>
              <a:t>cos</a:t>
            </a:r>
            <a:r>
              <a:rPr lang="ru-RU" sz="6400" dirty="0" smtClean="0"/>
              <a:t> (–120º)</a:t>
            </a:r>
          </a:p>
          <a:p>
            <a:r>
              <a:rPr lang="ru-RU" sz="6400" dirty="0" smtClean="0"/>
              <a:t>                 в) </a:t>
            </a:r>
            <a:r>
              <a:rPr lang="en-US" sz="6400" dirty="0" smtClean="0"/>
              <a:t>sin</a:t>
            </a:r>
            <a:r>
              <a:rPr lang="ru-RU" sz="6400" dirty="0" smtClean="0"/>
              <a:t> 50º                  г) </a:t>
            </a:r>
            <a:r>
              <a:rPr lang="en-US" sz="6400" dirty="0" err="1" smtClean="0"/>
              <a:t>tg</a:t>
            </a:r>
            <a:r>
              <a:rPr lang="en-US" sz="6400" dirty="0" smtClean="0"/>
              <a:t> </a:t>
            </a:r>
            <a:r>
              <a:rPr lang="ru-RU" sz="6400" dirty="0" smtClean="0"/>
              <a:t>170º</a:t>
            </a:r>
          </a:p>
          <a:p>
            <a:r>
              <a:rPr lang="ru-RU" sz="6400" dirty="0" smtClean="0"/>
              <a:t>            6.  Какие из выражений не имеют смысла?</a:t>
            </a:r>
          </a:p>
          <a:p>
            <a:r>
              <a:rPr lang="ru-RU" sz="6400" dirty="0" smtClean="0"/>
              <a:t>                 а) </a:t>
            </a:r>
            <a:r>
              <a:rPr lang="en-US" sz="6400" dirty="0" smtClean="0"/>
              <a:t>sin</a:t>
            </a:r>
            <a:r>
              <a:rPr lang="ru-RU" sz="6400" dirty="0" smtClean="0"/>
              <a:t> 90º             б) </a:t>
            </a:r>
            <a:r>
              <a:rPr lang="en-US" sz="6400" dirty="0" smtClean="0"/>
              <a:t>cos</a:t>
            </a:r>
            <a:r>
              <a:rPr lang="ru-RU" sz="6400" dirty="0" smtClean="0"/>
              <a:t> 0º</a:t>
            </a:r>
          </a:p>
          <a:p>
            <a:r>
              <a:rPr lang="ru-RU" sz="6400" dirty="0" smtClean="0"/>
              <a:t>                 в) </a:t>
            </a:r>
            <a:r>
              <a:rPr lang="en-US" sz="6400" dirty="0" err="1" smtClean="0"/>
              <a:t>tg</a:t>
            </a:r>
            <a:r>
              <a:rPr lang="ru-RU" sz="6400" dirty="0" smtClean="0"/>
              <a:t> 90º                г)  </a:t>
            </a:r>
            <a:r>
              <a:rPr lang="en-US" sz="6400" dirty="0" smtClean="0"/>
              <a:t>ctg 0º</a:t>
            </a:r>
            <a:endParaRPr lang="ru-RU" sz="6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Математическое лото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en-US" dirty="0" smtClean="0"/>
              <a:t> 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3" y="476674"/>
          <a:ext cx="8208912" cy="4791294"/>
        </p:xfrm>
        <a:graphic>
          <a:graphicData uri="http://schemas.openxmlformats.org/drawingml/2006/table">
            <a:tbl>
              <a:tblPr/>
              <a:tblGrid>
                <a:gridCol w="465790"/>
                <a:gridCol w="703272"/>
                <a:gridCol w="1241427"/>
                <a:gridCol w="1149696"/>
                <a:gridCol w="853099"/>
                <a:gridCol w="1175177"/>
                <a:gridCol w="888772"/>
                <a:gridCol w="826599"/>
                <a:gridCol w="905080"/>
              </a:tblGrid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i="1">
                          <a:latin typeface="Times New Roman"/>
                          <a:ea typeface="Times New Roman"/>
                        </a:rPr>
                        <a:t>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sin50º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- 720º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200" i="1">
                          <a:latin typeface="Times New Roman"/>
                          <a:ea typeface="Times New Roman"/>
                        </a:rPr>
                        <a:t>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абсцисса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45º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–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180º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en-US" sz="1200" i="1">
                          <a:latin typeface="Times New Roman"/>
                          <a:ea typeface="Times New Roman"/>
                        </a:rPr>
                        <a:t>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ctg0º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 i="1">
                          <a:latin typeface="Times New Roman"/>
                          <a:ea typeface="Times New Roman"/>
                        </a:rPr>
                        <a:t>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cos 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tg90º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sin90º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–36º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cos(-120º)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–60º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ордината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tg170º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cos α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/>
              <a:t>Тождеством </a:t>
            </a:r>
            <a:r>
              <a:rPr lang="ru-RU" sz="2800" dirty="0" smtClean="0"/>
              <a:t>называется равенство, справедливое при всех </a:t>
            </a:r>
            <a:br>
              <a:rPr lang="ru-RU" sz="2800" dirty="0" smtClean="0"/>
            </a:br>
            <a:r>
              <a:rPr lang="ru-RU" sz="2800" dirty="0" smtClean="0"/>
              <a:t>допустимых значениях входящих в него букв.</a:t>
            </a:r>
            <a:br>
              <a:rPr lang="ru-RU" sz="2800" dirty="0" smtClean="0"/>
            </a:br>
            <a:r>
              <a:rPr lang="ru-RU" sz="2800" i="1" dirty="0" smtClean="0"/>
              <a:t>Допустимые значения букв</a:t>
            </a:r>
            <a:r>
              <a:rPr lang="ru-RU" sz="2800" dirty="0" smtClean="0"/>
              <a:t> – это значения, которые могут принимать </a:t>
            </a:r>
            <a:br>
              <a:rPr lang="ru-RU" sz="2800" dirty="0" smtClean="0"/>
            </a:br>
            <a:r>
              <a:rPr lang="ru-RU" sz="2800" dirty="0" smtClean="0"/>
              <a:t>буквы в данном выражении.</a:t>
            </a:r>
            <a:br>
              <a:rPr lang="ru-RU" sz="2800" dirty="0" smtClean="0"/>
            </a:br>
            <a:r>
              <a:rPr lang="ru-RU" sz="2800" dirty="0" smtClean="0"/>
              <a:t>Выражения, находящиеся в левой и правой частях тождества, </a:t>
            </a:r>
            <a:br>
              <a:rPr lang="ru-RU" sz="2800" dirty="0" smtClean="0"/>
            </a:br>
            <a:r>
              <a:rPr lang="ru-RU" sz="2800" dirty="0" smtClean="0"/>
              <a:t>называются </a:t>
            </a:r>
            <a:r>
              <a:rPr lang="ru-RU" sz="2800" i="1" dirty="0" smtClean="0"/>
              <a:t>тождественными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Замена некоторого выражения другим, ему тождественным, </a:t>
            </a:r>
            <a:br>
              <a:rPr lang="ru-RU" sz="2800" dirty="0" smtClean="0"/>
            </a:br>
            <a:r>
              <a:rPr lang="ru-RU" sz="2800" dirty="0" smtClean="0"/>
              <a:t>называется </a:t>
            </a:r>
            <a:r>
              <a:rPr lang="ru-RU" sz="2800" i="1" dirty="0" smtClean="0"/>
              <a:t>тождественным преобразованием</a:t>
            </a:r>
            <a:r>
              <a:rPr lang="ru-RU" sz="2800" dirty="0" smtClean="0"/>
              <a:t> данного выражения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788024" y="1340768"/>
            <a:ext cx="3744416" cy="122413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708920"/>
            <a:ext cx="3672408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35696" y="3573016"/>
            <a:ext cx="6480720" cy="158417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3117745"/>
              </p:ext>
            </p:extLst>
          </p:nvPr>
        </p:nvGraphicFramePr>
        <p:xfrm>
          <a:off x="179512" y="1052736"/>
          <a:ext cx="8784976" cy="5544617"/>
        </p:xfrm>
        <a:graphic>
          <a:graphicData uri="http://schemas.openxmlformats.org/presentationml/2006/ole">
            <p:oleObj spid="_x0000_s17410" name="Формула" r:id="rId3" imgW="1866900" imgH="1701800" progId="Equation.3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31640" y="332656"/>
            <a:ext cx="583264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тригонометрические тождества</a:t>
            </a:r>
            <a:endParaRPr lang="ru-RU" dirty="0"/>
          </a:p>
        </p:txBody>
      </p:sp>
      <p:sp>
        <p:nvSpPr>
          <p:cNvPr id="11" name="5-конечная звезда 10">
            <a:hlinkClick r:id="rId4" action="ppaction://hlinksldjump"/>
          </p:cNvPr>
          <p:cNvSpPr/>
          <p:nvPr/>
        </p:nvSpPr>
        <p:spPr>
          <a:xfrm>
            <a:off x="7884368" y="5914405"/>
            <a:ext cx="864096" cy="864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а</a:t>
            </a:r>
            <a:r>
              <a:rPr lang="ru-RU" dirty="0" smtClean="0"/>
              <a:t>) 1 – </a:t>
            </a:r>
            <a:r>
              <a:rPr lang="en-US" dirty="0" smtClean="0"/>
              <a:t>sin</a:t>
            </a:r>
            <a:r>
              <a:rPr lang="en-US" baseline="30000" dirty="0" smtClean="0"/>
              <a:t>2 </a:t>
            </a:r>
            <a:r>
              <a:rPr lang="en-US" i="1" dirty="0" smtClean="0"/>
              <a:t>x</a:t>
            </a:r>
            <a:r>
              <a:rPr lang="en-US" dirty="0" smtClean="0"/>
              <a:t> = cos</a:t>
            </a:r>
            <a:r>
              <a:rPr lang="en-US" baseline="30000" dirty="0" smtClean="0"/>
              <a:t>2 </a:t>
            </a:r>
            <a:r>
              <a:rPr lang="en-US" i="1" dirty="0" smtClean="0"/>
              <a:t>x</a:t>
            </a:r>
            <a:endParaRPr lang="ru-RU" dirty="0" smtClean="0"/>
          </a:p>
          <a:p>
            <a:r>
              <a:rPr lang="en-US" dirty="0" smtClean="0"/>
              <a:t>      </a:t>
            </a:r>
            <a:r>
              <a:rPr lang="ru-RU" dirty="0" smtClean="0"/>
              <a:t>б</a:t>
            </a:r>
            <a:r>
              <a:rPr lang="en-US" dirty="0" smtClean="0"/>
              <a:t>) cos</a:t>
            </a:r>
            <a:r>
              <a:rPr lang="en-US" baseline="30000" dirty="0" smtClean="0"/>
              <a:t>2 </a:t>
            </a:r>
            <a:r>
              <a:rPr lang="en-US" dirty="0" smtClean="0"/>
              <a:t>β – 1 = – sin</a:t>
            </a:r>
            <a:r>
              <a:rPr lang="en-US" baseline="30000" dirty="0" smtClean="0"/>
              <a:t>2 </a:t>
            </a:r>
            <a:r>
              <a:rPr lang="en-US" dirty="0" smtClean="0"/>
              <a:t>β</a:t>
            </a:r>
            <a:endParaRPr lang="ru-RU" dirty="0" smtClean="0"/>
          </a:p>
          <a:p>
            <a:r>
              <a:rPr lang="en-US" dirty="0" smtClean="0"/>
              <a:t>      </a:t>
            </a:r>
            <a:r>
              <a:rPr lang="ru-RU" dirty="0" smtClean="0"/>
              <a:t>в</a:t>
            </a:r>
            <a:r>
              <a:rPr lang="en-US" dirty="0" smtClean="0"/>
              <a:t>) 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∙ ctg</a:t>
            </a:r>
            <a:r>
              <a:rPr lang="en-US" i="1" dirty="0" smtClean="0"/>
              <a:t> x</a:t>
            </a:r>
            <a:r>
              <a:rPr lang="en-US" dirty="0" smtClean="0"/>
              <a:t> + 4 = 5</a:t>
            </a:r>
            <a:endParaRPr lang="ru-RU" dirty="0" smtClean="0"/>
          </a:p>
          <a:p>
            <a:r>
              <a:rPr lang="en-US" dirty="0" smtClean="0"/>
              <a:t>      </a:t>
            </a:r>
            <a:r>
              <a:rPr lang="ru-RU" dirty="0" smtClean="0"/>
              <a:t>г</a:t>
            </a:r>
            <a:r>
              <a:rPr lang="en-US" dirty="0" smtClean="0"/>
              <a:t>) cos</a:t>
            </a:r>
            <a:r>
              <a:rPr lang="en-US" i="1" dirty="0" smtClean="0"/>
              <a:t> </a:t>
            </a:r>
            <a:r>
              <a:rPr lang="en-US" dirty="0" smtClean="0"/>
              <a:t>α ∙ </a:t>
            </a:r>
            <a:r>
              <a:rPr lang="en-US" dirty="0" err="1" smtClean="0"/>
              <a:t>tg</a:t>
            </a:r>
            <a:r>
              <a:rPr lang="en-US" i="1" dirty="0" smtClean="0"/>
              <a:t> </a:t>
            </a:r>
            <a:r>
              <a:rPr lang="en-US" dirty="0" smtClean="0"/>
              <a:t>α = sin</a:t>
            </a:r>
            <a:r>
              <a:rPr lang="en-US" i="1" dirty="0" smtClean="0"/>
              <a:t> </a:t>
            </a:r>
            <a:r>
              <a:rPr lang="en-US" dirty="0" smtClean="0"/>
              <a:t>α</a:t>
            </a:r>
            <a:endParaRPr lang="ru-RU" dirty="0" smtClean="0"/>
          </a:p>
          <a:p>
            <a:r>
              <a:rPr lang="en-US" dirty="0" smtClean="0"/>
              <a:t>      </a:t>
            </a:r>
            <a:r>
              <a:rPr lang="ru-RU" dirty="0" err="1" smtClean="0"/>
              <a:t>д</a:t>
            </a:r>
            <a:r>
              <a:rPr lang="en-US" dirty="0" smtClean="0"/>
              <a:t>) (1 – cos</a:t>
            </a:r>
            <a:r>
              <a:rPr lang="en-US" i="1" dirty="0" smtClean="0"/>
              <a:t> x</a:t>
            </a:r>
            <a:r>
              <a:rPr lang="en-US" dirty="0" smtClean="0"/>
              <a:t>)(1 + cos</a:t>
            </a:r>
            <a:r>
              <a:rPr lang="en-US" i="1" dirty="0" smtClean="0"/>
              <a:t> x</a:t>
            </a:r>
            <a:r>
              <a:rPr lang="en-US" dirty="0" smtClean="0"/>
              <a:t>) = 1 – cos</a:t>
            </a:r>
            <a:r>
              <a:rPr lang="en-US" baseline="30000" dirty="0" smtClean="0"/>
              <a:t>2 </a:t>
            </a:r>
            <a:r>
              <a:rPr lang="en-US" i="1" dirty="0" smtClean="0"/>
              <a:t>x</a:t>
            </a:r>
            <a:r>
              <a:rPr lang="en-US" dirty="0" smtClean="0"/>
              <a:t> = sin</a:t>
            </a:r>
            <a:r>
              <a:rPr lang="en-US" baseline="30000" dirty="0" smtClean="0"/>
              <a:t>2 </a:t>
            </a:r>
            <a:r>
              <a:rPr lang="en-US" i="1" dirty="0" smtClean="0"/>
              <a:t>x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е</a:t>
            </a:r>
            <a:r>
              <a:rPr lang="en-US" dirty="0" smtClean="0"/>
              <a:t>) sin</a:t>
            </a:r>
            <a:r>
              <a:rPr lang="en-US" baseline="30000" dirty="0" smtClean="0"/>
              <a:t>2 </a:t>
            </a:r>
            <a:r>
              <a:rPr lang="en-US" dirty="0" smtClean="0"/>
              <a:t>α</a:t>
            </a:r>
            <a:r>
              <a:rPr lang="en-US" i="1" dirty="0" smtClean="0"/>
              <a:t> </a:t>
            </a:r>
            <a:r>
              <a:rPr lang="en-US" dirty="0" smtClean="0"/>
              <a:t>+ 2sin</a:t>
            </a:r>
            <a:r>
              <a:rPr lang="en-US" i="1" dirty="0" smtClean="0"/>
              <a:t> </a:t>
            </a:r>
            <a:r>
              <a:rPr lang="en-US" dirty="0" smtClean="0"/>
              <a:t>α ∙ cos</a:t>
            </a:r>
            <a:r>
              <a:rPr lang="en-US" i="1" dirty="0" smtClean="0"/>
              <a:t> </a:t>
            </a:r>
            <a:r>
              <a:rPr lang="en-US" dirty="0" smtClean="0"/>
              <a:t>α + cos</a:t>
            </a:r>
            <a:r>
              <a:rPr lang="en-US" baseline="30000" dirty="0" smtClean="0"/>
              <a:t>2 </a:t>
            </a:r>
            <a:r>
              <a:rPr lang="en-US" dirty="0" smtClean="0"/>
              <a:t>α = (sin</a:t>
            </a:r>
            <a:r>
              <a:rPr lang="en-US" i="1" dirty="0" smtClean="0"/>
              <a:t> </a:t>
            </a:r>
            <a:r>
              <a:rPr lang="en-US" dirty="0" smtClean="0"/>
              <a:t>α + cos</a:t>
            </a:r>
            <a:r>
              <a:rPr lang="en-US" i="1" dirty="0" smtClean="0"/>
              <a:t> </a:t>
            </a:r>
            <a:r>
              <a:rPr lang="en-US" dirty="0" smtClean="0"/>
              <a:t>α)</a:t>
            </a:r>
            <a:r>
              <a:rPr lang="en-US" baseline="30000" dirty="0" smtClean="0"/>
              <a:t>2 </a:t>
            </a:r>
            <a:endParaRPr lang="ru-RU" dirty="0" smtClean="0"/>
          </a:p>
          <a:p>
            <a:r>
              <a:rPr lang="en-US" dirty="0" smtClean="0"/>
              <a:t> 2.  </a:t>
            </a:r>
            <a:r>
              <a:rPr lang="ru-RU" dirty="0" smtClean="0"/>
              <a:t>Выразите через </a:t>
            </a:r>
            <a:r>
              <a:rPr lang="en-US" i="1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α:</a:t>
            </a:r>
            <a:endParaRPr lang="ru-RU" dirty="0" smtClean="0"/>
          </a:p>
          <a:p>
            <a:r>
              <a:rPr lang="en-US" dirty="0" smtClean="0"/>
              <a:t>      a) (1 – cos</a:t>
            </a:r>
            <a:r>
              <a:rPr lang="en-US" baseline="30000" dirty="0" smtClean="0"/>
              <a:t>2 </a:t>
            </a:r>
            <a:r>
              <a:rPr lang="en-US" dirty="0" smtClean="0"/>
              <a:t>α) + sin</a:t>
            </a:r>
            <a:r>
              <a:rPr lang="en-US" baseline="30000" dirty="0" smtClean="0"/>
              <a:t>2 </a:t>
            </a:r>
            <a:r>
              <a:rPr lang="en-US" dirty="0" smtClean="0"/>
              <a:t>α = 2sin</a:t>
            </a:r>
            <a:r>
              <a:rPr lang="en-US" baseline="30000" dirty="0" smtClean="0"/>
              <a:t>2 </a:t>
            </a:r>
            <a:r>
              <a:rPr lang="en-US" dirty="0" smtClean="0"/>
              <a:t>α</a:t>
            </a:r>
            <a:endParaRPr lang="ru-RU" dirty="0" smtClean="0"/>
          </a:p>
          <a:p>
            <a:r>
              <a:rPr lang="en-US" dirty="0" smtClean="0"/>
              <a:t>      </a:t>
            </a:r>
            <a:r>
              <a:rPr lang="ru-RU" dirty="0" smtClean="0"/>
              <a:t>б)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 Выразите через </a:t>
            </a:r>
            <a:r>
              <a:rPr lang="en-US" dirty="0" err="1" smtClean="0"/>
              <a:t>tg</a:t>
            </a:r>
            <a:r>
              <a:rPr lang="en-US" i="1" dirty="0" smtClean="0"/>
              <a:t> </a:t>
            </a:r>
            <a:r>
              <a:rPr lang="en-US" dirty="0" smtClean="0"/>
              <a:t>α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 </a:t>
            </a:r>
            <a:r>
              <a:rPr lang="en-US" dirty="0" smtClean="0"/>
              <a:t>a</a:t>
            </a:r>
            <a:r>
              <a:rPr lang="ru-RU" dirty="0" smtClean="0"/>
              <a:t>) 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Упростите </a:t>
            </a:r>
            <a:r>
              <a:rPr lang="ru-RU" dirty="0" smtClean="0"/>
              <a:t>выражение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691680" y="5157192"/>
          <a:ext cx="1440160" cy="792088"/>
        </p:xfrm>
        <a:graphic>
          <a:graphicData uri="http://schemas.openxmlformats.org/presentationml/2006/ole">
            <p:oleObj spid="_x0000_s39938" name="Формула" r:id="rId3" imgW="749160" imgH="41904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5292080" y="5013176"/>
          <a:ext cx="1512168" cy="792088"/>
        </p:xfrm>
        <a:graphic>
          <a:graphicData uri="http://schemas.openxmlformats.org/presentationml/2006/ole">
            <p:oleObj spid="_x0000_s39939" name="Формула" r:id="rId4" imgW="812520" imgH="41904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699792" y="4005064"/>
          <a:ext cx="1872208" cy="792088"/>
        </p:xfrm>
        <a:graphic>
          <a:graphicData uri="http://schemas.openxmlformats.org/presentationml/2006/ole">
            <p:oleObj spid="_x0000_s39940" name="Формула" r:id="rId5" imgW="12189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 smtClean="0"/>
              <a:t>преобразование правой части к левой;</a:t>
            </a:r>
          </a:p>
          <a:p>
            <a:r>
              <a:rPr lang="ru-RU" dirty="0" smtClean="0"/>
              <a:t>- преобразование левой части к правой;</a:t>
            </a:r>
          </a:p>
          <a:p>
            <a:r>
              <a:rPr lang="ru-RU" dirty="0" smtClean="0"/>
              <a:t>- установление того, что разность между правой и левой частями </a:t>
            </a:r>
          </a:p>
          <a:p>
            <a:pPr>
              <a:buNone/>
            </a:pPr>
            <a:r>
              <a:rPr lang="ru-RU" dirty="0" smtClean="0"/>
              <a:t>равна нулю;</a:t>
            </a:r>
          </a:p>
          <a:p>
            <a:r>
              <a:rPr lang="ru-RU" dirty="0" smtClean="0"/>
              <a:t>- преобразование левой и правой части к одному и тому же выражению.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Способы доказательства тождеств: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0" y="0"/>
            <a:ext cx="4965825" cy="707886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>
                <a:latin typeface="Calibri" pitchFamily="34" charset="0"/>
              </a:rPr>
              <a:t>Задача 1</a:t>
            </a:r>
          </a:p>
        </p:txBody>
      </p:sp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285750" y="928688"/>
            <a:ext cx="157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Доказать</a:t>
            </a:r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928688" y="1500188"/>
          <a:ext cx="6735762" cy="1000125"/>
        </p:xfrm>
        <a:graphic>
          <a:graphicData uri="http://schemas.openxmlformats.org/presentationml/2006/ole">
            <p:oleObj spid="_x0000_s40962" name="Equation" r:id="rId3" imgW="2908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631</Words>
  <Application>Microsoft Office PowerPoint</Application>
  <PresentationFormat>Экран (4:3)</PresentationFormat>
  <Paragraphs>131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Открытая</vt:lpstr>
      <vt:lpstr>Формула</vt:lpstr>
      <vt:lpstr>Microsoft Equation 3.0</vt:lpstr>
      <vt:lpstr>Equation</vt:lpstr>
      <vt:lpstr>Тригонометрические тождества</vt:lpstr>
      <vt:lpstr>Цели занятия:</vt:lpstr>
      <vt:lpstr>Математическое лото</vt:lpstr>
      <vt:lpstr>Слайд 4</vt:lpstr>
      <vt:lpstr>Слайд 5</vt:lpstr>
      <vt:lpstr>Слайд 6</vt:lpstr>
      <vt:lpstr>Упростите выражение: </vt:lpstr>
      <vt:lpstr>Способы доказательства тождеств: </vt:lpstr>
      <vt:lpstr>Слайд 9</vt:lpstr>
      <vt:lpstr>Слайд 10</vt:lpstr>
      <vt:lpstr>Слайд 11</vt:lpstr>
      <vt:lpstr>Слайд 12</vt:lpstr>
      <vt:lpstr>Доказать тожденство</vt:lpstr>
      <vt:lpstr>Слайд 14</vt:lpstr>
      <vt:lpstr>Подведем предварительные итоги</vt:lpstr>
      <vt:lpstr>Слайд 16</vt:lpstr>
      <vt:lpstr>Слайд 17</vt:lpstr>
      <vt:lpstr>Рефлексия </vt:lpstr>
      <vt:lpstr>«В математике следует помнить не формулы, а процессы мышления». </vt:lpstr>
      <vt:lpstr>Домашнее задание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Тригонометрические тождества</dc:title>
  <dc:creator>123</dc:creator>
  <cp:lastModifiedBy>123</cp:lastModifiedBy>
  <cp:revision>6</cp:revision>
  <dcterms:created xsi:type="dcterms:W3CDTF">2018-05-02T18:39:13Z</dcterms:created>
  <dcterms:modified xsi:type="dcterms:W3CDTF">2018-05-03T12:35:02Z</dcterms:modified>
</cp:coreProperties>
</file>