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7" r:id="rId2"/>
    <p:sldId id="280" r:id="rId3"/>
    <p:sldId id="274" r:id="rId4"/>
    <p:sldId id="276" r:id="rId5"/>
    <p:sldId id="275" r:id="rId6"/>
    <p:sldId id="279" r:id="rId7"/>
    <p:sldId id="263" r:id="rId8"/>
    <p:sldId id="282" r:id="rId9"/>
    <p:sldId id="28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B60A"/>
    <a:srgbClr val="302898"/>
    <a:srgbClr val="00CC00"/>
    <a:srgbClr val="4BD0FF"/>
    <a:srgbClr val="CC0000"/>
    <a:srgbClr val="00F26D"/>
    <a:srgbClr val="FF0066"/>
    <a:srgbClr val="CC0066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71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34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F8800C-B064-4DC1-8CAA-917B57BB0AA8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A229C-CE87-4D71-A75B-B463A74F6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268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A229C-CE87-4D71-A75B-B463A74F6C0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680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A229C-CE87-4D71-A75B-B463A74F6C0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52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5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6" Type="http://schemas.openxmlformats.org/officeDocument/2006/relationships/image" Target="../media/image2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6" Type="http://schemas.openxmlformats.org/officeDocument/2006/relationships/image" Target="../media/image2.pn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hyperlink" Target="http://english4kids.russianblogger.ru/enlish-song-for-children-what-color.html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119"/>
            <a:ext cx="9168341" cy="6858000"/>
          </a:xfrm>
        </p:spPr>
      </p:pic>
      <p:sp>
        <p:nvSpPr>
          <p:cNvPr id="8" name="TextBox 7"/>
          <p:cNvSpPr txBox="1"/>
          <p:nvPr/>
        </p:nvSpPr>
        <p:spPr>
          <a:xfrm>
            <a:off x="5932625" y="175795"/>
            <a:ext cx="3203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C0000"/>
                </a:solidFill>
              </a:rPr>
              <a:t>МБУ ДО ЦДО «Хоста»                                </a:t>
            </a:r>
            <a:r>
              <a:rPr lang="ru-RU" sz="2400" b="1" dirty="0" err="1" smtClean="0">
                <a:solidFill>
                  <a:srgbClr val="CC0000"/>
                </a:solidFill>
              </a:rPr>
              <a:t>г.Сочи</a:t>
            </a:r>
            <a:endParaRPr lang="ru-RU" sz="2400" b="1" dirty="0">
              <a:solidFill>
                <a:srgbClr val="CC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8104" y="6021288"/>
            <a:ext cx="3456384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Педагог ДО Жданова Т.В</a:t>
            </a:r>
            <a:r>
              <a:rPr lang="ru-RU" sz="2400" dirty="0" smtClean="0">
                <a:solidFill>
                  <a:srgbClr val="0070C0"/>
                </a:solidFill>
              </a:rPr>
              <a:t>. 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1259632" y="1426942"/>
            <a:ext cx="2952328" cy="2722138"/>
          </a:xfrm>
          <a:prstGeom prst="cloud">
            <a:avLst/>
          </a:prstGeom>
          <a:solidFill>
            <a:srgbClr val="00F2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Мастер-       класс 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</a:rPr>
              <a:t>«Цветное </a:t>
            </a:r>
            <a:r>
              <a:rPr lang="ru-RU" sz="3200" b="1" dirty="0" smtClean="0">
                <a:solidFill>
                  <a:srgbClr val="0070C0"/>
                </a:solidFill>
              </a:rPr>
              <a:t>лето</a:t>
            </a:r>
            <a:r>
              <a:rPr lang="ru-RU" sz="3200" b="1" dirty="0">
                <a:solidFill>
                  <a:srgbClr val="0070C0"/>
                </a:solidFill>
              </a:rPr>
              <a:t>»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1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5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54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" t="5404" r="7043" b="8681"/>
          <a:stretch/>
        </p:blipFill>
        <p:spPr>
          <a:xfrm>
            <a:off x="2071" y="0"/>
            <a:ext cx="9144000" cy="6957391"/>
          </a:xfrm>
          <a:solidFill>
            <a:srgbClr val="4BD0FF"/>
          </a:solidFill>
        </p:spPr>
      </p:pic>
      <p:sp>
        <p:nvSpPr>
          <p:cNvPr id="6" name="TextBox 5"/>
          <p:cNvSpPr txBox="1"/>
          <p:nvPr/>
        </p:nvSpPr>
        <p:spPr>
          <a:xfrm>
            <a:off x="1979712" y="2060848"/>
            <a:ext cx="53863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Для детей 5-7 лет, начинающих знакомится с английским языком. 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87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6586" cy="6889940"/>
          </a:xfrm>
        </p:spPr>
      </p:pic>
      <p:sp>
        <p:nvSpPr>
          <p:cNvPr id="12" name="Прямоугольник 11"/>
          <p:cNvSpPr/>
          <p:nvPr/>
        </p:nvSpPr>
        <p:spPr>
          <a:xfrm>
            <a:off x="2382115" y="528822"/>
            <a:ext cx="6496333" cy="916645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5400" b="1" dirty="0"/>
              <a:t>What color is the sky?</a:t>
            </a:r>
            <a:endParaRPr lang="ru-RU" sz="5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67964" y="1800596"/>
            <a:ext cx="6264696" cy="9233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FF0066"/>
                </a:solidFill>
              </a:rPr>
              <a:t>Какого цвета небо</a:t>
            </a:r>
            <a:r>
              <a:rPr lang="en-US" sz="5400" b="1" dirty="0">
                <a:solidFill>
                  <a:srgbClr val="FF0066"/>
                </a:solidFill>
              </a:rPr>
              <a:t>?</a:t>
            </a:r>
            <a:endParaRPr lang="ru-RU" sz="5400" b="1" dirty="0">
              <a:solidFill>
                <a:srgbClr val="FF0066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5404" y="3170607"/>
            <a:ext cx="6898736" cy="92333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tx2">
                    <a:lumMod val="75000"/>
                  </a:schemeClr>
                </a:solidFill>
              </a:rPr>
              <a:t>It’s blue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Оно голубое.</a:t>
            </a:r>
            <a:endParaRPr lang="ru-RU" sz="5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89688" y="4614775"/>
            <a:ext cx="4572000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The sky is </a:t>
            </a:r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</a:rPr>
              <a:t>blue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Небо голубое.</a:t>
            </a:r>
            <a:endParaRPr lang="ru-RU" sz="5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52" y="400612"/>
            <a:ext cx="2448272" cy="2154959"/>
          </a:xfrm>
          <a:prstGeom prst="rect">
            <a:avLst/>
          </a:prstGeom>
        </p:spPr>
      </p:pic>
      <p:pic>
        <p:nvPicPr>
          <p:cNvPr id="2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91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53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72" y="1241861"/>
            <a:ext cx="5931128" cy="34239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272874"/>
            <a:ext cx="7128792" cy="120032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b="1" dirty="0"/>
              <a:t>What color is the </a:t>
            </a:r>
            <a:r>
              <a:rPr lang="en-US" sz="5400" b="1" dirty="0" smtClean="0"/>
              <a:t>sun?</a:t>
            </a:r>
            <a:endParaRPr lang="ru-RU" sz="5400" dirty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rot="936444">
            <a:off x="5918865" y="1443121"/>
            <a:ext cx="2758224" cy="258532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Какого цвета солнце?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3272" y="4398241"/>
            <a:ext cx="7272808" cy="92333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b="1" dirty="0"/>
              <a:t>It</a:t>
            </a:r>
            <a:r>
              <a:rPr lang="ru-RU" sz="5400" b="1" dirty="0"/>
              <a:t>’</a:t>
            </a:r>
            <a:r>
              <a:rPr lang="en-US" sz="5400" b="1" dirty="0"/>
              <a:t>s </a:t>
            </a:r>
            <a:r>
              <a:rPr lang="en-US" sz="5400" b="1" dirty="0">
                <a:solidFill>
                  <a:srgbClr val="FFFF00"/>
                </a:solidFill>
              </a:rPr>
              <a:t>yellow</a:t>
            </a:r>
            <a:r>
              <a:rPr lang="ru-RU" sz="5400" b="1" dirty="0" smtClean="0">
                <a:solidFill>
                  <a:srgbClr val="FFFF00"/>
                </a:solidFill>
              </a:rPr>
              <a:t>.</a:t>
            </a:r>
            <a:r>
              <a:rPr lang="ru-RU" sz="5400" dirty="0"/>
              <a:t> </a:t>
            </a:r>
            <a:r>
              <a:rPr lang="ru-RU" sz="5400" dirty="0" smtClean="0"/>
              <a:t> </a:t>
            </a:r>
            <a:r>
              <a:rPr lang="ru-RU" sz="5400" b="1" dirty="0" smtClean="0"/>
              <a:t>Оно </a:t>
            </a:r>
            <a:r>
              <a:rPr lang="ru-RU" sz="5400" b="1" dirty="0"/>
              <a:t>желтое.</a:t>
            </a:r>
            <a:endParaRPr lang="ru-RU" sz="5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5471566"/>
            <a:ext cx="8974022" cy="83099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The sun is </a:t>
            </a:r>
            <a:r>
              <a:rPr lang="en-US" sz="4800" b="1" dirty="0" smtClean="0">
                <a:solidFill>
                  <a:srgbClr val="FFFF00"/>
                </a:solidFill>
              </a:rPr>
              <a:t>yellow.</a:t>
            </a:r>
            <a:r>
              <a:rPr lang="ru-RU" sz="4800" b="1" dirty="0">
                <a:solidFill>
                  <a:srgbClr val="FFFF00"/>
                </a:solidFill>
              </a:rPr>
              <a:t> 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</a:rPr>
              <a:t>Солнце желтое.</a:t>
            </a:r>
            <a:r>
              <a:rPr lang="en-US" sz="4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54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03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5" y="0"/>
            <a:ext cx="9144000" cy="6779505"/>
          </a:xfrm>
        </p:spPr>
      </p:pic>
      <p:sp>
        <p:nvSpPr>
          <p:cNvPr id="8" name="TextBox 7"/>
          <p:cNvSpPr txBox="1"/>
          <p:nvPr/>
        </p:nvSpPr>
        <p:spPr>
          <a:xfrm>
            <a:off x="1745431" y="127542"/>
            <a:ext cx="6949280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4">
                    <a:lumMod val="75000"/>
                  </a:schemeClr>
                </a:solidFill>
              </a:rPr>
              <a:t>What color is the grass</a:t>
            </a:r>
            <a:r>
              <a:rPr lang="en-US" sz="5400" b="1" dirty="0" smtClean="0">
                <a:solidFill>
                  <a:schemeClr val="accent4">
                    <a:lumMod val="75000"/>
                  </a:schemeClr>
                </a:solidFill>
              </a:rPr>
              <a:t>?</a:t>
            </a:r>
            <a:endParaRPr lang="ru-RU" sz="5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21070215">
            <a:off x="12158" y="1537531"/>
            <a:ext cx="6048672" cy="92333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C0099"/>
                </a:solidFill>
              </a:rPr>
              <a:t>Какого цвета трава</a:t>
            </a:r>
            <a:r>
              <a:rPr lang="en-US" sz="5400" dirty="0">
                <a:solidFill>
                  <a:srgbClr val="CC0099"/>
                </a:solidFill>
              </a:rPr>
              <a:t>?</a:t>
            </a:r>
            <a:endParaRPr lang="ru-RU" sz="5400" dirty="0">
              <a:solidFill>
                <a:srgbClr val="CC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488055">
            <a:off x="1040149" y="3445842"/>
            <a:ext cx="7654276" cy="92333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5400" b="1" dirty="0"/>
              <a:t>I</a:t>
            </a:r>
            <a:r>
              <a:rPr lang="en-US" sz="5400" b="1" dirty="0" smtClean="0"/>
              <a:t>t’s green. </a:t>
            </a:r>
            <a:r>
              <a:rPr lang="ru-RU" sz="5400" b="1" dirty="0" smtClean="0"/>
              <a:t>Она зеленая</a:t>
            </a:r>
            <a:endParaRPr lang="ru-RU" sz="5400" dirty="0"/>
          </a:p>
        </p:txBody>
      </p:sp>
      <p:sp>
        <p:nvSpPr>
          <p:cNvPr id="12" name="TextBox 11"/>
          <p:cNvSpPr txBox="1"/>
          <p:nvPr/>
        </p:nvSpPr>
        <p:spPr>
          <a:xfrm>
            <a:off x="179512" y="5282000"/>
            <a:ext cx="8640960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302898"/>
                </a:solidFill>
              </a:rPr>
              <a:t>The</a:t>
            </a:r>
            <a:r>
              <a:rPr lang="ru-RU" sz="4800" b="1" dirty="0">
                <a:solidFill>
                  <a:srgbClr val="302898"/>
                </a:solidFill>
              </a:rPr>
              <a:t> </a:t>
            </a:r>
            <a:r>
              <a:rPr lang="en-US" sz="4800" b="1" dirty="0">
                <a:solidFill>
                  <a:srgbClr val="302898"/>
                </a:solidFill>
              </a:rPr>
              <a:t>grass</a:t>
            </a:r>
            <a:r>
              <a:rPr lang="ru-RU" sz="4800" b="1" dirty="0">
                <a:solidFill>
                  <a:srgbClr val="302898"/>
                </a:solidFill>
              </a:rPr>
              <a:t> </a:t>
            </a:r>
            <a:r>
              <a:rPr lang="en-US" sz="4800" b="1" dirty="0">
                <a:solidFill>
                  <a:srgbClr val="302898"/>
                </a:solidFill>
              </a:rPr>
              <a:t>is</a:t>
            </a:r>
            <a:r>
              <a:rPr lang="ru-RU" sz="4800" b="1" dirty="0">
                <a:solidFill>
                  <a:srgbClr val="302898"/>
                </a:solidFill>
              </a:rPr>
              <a:t> </a:t>
            </a:r>
            <a:r>
              <a:rPr lang="en-US" sz="4800" b="1" dirty="0">
                <a:solidFill>
                  <a:srgbClr val="2FB60A"/>
                </a:solidFill>
              </a:rPr>
              <a:t>green</a:t>
            </a:r>
            <a:r>
              <a:rPr lang="ru-RU" sz="4800" b="1" dirty="0" smtClean="0">
                <a:solidFill>
                  <a:srgbClr val="00CC00"/>
                </a:solidFill>
              </a:rPr>
              <a:t>.</a:t>
            </a:r>
            <a:r>
              <a:rPr lang="ru-RU" sz="4800" b="1" dirty="0" smtClean="0">
                <a:solidFill>
                  <a:srgbClr val="302898"/>
                </a:solidFill>
              </a:rPr>
              <a:t>Трава </a:t>
            </a:r>
            <a:r>
              <a:rPr lang="ru-RU" sz="4800" b="1" dirty="0" smtClean="0">
                <a:solidFill>
                  <a:srgbClr val="2FB60A"/>
                </a:solidFill>
              </a:rPr>
              <a:t>зеленая</a:t>
            </a:r>
            <a:endParaRPr lang="ru-RU" sz="4800" dirty="0">
              <a:solidFill>
                <a:srgbClr val="2FB60A"/>
              </a:solidFill>
            </a:endParaRPr>
          </a:p>
        </p:txBody>
      </p:sp>
      <p:pic>
        <p:nvPicPr>
          <p:cNvPr id="1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34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4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0"/>
            <a:ext cx="6516216" cy="7135250"/>
          </a:xfrm>
        </p:spPr>
      </p:pic>
      <p:sp>
        <p:nvSpPr>
          <p:cNvPr id="5" name="TextBox 4"/>
          <p:cNvSpPr txBox="1"/>
          <p:nvPr/>
        </p:nvSpPr>
        <p:spPr>
          <a:xfrm>
            <a:off x="467544" y="260648"/>
            <a:ext cx="6912768" cy="1200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b="1" dirty="0"/>
              <a:t>What color is an apple</a:t>
            </a:r>
            <a:r>
              <a:rPr lang="en-US" sz="5400" b="1" dirty="0" smtClean="0"/>
              <a:t>?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339752" y="4325653"/>
            <a:ext cx="6552728" cy="9233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It’s red</a:t>
            </a:r>
            <a:r>
              <a:rPr lang="en-US" sz="5400" b="1" dirty="0" smtClean="0">
                <a:solidFill>
                  <a:srgbClr val="FF0000"/>
                </a:solidFill>
              </a:rPr>
              <a:t>.</a:t>
            </a:r>
            <a:r>
              <a:rPr lang="ru-RU" sz="5400" b="1" dirty="0" smtClean="0">
                <a:solidFill>
                  <a:srgbClr val="FF0000"/>
                </a:solidFill>
              </a:rPr>
              <a:t> Оно красное.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676" y="3105960"/>
            <a:ext cx="6696744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chemeClr val="accent4">
                    <a:lumMod val="75000"/>
                  </a:schemeClr>
                </a:solidFill>
              </a:rPr>
              <a:t>Какого цвета яблоко</a:t>
            </a:r>
            <a:r>
              <a:rPr lang="en-US" sz="5400" b="1" dirty="0">
                <a:solidFill>
                  <a:schemeClr val="accent4">
                    <a:lumMod val="75000"/>
                  </a:schemeClr>
                </a:solidFill>
              </a:rPr>
              <a:t>?</a:t>
            </a:r>
            <a:endParaRPr lang="ru-RU" sz="5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520" y="5546849"/>
            <a:ext cx="8640960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An</a:t>
            </a:r>
            <a:r>
              <a:rPr lang="ru-RU" sz="4800" b="1" dirty="0">
                <a:solidFill>
                  <a:schemeClr val="bg1"/>
                </a:solidFill>
              </a:rPr>
              <a:t> </a:t>
            </a:r>
            <a:r>
              <a:rPr lang="en-US" sz="4800" b="1" dirty="0">
                <a:solidFill>
                  <a:schemeClr val="bg1"/>
                </a:solidFill>
              </a:rPr>
              <a:t>apple</a:t>
            </a:r>
            <a:r>
              <a:rPr lang="ru-RU" sz="4800" b="1" dirty="0">
                <a:solidFill>
                  <a:schemeClr val="bg1"/>
                </a:solidFill>
              </a:rPr>
              <a:t> </a:t>
            </a:r>
            <a:r>
              <a:rPr lang="en-US" sz="4800" b="1" dirty="0">
                <a:solidFill>
                  <a:schemeClr val="bg1"/>
                </a:solidFill>
              </a:rPr>
              <a:t>is</a:t>
            </a:r>
            <a:r>
              <a:rPr lang="ru-RU" sz="4800" b="1" dirty="0">
                <a:solidFill>
                  <a:schemeClr val="bg1"/>
                </a:solidFill>
              </a:rPr>
              <a:t> </a:t>
            </a:r>
            <a:r>
              <a:rPr lang="en-US" sz="4800" b="1" dirty="0">
                <a:solidFill>
                  <a:srgbClr val="FF0000"/>
                </a:solidFill>
              </a:rPr>
              <a:t>red</a:t>
            </a:r>
            <a:r>
              <a:rPr lang="ru-RU" sz="4800" b="1" dirty="0" smtClean="0">
                <a:solidFill>
                  <a:srgbClr val="FF0000"/>
                </a:solidFill>
              </a:rPr>
              <a:t>. </a:t>
            </a:r>
            <a:r>
              <a:rPr lang="ru-RU" sz="4800" b="1" dirty="0" smtClean="0">
                <a:solidFill>
                  <a:srgbClr val="302898"/>
                </a:solidFill>
              </a:rPr>
              <a:t>Яблоко </a:t>
            </a:r>
            <a:r>
              <a:rPr lang="ru-RU" sz="4800" b="1" dirty="0" smtClean="0">
                <a:solidFill>
                  <a:srgbClr val="FF0000"/>
                </a:solidFill>
              </a:rPr>
              <a:t>красное.</a:t>
            </a:r>
            <a:endParaRPr lang="ru-RU" sz="4800" dirty="0"/>
          </a:p>
        </p:txBody>
      </p:sp>
      <p:pic>
        <p:nvPicPr>
          <p:cNvPr id="1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07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4967"/>
            <a:ext cx="5698976" cy="1512168"/>
          </a:xfr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Let’s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repeat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Давайте повторим: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6824897" cy="3989040"/>
          </a:xfrm>
          <a:solidFill>
            <a:schemeClr val="accent5">
              <a:lumMod val="75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b="1" dirty="0">
                <a:solidFill>
                  <a:schemeClr val="bg1"/>
                </a:solidFill>
              </a:rPr>
              <a:t>The sky is </a:t>
            </a:r>
            <a:r>
              <a:rPr lang="en-US" sz="6000" b="1" dirty="0" smtClean="0">
                <a:solidFill>
                  <a:srgbClr val="4BD0FF"/>
                </a:solidFill>
              </a:rPr>
              <a:t>blue</a:t>
            </a:r>
            <a:r>
              <a:rPr lang="ru-RU" sz="6000" b="1" dirty="0" smtClean="0">
                <a:solidFill>
                  <a:srgbClr val="4BD0FF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en-US" sz="6000" b="1" dirty="0" smtClean="0">
                <a:solidFill>
                  <a:schemeClr val="bg1"/>
                </a:solidFill>
              </a:rPr>
              <a:t>The </a:t>
            </a:r>
            <a:r>
              <a:rPr lang="en-US" sz="6000" b="1" dirty="0">
                <a:solidFill>
                  <a:schemeClr val="bg1"/>
                </a:solidFill>
              </a:rPr>
              <a:t>sun is </a:t>
            </a:r>
            <a:r>
              <a:rPr lang="en-US" sz="6000" b="1" dirty="0">
                <a:solidFill>
                  <a:srgbClr val="FFFF00"/>
                </a:solidFill>
              </a:rPr>
              <a:t>yellow. </a:t>
            </a:r>
            <a:endParaRPr lang="ru-RU" sz="6000" b="1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sz="6000" b="1" dirty="0">
                <a:solidFill>
                  <a:schemeClr val="bg1"/>
                </a:solidFill>
              </a:rPr>
              <a:t>The</a:t>
            </a:r>
            <a:r>
              <a:rPr lang="ru-RU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smtClean="0">
                <a:solidFill>
                  <a:schemeClr val="bg1"/>
                </a:solidFill>
              </a:rPr>
              <a:t>grass</a:t>
            </a:r>
            <a:r>
              <a:rPr lang="ru-RU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>
                <a:solidFill>
                  <a:schemeClr val="bg1"/>
                </a:solidFill>
              </a:rPr>
              <a:t>is</a:t>
            </a:r>
            <a:r>
              <a:rPr lang="ru-RU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smtClean="0">
                <a:solidFill>
                  <a:srgbClr val="00F26D"/>
                </a:solidFill>
              </a:rPr>
              <a:t>green</a:t>
            </a:r>
            <a:r>
              <a:rPr lang="ru-RU" sz="6000" b="1" dirty="0" smtClean="0">
                <a:solidFill>
                  <a:srgbClr val="00F26D"/>
                </a:solidFill>
              </a:rPr>
              <a:t>.</a:t>
            </a:r>
            <a:r>
              <a:rPr lang="ru-RU" sz="6000" b="1" dirty="0" smtClean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/>
            </a:r>
            <a:br>
              <a:rPr lang="en-US" sz="6000" dirty="0">
                <a:solidFill>
                  <a:schemeClr val="bg1"/>
                </a:solidFill>
              </a:rPr>
            </a:br>
            <a:r>
              <a:rPr lang="en-US" sz="6000" b="1" dirty="0" smtClean="0">
                <a:solidFill>
                  <a:schemeClr val="bg1"/>
                </a:solidFill>
              </a:rPr>
              <a:t>An</a:t>
            </a:r>
            <a:r>
              <a:rPr lang="ru-RU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smtClean="0">
                <a:solidFill>
                  <a:schemeClr val="bg1"/>
                </a:solidFill>
              </a:rPr>
              <a:t>apple</a:t>
            </a:r>
            <a:r>
              <a:rPr lang="ru-RU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>
                <a:solidFill>
                  <a:schemeClr val="bg1"/>
                </a:solidFill>
              </a:rPr>
              <a:t>is</a:t>
            </a:r>
            <a:r>
              <a:rPr lang="ru-RU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smtClean="0">
                <a:solidFill>
                  <a:srgbClr val="FF0000"/>
                </a:solidFill>
              </a:rPr>
              <a:t>red</a:t>
            </a:r>
            <a:r>
              <a:rPr lang="ru-RU" sz="6000" b="1" dirty="0" smtClean="0">
                <a:solidFill>
                  <a:srgbClr val="FF0000"/>
                </a:solidFill>
              </a:rPr>
              <a:t>.</a:t>
            </a:r>
            <a:r>
              <a:rPr lang="ru-RU" sz="6000" b="1" dirty="0" smtClean="0">
                <a:solidFill>
                  <a:schemeClr val="bg1"/>
                </a:solidFill>
              </a:rPr>
              <a:t> </a:t>
            </a:r>
            <a:endParaRPr lang="en-US" sz="6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6298">
            <a:off x="6444208" y="159956"/>
            <a:ext cx="2518418" cy="2726777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5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858000"/>
          </a:xfr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974601"/>
              </p:ext>
            </p:extLst>
          </p:nvPr>
        </p:nvGraphicFramePr>
        <p:xfrm>
          <a:off x="457200" y="2492896"/>
          <a:ext cx="6059016" cy="2604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5656"/>
                <a:gridCol w="3283360"/>
              </a:tblGrid>
              <a:tr h="2604864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color-</a:t>
                      </a:r>
                      <a:r>
                        <a:rPr lang="en-US" sz="32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32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цвет</a:t>
                      </a:r>
                      <a:endParaRPr lang="ru-RU" sz="3200" b="1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Sky</a:t>
                      </a:r>
                      <a:r>
                        <a:rPr lang="ru-RU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– небо</a:t>
                      </a:r>
                    </a:p>
                    <a:p>
                      <a:r>
                        <a:rPr lang="en-US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Sun – </a:t>
                      </a:r>
                      <a:r>
                        <a:rPr lang="ru-RU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солнце</a:t>
                      </a:r>
                    </a:p>
                    <a:p>
                      <a:r>
                        <a:rPr lang="en-US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Grass</a:t>
                      </a:r>
                      <a:r>
                        <a:rPr lang="ru-RU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– трава</a:t>
                      </a:r>
                    </a:p>
                    <a:p>
                      <a:r>
                        <a:rPr lang="en-US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Apple</a:t>
                      </a:r>
                      <a:r>
                        <a:rPr lang="ru-RU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- яблоко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Blue- </a:t>
                      </a:r>
                      <a:r>
                        <a:rPr lang="ru-RU" sz="3200" b="1" dirty="0" smtClean="0">
                          <a:solidFill>
                            <a:srgbClr val="302898"/>
                          </a:solidFill>
                        </a:rPr>
                        <a:t>синий</a:t>
                      </a:r>
                      <a:r>
                        <a:rPr lang="ru-RU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, </a:t>
                      </a:r>
                      <a:r>
                        <a:rPr lang="ru-RU" sz="32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голубой</a:t>
                      </a:r>
                    </a:p>
                    <a:p>
                      <a:r>
                        <a:rPr lang="en-US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Yellow-</a:t>
                      </a:r>
                      <a:r>
                        <a:rPr lang="ru-RU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3200" b="1" dirty="0" smtClean="0">
                          <a:solidFill>
                            <a:srgbClr val="FFFF00"/>
                          </a:solidFill>
                        </a:rPr>
                        <a:t>желтый</a:t>
                      </a:r>
                    </a:p>
                    <a:p>
                      <a:r>
                        <a:rPr lang="en-US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Green-</a:t>
                      </a:r>
                      <a:r>
                        <a:rPr lang="ru-RU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3200" b="1" dirty="0" smtClean="0">
                          <a:solidFill>
                            <a:srgbClr val="00B050"/>
                          </a:solidFill>
                        </a:rPr>
                        <a:t>зеленый</a:t>
                      </a:r>
                    </a:p>
                    <a:p>
                      <a:r>
                        <a:rPr lang="en-US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Red-</a:t>
                      </a:r>
                      <a:r>
                        <a:rPr lang="ru-RU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красный</a:t>
                      </a:r>
                      <a:endParaRPr lang="ru-RU" sz="320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Облако 7"/>
          <p:cNvSpPr/>
          <p:nvPr/>
        </p:nvSpPr>
        <p:spPr>
          <a:xfrm>
            <a:off x="2555776" y="548680"/>
            <a:ext cx="3240360" cy="151148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СЛОВАРЬ</a:t>
            </a:r>
            <a:r>
              <a:rPr lang="ru-RU" sz="3200" b="1" dirty="0">
                <a:solidFill>
                  <a:srgbClr val="FF0000"/>
                </a:solidFill>
              </a:rPr>
              <a:t>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04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354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744" y="1934111"/>
            <a:ext cx="3535300" cy="265147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766" y="2981782"/>
            <a:ext cx="3369100" cy="246299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3800" r="2751" b="1701"/>
          <a:stretch/>
        </p:blipFill>
        <p:spPr>
          <a:xfrm>
            <a:off x="648685" y="1601459"/>
            <a:ext cx="2897085" cy="2172813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3" b="34506"/>
          <a:stretch/>
        </p:blipFill>
        <p:spPr>
          <a:xfrm>
            <a:off x="1530536" y="3411562"/>
            <a:ext cx="3233301" cy="2371378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2" name="Облако 11"/>
          <p:cNvSpPr/>
          <p:nvPr/>
        </p:nvSpPr>
        <p:spPr>
          <a:xfrm>
            <a:off x="190216" y="5470522"/>
            <a:ext cx="4080470" cy="1124744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>
                <a:solidFill>
                  <a:srgbClr val="002060"/>
                </a:solidFill>
              </a:rPr>
              <a:t>Goodbye!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338280" y="116632"/>
            <a:ext cx="6638951" cy="19382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FF0000"/>
                </a:solidFill>
              </a:rPr>
              <a:t>Для закрепления лексики   рекомендуется выполнить </a:t>
            </a:r>
            <a:r>
              <a:rPr lang="ru-RU" sz="2400" b="1" dirty="0" smtClean="0">
                <a:solidFill>
                  <a:srgbClr val="FF0000"/>
                </a:solidFill>
              </a:rPr>
              <a:t> с </a:t>
            </a:r>
            <a:r>
              <a:rPr lang="ru-RU" sz="2400" b="1" dirty="0">
                <a:solidFill>
                  <a:srgbClr val="FF0000"/>
                </a:solidFill>
              </a:rPr>
              <a:t>детьми аппликации из цветной </a:t>
            </a:r>
            <a:r>
              <a:rPr lang="en-US" sz="2400" b="1" dirty="0" smtClean="0">
                <a:solidFill>
                  <a:srgbClr val="FF0000"/>
                </a:solidFill>
              </a:rPr>
              <a:t>    </a:t>
            </a:r>
            <a:r>
              <a:rPr lang="ru-RU" sz="2400" b="1" dirty="0" smtClean="0">
                <a:solidFill>
                  <a:srgbClr val="FF0000"/>
                </a:solidFill>
              </a:rPr>
              <a:t>бумаги и повторить новые слова.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57756" y="4750810"/>
            <a:ext cx="4296347" cy="1569660"/>
          </a:xfrm>
          <a:prstGeom prst="rect">
            <a:avLst/>
          </a:prstGeom>
          <a:solidFill>
            <a:srgbClr val="2FB60A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hlinkClick r:id="rId7"/>
              </a:rPr>
              <a:t>http://</a:t>
            </a:r>
            <a:r>
              <a:rPr lang="en-US" sz="2400" dirty="0" smtClean="0">
                <a:hlinkClick r:id="rId7"/>
              </a:rPr>
              <a:t>english4kids.russianblogger.ru/enlish-song-for-children-what-color.html</a:t>
            </a:r>
            <a:r>
              <a:rPr lang="ru-RU" sz="2400" dirty="0" smtClean="0"/>
              <a:t> ссылка на песенку с новой лексикой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617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197</Words>
  <Application>Microsoft Office PowerPoint</Application>
  <PresentationFormat>Экран (4:3)</PresentationFormat>
  <Paragraphs>41</Paragraphs>
  <Slides>9</Slides>
  <Notes>2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Let’s  repeat: Давайте повторим: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home</cp:lastModifiedBy>
  <cp:revision>62</cp:revision>
  <dcterms:created xsi:type="dcterms:W3CDTF">2015-03-11T06:34:38Z</dcterms:created>
  <dcterms:modified xsi:type="dcterms:W3CDTF">2020-06-11T18:35:14Z</dcterms:modified>
</cp:coreProperties>
</file>