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6" r:id="rId14"/>
    <p:sldId id="267" r:id="rId15"/>
    <p:sldId id="274" r:id="rId16"/>
    <p:sldId id="270" r:id="rId17"/>
    <p:sldId id="271" r:id="rId18"/>
    <p:sldId id="273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8.jpeg"/><Relationship Id="rId7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image" Target="../media/image10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Thursday, The 23d of February</a:t>
            </a:r>
            <a:endParaRPr lang="ru-RU" dirty="0"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Make the compliment! </a:t>
            </a:r>
            <a:endParaRPr lang="ru-RU" sz="4400" b="1" dirty="0"/>
          </a:p>
        </p:txBody>
      </p:sp>
      <p:pic>
        <p:nvPicPr>
          <p:cNvPr id="24578" name="Picture 2" descr="https://im3-tub-kz.yandex.net/i?id=39d44c543b7b07c48027e85095130c54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071942"/>
            <a:ext cx="2500330" cy="2453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661513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Audition tasks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429684" cy="5572164"/>
          </a:xfrm>
        </p:spPr>
        <p:txBody>
          <a:bodyPr/>
          <a:lstStyle/>
          <a:p>
            <a:r>
              <a:rPr lang="en-US" sz="3200" b="1" dirty="0" smtClean="0"/>
              <a:t>Task 2: Complete the sentences</a:t>
            </a:r>
            <a:endParaRPr lang="ru-RU" sz="3200" dirty="0" smtClean="0"/>
          </a:p>
          <a:p>
            <a:pPr>
              <a:buNone/>
            </a:pPr>
            <a:r>
              <a:rPr lang="en-US" sz="3200" dirty="0" smtClean="0"/>
              <a:t>1) Buckingham </a:t>
            </a:r>
            <a:r>
              <a:rPr lang="en-US" sz="3200" b="1" u="sng" dirty="0" smtClean="0">
                <a:solidFill>
                  <a:srgbClr val="FF0000"/>
                </a:solidFill>
              </a:rPr>
              <a:t>Palace</a:t>
            </a:r>
            <a:r>
              <a:rPr lang="en-US" sz="3200" dirty="0" smtClean="0"/>
              <a:t> is the official residence of the British monarch in London.</a:t>
            </a:r>
            <a:endParaRPr lang="ru-RU" sz="3200" dirty="0" smtClean="0"/>
          </a:p>
          <a:p>
            <a:pPr>
              <a:buNone/>
            </a:pPr>
            <a:r>
              <a:rPr lang="en-US" sz="3200" dirty="0" smtClean="0"/>
              <a:t>2) Queen </a:t>
            </a:r>
            <a:r>
              <a:rPr lang="en-US" sz="3200" b="1" u="sng" dirty="0" smtClean="0">
                <a:solidFill>
                  <a:srgbClr val="FF0000"/>
                </a:solidFill>
              </a:rPr>
              <a:t>Victoria</a:t>
            </a:r>
            <a:r>
              <a:rPr lang="en-US" sz="3200" dirty="0" smtClean="0"/>
              <a:t> was the first monarch who lived in the palace.</a:t>
            </a:r>
            <a:endParaRPr lang="ru-RU" sz="3200" dirty="0" smtClean="0"/>
          </a:p>
          <a:p>
            <a:pPr>
              <a:buNone/>
            </a:pPr>
            <a:r>
              <a:rPr lang="en-US" sz="3200" dirty="0" smtClean="0"/>
              <a:t>3) It is </a:t>
            </a:r>
            <a:r>
              <a:rPr lang="en-US" sz="3200" b="1" u="sng" dirty="0" smtClean="0">
                <a:solidFill>
                  <a:srgbClr val="FF0000"/>
                </a:solidFill>
              </a:rPr>
              <a:t>big</a:t>
            </a:r>
            <a:r>
              <a:rPr lang="en-US" sz="3200" dirty="0" smtClean="0"/>
              <a:t> palace.</a:t>
            </a:r>
            <a:endParaRPr lang="ru-RU" sz="3200" dirty="0" smtClean="0"/>
          </a:p>
          <a:p>
            <a:pPr>
              <a:buNone/>
            </a:pPr>
            <a:r>
              <a:rPr lang="en-US" sz="3200" dirty="0" smtClean="0"/>
              <a:t>4) Buckingham Palace has 600 </a:t>
            </a:r>
            <a:r>
              <a:rPr lang="en-US" sz="3200" b="1" u="sng" dirty="0" smtClean="0">
                <a:solidFill>
                  <a:srgbClr val="FF0000"/>
                </a:solidFill>
              </a:rPr>
              <a:t>rooms</a:t>
            </a:r>
            <a:r>
              <a:rPr lang="en-US" sz="3200" u="sng" dirty="0" smtClean="0"/>
              <a:t>.</a:t>
            </a:r>
            <a:endParaRPr lang="ru-RU" sz="3200" u="sng" dirty="0" smtClean="0"/>
          </a:p>
          <a:p>
            <a:pPr>
              <a:buNone/>
            </a:pPr>
            <a:r>
              <a:rPr lang="en-US" sz="3200" dirty="0" smtClean="0"/>
              <a:t>5) About 50 000 guests </a:t>
            </a:r>
            <a:r>
              <a:rPr lang="en-US" sz="3200" b="1" u="sng" dirty="0" smtClean="0">
                <a:solidFill>
                  <a:srgbClr val="FF0000"/>
                </a:solidFill>
              </a:rPr>
              <a:t>visit</a:t>
            </a:r>
            <a:r>
              <a:rPr lang="en-US" sz="3200" dirty="0" smtClean="0"/>
              <a:t> Buckingham palace.</a:t>
            </a:r>
            <a:endParaRPr lang="ru-RU" sz="32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Relax pause 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26626" name="Picture 2" descr="https://cloud.graphicleftovers.com/11976/379608/doubledecker-b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857364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Reading prospects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935480"/>
            <a:ext cx="8543956" cy="4389120"/>
          </a:xfrm>
        </p:spPr>
        <p:txBody>
          <a:bodyPr/>
          <a:lstStyle/>
          <a:p>
            <a:r>
              <a:rPr lang="en-US" sz="3600" b="1" dirty="0" smtClean="0"/>
              <a:t>Big Ben </a:t>
            </a:r>
          </a:p>
          <a:p>
            <a:r>
              <a:rPr lang="en-US" sz="3600" b="1" dirty="0" smtClean="0"/>
              <a:t>London Eye </a:t>
            </a:r>
          </a:p>
          <a:p>
            <a:r>
              <a:rPr lang="en-US" sz="3600" b="1" dirty="0" smtClean="0"/>
              <a:t>Tower Bridge </a:t>
            </a:r>
          </a:p>
          <a:p>
            <a:r>
              <a:rPr lang="en-US" sz="3600" b="1" dirty="0" smtClean="0"/>
              <a:t>Thames </a:t>
            </a:r>
          </a:p>
          <a:p>
            <a:r>
              <a:rPr lang="en-US" sz="3600" b="1" dirty="0" smtClean="0"/>
              <a:t>Architect</a:t>
            </a:r>
            <a:r>
              <a:rPr lang="en-US" sz="3600" dirty="0" smtClean="0"/>
              <a:t> </a:t>
            </a:r>
          </a:p>
          <a:p>
            <a:endParaRPr lang="ru-RU" dirty="0"/>
          </a:p>
        </p:txBody>
      </p:sp>
      <p:pic>
        <p:nvPicPr>
          <p:cNvPr id="4" name="Picture 4" descr="https://www.askideas.com/media/41/Big-Ben-Westminster-Lond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428736"/>
            <a:ext cx="2527536" cy="2214578"/>
          </a:xfrm>
          <a:prstGeom prst="rect">
            <a:avLst/>
          </a:prstGeom>
          <a:noFill/>
        </p:spPr>
      </p:pic>
      <p:pic>
        <p:nvPicPr>
          <p:cNvPr id="25601" name="Picture 1" descr="C:\Users\ххх\Desktop\London_Eye_2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500174"/>
            <a:ext cx="2857520" cy="2143140"/>
          </a:xfrm>
          <a:prstGeom prst="rect">
            <a:avLst/>
          </a:prstGeom>
          <a:noFill/>
        </p:spPr>
      </p:pic>
      <p:pic>
        <p:nvPicPr>
          <p:cNvPr id="25602" name="Picture 2" descr="C:\Users\ххх\Desktop\11_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786190"/>
            <a:ext cx="4262446" cy="2592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1841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«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Yes - No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»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questions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358246" cy="53578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1) Big Ben is the bell of the clock, isn’t it?   </a:t>
            </a:r>
            <a:r>
              <a:rPr lang="en-US" sz="3200" dirty="0" smtClean="0">
                <a:solidFill>
                  <a:srgbClr val="FF0000"/>
                </a:solidFill>
              </a:rPr>
              <a:t>YES-NO</a:t>
            </a:r>
          </a:p>
          <a:p>
            <a:pPr>
              <a:buNone/>
            </a:pPr>
            <a:r>
              <a:rPr lang="en-US" sz="3200" dirty="0" smtClean="0"/>
              <a:t>2) Big Ben was named after Sir Bred Pitt, wasn’t it? </a:t>
            </a:r>
            <a:r>
              <a:rPr lang="en-US" sz="3200" dirty="0" smtClean="0">
                <a:solidFill>
                  <a:srgbClr val="FF0000"/>
                </a:solidFill>
              </a:rPr>
              <a:t>YES-NO</a:t>
            </a:r>
          </a:p>
          <a:p>
            <a:pPr>
              <a:buNone/>
            </a:pPr>
            <a:r>
              <a:rPr lang="en-US" sz="3200" dirty="0" smtClean="0"/>
              <a:t>3) The London Eye is the biggest wheel in Britain, isn’t it?   </a:t>
            </a:r>
            <a:r>
              <a:rPr lang="en-US" sz="3200" dirty="0" smtClean="0">
                <a:solidFill>
                  <a:srgbClr val="FF0000"/>
                </a:solidFill>
              </a:rPr>
              <a:t>YES-NO</a:t>
            </a:r>
          </a:p>
          <a:p>
            <a:pPr>
              <a:buNone/>
            </a:pPr>
            <a:r>
              <a:rPr lang="en-US" sz="3200" dirty="0" smtClean="0"/>
              <a:t>4) The London Eye was the emblem of  computer, wasn’t it? </a:t>
            </a:r>
            <a:r>
              <a:rPr lang="en-US" sz="3200" dirty="0" smtClean="0">
                <a:solidFill>
                  <a:srgbClr val="FF0000"/>
                </a:solidFill>
              </a:rPr>
              <a:t>YES-NO</a:t>
            </a:r>
          </a:p>
          <a:p>
            <a:pPr>
              <a:buNone/>
            </a:pPr>
            <a:r>
              <a:rPr lang="en-US" sz="3200" dirty="0" smtClean="0"/>
              <a:t>5) The bridge is for the traffic, isn’t it?   </a:t>
            </a:r>
            <a:r>
              <a:rPr lang="en-US" sz="3200" dirty="0" smtClean="0">
                <a:solidFill>
                  <a:srgbClr val="FF0000"/>
                </a:solidFill>
              </a:rPr>
              <a:t>YES-NO</a:t>
            </a:r>
            <a:endParaRPr lang="ru-RU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91841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Make the project “POSTCARD”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38912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5400" b="1" dirty="0" smtClean="0">
                <a:solidFill>
                  <a:srgbClr val="FF0066"/>
                </a:solidFill>
              </a:rPr>
              <a:t>Criteria of evaluation </a:t>
            </a:r>
          </a:p>
          <a:p>
            <a:pPr marL="742950" indent="-742950">
              <a:buAutoNum type="arabicPeriod"/>
            </a:pPr>
            <a:r>
              <a:rPr lang="en-US" sz="5400" b="1" dirty="0" smtClean="0"/>
              <a:t>Be in time – </a:t>
            </a:r>
            <a:r>
              <a:rPr lang="ru-RU" sz="5400" b="1" dirty="0" smtClean="0"/>
              <a:t>3-</a:t>
            </a:r>
            <a:r>
              <a:rPr lang="en-US" sz="5400" b="1" dirty="0" smtClean="0"/>
              <a:t>5 </a:t>
            </a:r>
            <a:r>
              <a:rPr lang="en-US" sz="5400" b="1" dirty="0" smtClean="0"/>
              <a:t>minutes </a:t>
            </a:r>
          </a:p>
          <a:p>
            <a:pPr marL="742950" indent="-742950">
              <a:buAutoNum type="arabicPeriod"/>
            </a:pPr>
            <a:r>
              <a:rPr lang="en-US" sz="5400" b="1" dirty="0" smtClean="0"/>
              <a:t>View of postcard </a:t>
            </a:r>
          </a:p>
          <a:p>
            <a:pPr marL="742950" indent="-742950">
              <a:buAutoNum type="arabicPeriod"/>
            </a:pPr>
            <a:r>
              <a:rPr lang="en-US" sz="5400" b="1" dirty="0" smtClean="0"/>
              <a:t>Useful information</a:t>
            </a:r>
          </a:p>
          <a:p>
            <a:pPr marL="742950" indent="-742950" algn="ctr">
              <a:buNone/>
            </a:pPr>
            <a:r>
              <a:rPr lang="en-US" sz="5400" b="1" u="sng" dirty="0" smtClean="0">
                <a:solidFill>
                  <a:srgbClr val="FF0000"/>
                </a:solidFill>
              </a:rPr>
              <a:t>Max point - 5 </a:t>
            </a:r>
          </a:p>
          <a:p>
            <a:pPr marL="742950" indent="-742950">
              <a:buAutoNum type="arabicPeriod"/>
            </a:pPr>
            <a:endParaRPr lang="ru-RU" sz="36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Useful phrases: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Our postcard is about ___________</a:t>
            </a:r>
          </a:p>
          <a:p>
            <a:pPr algn="ctr">
              <a:buNone/>
            </a:pPr>
            <a:r>
              <a:rPr lang="en-US" sz="4000" b="1" dirty="0" smtClean="0">
                <a:latin typeface="Comic Sans MS" pitchFamily="66" charset="0"/>
              </a:rPr>
              <a:t>It is _________________</a:t>
            </a:r>
          </a:p>
          <a:p>
            <a:pPr algn="ctr">
              <a:buNone/>
            </a:pPr>
            <a:r>
              <a:rPr lang="en-US" sz="4000" b="1" dirty="0" smtClean="0">
                <a:latin typeface="Comic Sans MS" pitchFamily="66" charset="0"/>
              </a:rPr>
              <a:t>It has _________________</a:t>
            </a:r>
            <a:endParaRPr lang="ru-RU" sz="40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472386" cy="77554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Test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rgbClr val="FF0066"/>
                </a:solidFill>
                <a:latin typeface="Comic Sans MS" pitchFamily="66" charset="0"/>
              </a:rPr>
              <a:t>Check yourself!!!</a:t>
            </a:r>
            <a:endParaRPr lang="ru-RU" sz="7200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928670"/>
            <a:ext cx="8229600" cy="4389120"/>
          </a:xfrm>
        </p:spPr>
        <p:txBody>
          <a:bodyPr numCol="2">
            <a:normAutofit fontScale="85000" lnSpcReduction="20000"/>
          </a:bodyPr>
          <a:lstStyle/>
          <a:p>
            <a:pPr>
              <a:buNone/>
            </a:pPr>
            <a:r>
              <a:rPr lang="en-US" sz="4700" b="1" dirty="0" smtClean="0">
                <a:solidFill>
                  <a:srgbClr val="FF0066"/>
                </a:solidFill>
              </a:rPr>
              <a:t>Variant I</a:t>
            </a:r>
          </a:p>
          <a:p>
            <a:pPr marL="514350" indent="-514350">
              <a:buAutoNum type="arabicParenR"/>
            </a:pPr>
            <a:r>
              <a:rPr lang="en-US" sz="4700" b="1" dirty="0" smtClean="0"/>
              <a:t>A</a:t>
            </a:r>
          </a:p>
          <a:p>
            <a:pPr marL="514350" indent="-514350">
              <a:buAutoNum type="arabicParenR"/>
            </a:pPr>
            <a:r>
              <a:rPr lang="en-US" sz="4700" b="1" dirty="0" smtClean="0"/>
              <a:t>B</a:t>
            </a:r>
          </a:p>
          <a:p>
            <a:pPr marL="514350" indent="-514350">
              <a:buAutoNum type="arabicParenR"/>
            </a:pPr>
            <a:r>
              <a:rPr lang="en-US" sz="4700" b="1" dirty="0" smtClean="0"/>
              <a:t>C</a:t>
            </a:r>
          </a:p>
          <a:p>
            <a:pPr marL="514350" indent="-514350">
              <a:buAutoNum type="arabicParenR"/>
            </a:pPr>
            <a:r>
              <a:rPr lang="en-US" sz="4700" b="1" dirty="0" smtClean="0"/>
              <a:t>C</a:t>
            </a:r>
          </a:p>
          <a:p>
            <a:pPr marL="514350" indent="-514350">
              <a:buAutoNum type="arabicParenR"/>
            </a:pPr>
            <a:r>
              <a:rPr lang="en-US" sz="4700" b="1" dirty="0" smtClean="0"/>
              <a:t>B</a:t>
            </a:r>
            <a:endParaRPr lang="en-US" sz="3300" b="1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sz="4800" b="1" dirty="0" smtClean="0">
                <a:solidFill>
                  <a:srgbClr val="FF0066"/>
                </a:solidFill>
              </a:rPr>
              <a:t>Variant II</a:t>
            </a:r>
          </a:p>
          <a:p>
            <a:pPr marL="514350" indent="-514350">
              <a:buAutoNum type="arabicParenR"/>
            </a:pPr>
            <a:r>
              <a:rPr lang="en-US" sz="4800" b="1" dirty="0" smtClean="0"/>
              <a:t>A</a:t>
            </a:r>
          </a:p>
          <a:p>
            <a:pPr marL="514350" indent="-514350">
              <a:buAutoNum type="arabicParenR"/>
            </a:pPr>
            <a:r>
              <a:rPr lang="en-US" sz="4800" b="1" dirty="0" smtClean="0"/>
              <a:t>B</a:t>
            </a:r>
          </a:p>
          <a:p>
            <a:pPr marL="514350" indent="-514350">
              <a:buAutoNum type="arabicParenR"/>
            </a:pPr>
            <a:r>
              <a:rPr lang="en-US" sz="4800" b="1" dirty="0" smtClean="0"/>
              <a:t>B</a:t>
            </a:r>
          </a:p>
          <a:p>
            <a:pPr marL="514350" indent="-514350">
              <a:buAutoNum type="arabicParenR"/>
            </a:pPr>
            <a:r>
              <a:rPr lang="en-US" sz="4800" b="1" dirty="0" smtClean="0"/>
              <a:t>C</a:t>
            </a:r>
          </a:p>
          <a:p>
            <a:pPr marL="514350" indent="-514350">
              <a:buAutoNum type="arabicParenR"/>
            </a:pPr>
            <a:r>
              <a:rPr lang="en-US" sz="4800" b="1" dirty="0" smtClean="0"/>
              <a:t>A </a:t>
            </a:r>
            <a:endParaRPr lang="ru-RU" sz="48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98985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Total mark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25 – 22 </a:t>
            </a:r>
            <a:r>
              <a:rPr lang="en-US" sz="4800" b="1" dirty="0" smtClean="0"/>
              <a:t>– Very nice job! – “5”</a:t>
            </a:r>
          </a:p>
          <a:p>
            <a:pPr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17 – 21 </a:t>
            </a:r>
            <a:r>
              <a:rPr lang="en-US" sz="4800" b="1" dirty="0" smtClean="0"/>
              <a:t>– Good job!  - “4”</a:t>
            </a:r>
          </a:p>
          <a:p>
            <a:pPr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less 17 </a:t>
            </a:r>
            <a:r>
              <a:rPr lang="en-US" sz="4800" b="1" dirty="0" smtClean="0"/>
              <a:t>– Try better! – “3”</a:t>
            </a:r>
            <a:endParaRPr lang="ru-RU" sz="48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66"/>
                </a:solidFill>
              </a:rPr>
              <a:t>THANK YOU FOR THE LESSON!</a:t>
            </a:r>
            <a:endParaRPr lang="ru-RU" b="1" dirty="0">
              <a:solidFill>
                <a:srgbClr val="FF0066"/>
              </a:solidFill>
            </a:endParaRPr>
          </a:p>
        </p:txBody>
      </p:sp>
      <p:pic>
        <p:nvPicPr>
          <p:cNvPr id="27650" name="Picture 2" descr="http://previews.123rf.com/images/yayayoy/yayayoy1602/yayayoy160200012/52420163-Male-emoticon-blowing-a-kiss-Stock-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214553"/>
            <a:ext cx="5572164" cy="4260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s://kaztrk.kz/sites/default/files/inline-images/2016/%D0%91%D0%B0%D0%B9%D1%82%D0%B5%D1%80%D0%B5%D0%B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571481"/>
            <a:ext cx="2786081" cy="1887749"/>
          </a:xfrm>
          <a:prstGeom prst="rect">
            <a:avLst/>
          </a:prstGeom>
          <a:noFill/>
        </p:spPr>
      </p:pic>
      <p:pic>
        <p:nvPicPr>
          <p:cNvPr id="23558" name="Picture 6" descr="http://crosti.ru/patterns/00/0c/cc/9a3f70abcf/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500306"/>
            <a:ext cx="2786082" cy="1928826"/>
          </a:xfrm>
          <a:prstGeom prst="rect">
            <a:avLst/>
          </a:prstGeom>
          <a:noFill/>
        </p:spPr>
      </p:pic>
      <p:pic>
        <p:nvPicPr>
          <p:cNvPr id="23560" name="Picture 8" descr="http://mtdata.ru/u23/photo0C63/20691061056-0/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572008"/>
            <a:ext cx="2857520" cy="209551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29124" y="214290"/>
            <a:ext cx="1587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 in</a:t>
            </a:r>
            <a:endParaRPr lang="ru-RU" sz="54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15140" y="1142984"/>
            <a:ext cx="1988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Paris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72264" y="5000636"/>
            <a:ext cx="2416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Astana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43636" y="2643182"/>
            <a:ext cx="2800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Moscow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86116" y="1357298"/>
            <a:ext cx="235745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Baiterek</a:t>
            </a:r>
            <a:endParaRPr lang="ru-RU" sz="28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86116" y="3071810"/>
            <a:ext cx="25668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Eifel tower</a:t>
            </a:r>
            <a:endParaRPr lang="ru-RU" sz="28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28992" y="4929198"/>
            <a:ext cx="21130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Kremlin</a:t>
            </a:r>
            <a:endParaRPr lang="ru-RU" sz="32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ttps://www.askideas.com/media/41/Big-Ben-Westminster-Lond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https://www.askideas.com/media/41/Big-Ben-Westminster-Lond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527536" cy="2214578"/>
          </a:xfrm>
          <a:prstGeom prst="rect">
            <a:avLst/>
          </a:prstGeom>
          <a:noFill/>
        </p:spPr>
      </p:pic>
      <p:pic>
        <p:nvPicPr>
          <p:cNvPr id="22534" name="Picture 6" descr="http://www.kostanay.net/modules/mygallery/gallery/karabalyk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00306"/>
            <a:ext cx="2571768" cy="1875248"/>
          </a:xfrm>
          <a:prstGeom prst="rect">
            <a:avLst/>
          </a:prstGeom>
          <a:noFill/>
        </p:spPr>
      </p:pic>
      <p:pic>
        <p:nvPicPr>
          <p:cNvPr id="22536" name="Picture 8" descr="https://im2-tub-kz.yandex.net/i?id=7095c43b0d4f2ca58f72e44c325302e2&amp;n=33&amp;h=215&amp;w=3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1" y="4500570"/>
            <a:ext cx="2571767" cy="20478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071934" y="214290"/>
            <a:ext cx="14863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u="sng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Is in</a:t>
            </a:r>
            <a:endParaRPr lang="ru-RU" sz="4400" b="1" u="sng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1142984"/>
            <a:ext cx="29312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Karabalyk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00694" y="5000636"/>
            <a:ext cx="3318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London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3000372"/>
            <a:ext cx="22139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Kairo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488" y="1285860"/>
            <a:ext cx="22252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Big Ben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488" y="3000372"/>
            <a:ext cx="29511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Gashura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Ana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28926" y="5072074"/>
            <a:ext cx="19903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Sfinks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357166"/>
            <a:ext cx="5143536" cy="77554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Check Home task</a:t>
            </a:r>
            <a:endParaRPr lang="ru-RU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501122" cy="5286412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en-US" sz="4000" dirty="0" err="1" smtClean="0"/>
              <a:t>To__r</a:t>
            </a:r>
            <a:r>
              <a:rPr lang="en-US" sz="4000" dirty="0" smtClean="0"/>
              <a:t> </a:t>
            </a:r>
          </a:p>
          <a:p>
            <a:pPr>
              <a:buNone/>
            </a:pPr>
            <a:r>
              <a:rPr lang="en-US" sz="4000" dirty="0" err="1" smtClean="0"/>
              <a:t>V__s__t</a:t>
            </a:r>
            <a:r>
              <a:rPr lang="en-US" sz="4000" dirty="0" smtClean="0"/>
              <a:t> </a:t>
            </a:r>
          </a:p>
          <a:p>
            <a:pPr>
              <a:buNone/>
            </a:pPr>
            <a:r>
              <a:rPr lang="en-US" sz="4000" dirty="0" err="1" smtClean="0"/>
              <a:t>Tr__v__l___ng</a:t>
            </a:r>
            <a:endParaRPr lang="en-US" sz="4000" dirty="0" smtClean="0"/>
          </a:p>
          <a:p>
            <a:pPr>
              <a:buNone/>
            </a:pPr>
            <a:r>
              <a:rPr lang="en-US" sz="4000" dirty="0" err="1" smtClean="0"/>
              <a:t>Attr___ct</a:t>
            </a:r>
            <a:endParaRPr lang="en-US" sz="4000" dirty="0" smtClean="0"/>
          </a:p>
          <a:p>
            <a:pPr>
              <a:buNone/>
            </a:pPr>
            <a:r>
              <a:rPr lang="en-US" sz="4000" dirty="0" err="1" smtClean="0"/>
              <a:t>C___r___m___ny</a:t>
            </a:r>
            <a:endParaRPr lang="en-US" sz="4000" dirty="0" smtClean="0"/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err="1" smtClean="0"/>
              <a:t>ismtour</a:t>
            </a:r>
            <a:r>
              <a:rPr lang="en-US" sz="4000" dirty="0" smtClean="0"/>
              <a:t> </a:t>
            </a:r>
          </a:p>
          <a:p>
            <a:pPr algn="ctr">
              <a:buNone/>
            </a:pPr>
            <a:r>
              <a:rPr lang="en-US" sz="4000" dirty="0" err="1" smtClean="0"/>
              <a:t>veltra</a:t>
            </a:r>
            <a:endParaRPr lang="en-US" sz="4000" dirty="0" smtClean="0"/>
          </a:p>
          <a:p>
            <a:pPr algn="ctr">
              <a:buNone/>
            </a:pPr>
            <a:r>
              <a:rPr lang="en-US" sz="4000" dirty="0" err="1" smtClean="0"/>
              <a:t>lacepa</a:t>
            </a:r>
            <a:endParaRPr lang="en-US" sz="4000" dirty="0" smtClean="0"/>
          </a:p>
          <a:p>
            <a:pPr algn="ctr">
              <a:buNone/>
            </a:pPr>
            <a:r>
              <a:rPr lang="en-US" sz="4000" dirty="0" err="1" smtClean="0"/>
              <a:t>neyjour</a:t>
            </a:r>
            <a:r>
              <a:rPr lang="en-US" sz="4000" dirty="0" smtClean="0"/>
              <a:t> </a:t>
            </a:r>
          </a:p>
          <a:p>
            <a:pPr algn="ctr">
              <a:buNone/>
            </a:pPr>
            <a:r>
              <a:rPr lang="en-US" sz="4000" dirty="0" err="1" smtClean="0"/>
              <a:t>yagevo</a:t>
            </a:r>
            <a:endParaRPr lang="ru-RU" sz="40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2071670" y="3714752"/>
            <a:ext cx="5357850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357166"/>
            <a:ext cx="4900618" cy="77554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Check up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5429288"/>
          </a:xfrm>
        </p:spPr>
        <p:txBody>
          <a:bodyPr numCol="2">
            <a:normAutofit fontScale="55000" lnSpcReduction="20000"/>
          </a:bodyPr>
          <a:lstStyle/>
          <a:p>
            <a:pPr>
              <a:buNone/>
            </a:pPr>
            <a:r>
              <a:rPr lang="en-US" sz="8000" b="1" dirty="0" smtClean="0">
                <a:latin typeface="Comic Sans MS" pitchFamily="66" charset="0"/>
              </a:rPr>
              <a:t>To</a:t>
            </a:r>
            <a:r>
              <a:rPr lang="en-US" sz="8000" b="1" dirty="0" smtClean="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en-US" sz="8000" b="1" dirty="0" smtClean="0">
                <a:latin typeface="Comic Sans MS" pitchFamily="66" charset="0"/>
              </a:rPr>
              <a:t>r </a:t>
            </a:r>
          </a:p>
          <a:p>
            <a:pPr>
              <a:buNone/>
            </a:pPr>
            <a:r>
              <a:rPr lang="en-US" sz="8000" b="1" dirty="0" smtClean="0">
                <a:latin typeface="Comic Sans MS" pitchFamily="66" charset="0"/>
              </a:rPr>
              <a:t>V</a:t>
            </a:r>
            <a:r>
              <a:rPr lang="en-US" sz="8000" b="1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sz="8000" b="1" dirty="0" smtClean="0">
                <a:latin typeface="Comic Sans MS" pitchFamily="66" charset="0"/>
              </a:rPr>
              <a:t>s</a:t>
            </a:r>
            <a:r>
              <a:rPr lang="en-US" sz="8000" b="1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sz="8000" b="1" dirty="0" smtClean="0">
                <a:latin typeface="Comic Sans MS" pitchFamily="66" charset="0"/>
              </a:rPr>
              <a:t>t </a:t>
            </a:r>
          </a:p>
          <a:p>
            <a:pPr>
              <a:buNone/>
            </a:pPr>
            <a:r>
              <a:rPr lang="en-US" sz="8000" b="1" dirty="0" smtClean="0">
                <a:latin typeface="Comic Sans MS" pitchFamily="66" charset="0"/>
              </a:rPr>
              <a:t>Tr</a:t>
            </a:r>
            <a:r>
              <a:rPr lang="en-US" sz="8000" b="1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US" sz="8000" b="1" dirty="0" smtClean="0">
                <a:latin typeface="Comic Sans MS" pitchFamily="66" charset="0"/>
              </a:rPr>
              <a:t>v</a:t>
            </a:r>
            <a:r>
              <a:rPr lang="en-US" sz="8000" b="1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sz="8000" b="1" dirty="0" smtClean="0">
                <a:latin typeface="Comic Sans MS" pitchFamily="66" charset="0"/>
              </a:rPr>
              <a:t>ll</a:t>
            </a:r>
            <a:r>
              <a:rPr lang="en-US" sz="8000" b="1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sz="8000" b="1" dirty="0" smtClean="0">
                <a:latin typeface="Comic Sans MS" pitchFamily="66" charset="0"/>
              </a:rPr>
              <a:t>ng</a:t>
            </a:r>
          </a:p>
          <a:p>
            <a:pPr>
              <a:buNone/>
            </a:pPr>
            <a:r>
              <a:rPr lang="en-US" sz="8000" b="1" dirty="0" smtClean="0">
                <a:latin typeface="Comic Sans MS" pitchFamily="66" charset="0"/>
              </a:rPr>
              <a:t>Attract</a:t>
            </a:r>
          </a:p>
          <a:p>
            <a:pPr>
              <a:buNone/>
            </a:pPr>
            <a:r>
              <a:rPr lang="en-US" sz="8000" b="1" dirty="0" smtClean="0">
                <a:latin typeface="Comic Sans MS" pitchFamily="66" charset="0"/>
              </a:rPr>
              <a:t>C</a:t>
            </a:r>
            <a:r>
              <a:rPr lang="en-US" sz="8000" b="1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sz="8000" b="1" dirty="0" smtClean="0">
                <a:latin typeface="Comic Sans MS" pitchFamily="66" charset="0"/>
              </a:rPr>
              <a:t>r</a:t>
            </a:r>
            <a:r>
              <a:rPr lang="en-US" sz="8000" b="1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sz="8000" b="1" dirty="0" smtClean="0">
                <a:latin typeface="Comic Sans MS" pitchFamily="66" charset="0"/>
              </a:rPr>
              <a:t>m</a:t>
            </a:r>
            <a:r>
              <a:rPr lang="en-US" sz="8000" b="1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US" sz="8000" b="1" dirty="0" smtClean="0">
                <a:latin typeface="Comic Sans MS" pitchFamily="66" charset="0"/>
              </a:rPr>
              <a:t>ny</a:t>
            </a:r>
          </a:p>
          <a:p>
            <a:pPr>
              <a:buNone/>
            </a:pPr>
            <a:endParaRPr lang="en-US" sz="5400" b="1" dirty="0" smtClean="0">
              <a:latin typeface="Comic Sans MS" pitchFamily="66" charset="0"/>
            </a:endParaRPr>
          </a:p>
          <a:p>
            <a:pPr>
              <a:buNone/>
            </a:pPr>
            <a:endParaRPr lang="en-US" sz="5400" b="1" dirty="0" smtClean="0">
              <a:latin typeface="Comic Sans MS" pitchFamily="66" charset="0"/>
            </a:endParaRPr>
          </a:p>
          <a:p>
            <a:pPr>
              <a:buNone/>
            </a:pPr>
            <a:endParaRPr lang="en-US" sz="5400" b="1" dirty="0" smtClean="0">
              <a:latin typeface="Comic Sans MS" pitchFamily="66" charset="0"/>
            </a:endParaRPr>
          </a:p>
          <a:p>
            <a:pPr algn="ctr">
              <a:buNone/>
            </a:pPr>
            <a:endParaRPr lang="en-US" sz="8000" b="1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en-US" sz="8000" b="1" dirty="0" smtClean="0">
                <a:latin typeface="Comic Sans MS" pitchFamily="66" charset="0"/>
              </a:rPr>
              <a:t>Tourism </a:t>
            </a:r>
          </a:p>
          <a:p>
            <a:pPr algn="ctr">
              <a:buNone/>
            </a:pPr>
            <a:r>
              <a:rPr lang="en-US" sz="8000" b="1" dirty="0" smtClean="0">
                <a:latin typeface="Comic Sans MS" pitchFamily="66" charset="0"/>
              </a:rPr>
              <a:t>Travel</a:t>
            </a:r>
          </a:p>
          <a:p>
            <a:pPr algn="ctr">
              <a:buNone/>
            </a:pPr>
            <a:r>
              <a:rPr lang="en-US" sz="8000" b="1" dirty="0" smtClean="0">
                <a:latin typeface="Comic Sans MS" pitchFamily="66" charset="0"/>
              </a:rPr>
              <a:t>Palace </a:t>
            </a:r>
          </a:p>
          <a:p>
            <a:pPr algn="ctr">
              <a:buNone/>
            </a:pPr>
            <a:r>
              <a:rPr lang="en-US" sz="8000" b="1" dirty="0" smtClean="0">
                <a:latin typeface="Comic Sans MS" pitchFamily="66" charset="0"/>
              </a:rPr>
              <a:t>Journey</a:t>
            </a:r>
          </a:p>
          <a:p>
            <a:pPr algn="ctr">
              <a:buNone/>
            </a:pPr>
            <a:r>
              <a:rPr lang="en-US" sz="8000" b="1" dirty="0" smtClean="0">
                <a:latin typeface="Comic Sans MS" pitchFamily="66" charset="0"/>
              </a:rPr>
              <a:t>Voyage </a:t>
            </a:r>
          </a:p>
          <a:p>
            <a:pPr>
              <a:buNone/>
            </a:pPr>
            <a:r>
              <a:rPr lang="en-US" sz="5400" b="1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endParaRPr lang="en-US" sz="5400" b="1" dirty="0" smtClean="0">
              <a:latin typeface="Comic Sans MS" pitchFamily="66" charset="0"/>
            </a:endParaRPr>
          </a:p>
          <a:p>
            <a:pPr>
              <a:buNone/>
            </a:pPr>
            <a:endParaRPr lang="en-US" sz="5400" b="1" dirty="0" smtClean="0">
              <a:latin typeface="Comic Sans MS" pitchFamily="66" charset="0"/>
            </a:endParaRPr>
          </a:p>
          <a:p>
            <a:pPr>
              <a:buNone/>
            </a:pPr>
            <a:endParaRPr lang="ru-RU" sz="4800" b="1" dirty="0">
              <a:latin typeface="Comic Sans MS" pitchFamily="66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1643042" y="3857628"/>
            <a:ext cx="5500726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625794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New words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429288"/>
          </a:xfrm>
        </p:spPr>
        <p:txBody>
          <a:bodyPr/>
          <a:lstStyle/>
          <a:p>
            <a:pPr>
              <a:buNone/>
            </a:pPr>
            <a:r>
              <a:rPr lang="en-US" sz="4000" dirty="0" smtClean="0"/>
              <a:t>1. A tourist [</a:t>
            </a:r>
            <a:r>
              <a:rPr lang="en-US" sz="4000" dirty="0" err="1" smtClean="0"/>
              <a:t>t</a:t>
            </a:r>
            <a:r>
              <a:rPr lang="en-US" sz="4000" dirty="0" err="1" smtClean="0">
                <a:latin typeface="Times New Roman"/>
                <a:cs typeface="Times New Roman"/>
              </a:rPr>
              <a:t>ǝurist</a:t>
            </a:r>
            <a:r>
              <a:rPr lang="en-US" sz="4000" dirty="0" smtClean="0"/>
              <a:t>]</a:t>
            </a:r>
          </a:p>
          <a:p>
            <a:pPr>
              <a:buNone/>
            </a:pPr>
            <a:r>
              <a:rPr lang="en-US" sz="4000" dirty="0" smtClean="0"/>
              <a:t>2. A bridge [</a:t>
            </a:r>
            <a:r>
              <a:rPr lang="en-US" sz="4000" dirty="0" err="1" smtClean="0"/>
              <a:t>bridg</a:t>
            </a:r>
            <a:r>
              <a:rPr lang="en-US" sz="4000" dirty="0" smtClean="0"/>
              <a:t>] </a:t>
            </a:r>
          </a:p>
          <a:p>
            <a:pPr>
              <a:buNone/>
            </a:pPr>
            <a:r>
              <a:rPr lang="en-US" sz="4000" dirty="0" smtClean="0"/>
              <a:t>3. A tower [</a:t>
            </a:r>
            <a:r>
              <a:rPr lang="en-US" sz="4000" dirty="0" err="1" smtClean="0"/>
              <a:t>t</a:t>
            </a:r>
            <a:r>
              <a:rPr lang="en-US" sz="4000" dirty="0" err="1" smtClean="0">
                <a:latin typeface="Times New Roman"/>
                <a:cs typeface="Times New Roman"/>
              </a:rPr>
              <a:t>ǝuǝ</a:t>
            </a:r>
            <a:r>
              <a:rPr lang="en-US" sz="4000" dirty="0" smtClean="0"/>
              <a:t>]</a:t>
            </a:r>
          </a:p>
          <a:p>
            <a:pPr>
              <a:buNone/>
            </a:pPr>
            <a:r>
              <a:rPr lang="en-US" sz="4000" dirty="0" smtClean="0"/>
              <a:t>4. A traffic [</a:t>
            </a:r>
            <a:r>
              <a:rPr lang="en-US" sz="4000" dirty="0" err="1" smtClean="0"/>
              <a:t>træfik</a:t>
            </a:r>
            <a:r>
              <a:rPr lang="en-US" sz="4000" dirty="0" smtClean="0"/>
              <a:t>]</a:t>
            </a:r>
          </a:p>
          <a:p>
            <a:pPr>
              <a:buNone/>
            </a:pPr>
            <a:r>
              <a:rPr lang="en-US" sz="4000" dirty="0" smtClean="0"/>
              <a:t>5. A bell [</a:t>
            </a:r>
            <a:r>
              <a:rPr lang="en-US" sz="4000" dirty="0" err="1" smtClean="0"/>
              <a:t>bel</a:t>
            </a:r>
            <a:r>
              <a:rPr lang="en-US" sz="4000" dirty="0" smtClean="0"/>
              <a:t>]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9458" name="Picture 2" descr="http://image1.masterfile.com/em_w/04/41/93/400-04419360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642918"/>
            <a:ext cx="1643042" cy="1787714"/>
          </a:xfrm>
          <a:prstGeom prst="rect">
            <a:avLst/>
          </a:prstGeom>
          <a:noFill/>
        </p:spPr>
      </p:pic>
      <p:pic>
        <p:nvPicPr>
          <p:cNvPr id="19460" name="Picture 4" descr="https://t3.ftcdn.net/jpg/00/32/71/72/500_F_32717240_Gt57KfK4YP3lJJ4Bwk3VpMMfodxdt6m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285860"/>
            <a:ext cx="1785950" cy="1785950"/>
          </a:xfrm>
          <a:prstGeom prst="rect">
            <a:avLst/>
          </a:prstGeom>
          <a:noFill/>
        </p:spPr>
      </p:pic>
      <p:pic>
        <p:nvPicPr>
          <p:cNvPr id="19464" name="Picture 8" descr="http://images.easyfreeclipart.com/770/adesivo-remov237vel-torre-eiffel-cazulo-7703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500306"/>
            <a:ext cx="1892293" cy="1892293"/>
          </a:xfrm>
          <a:prstGeom prst="rect">
            <a:avLst/>
          </a:prstGeom>
          <a:noFill/>
        </p:spPr>
      </p:pic>
      <p:pic>
        <p:nvPicPr>
          <p:cNvPr id="19466" name="Picture 10" descr="https://im1-tub-kz.yandex.net/i?id=a20fedfcc4989abf4c199c1b23f26ffe-l&amp;n=13"/>
          <p:cNvPicPr>
            <a:picLocks noChangeAspect="1" noChangeArrowheads="1"/>
          </p:cNvPicPr>
          <p:nvPr/>
        </p:nvPicPr>
        <p:blipFill>
          <a:blip r:embed="rId5"/>
          <a:srcRect l="17188" t="17708" r="12499" b="10416"/>
          <a:stretch>
            <a:fillRect/>
          </a:stretch>
        </p:blipFill>
        <p:spPr bwMode="auto">
          <a:xfrm>
            <a:off x="5072066" y="4572008"/>
            <a:ext cx="2571768" cy="1971689"/>
          </a:xfrm>
          <a:prstGeom prst="rect">
            <a:avLst/>
          </a:prstGeom>
          <a:noFill/>
        </p:spPr>
      </p:pic>
      <p:pic>
        <p:nvPicPr>
          <p:cNvPr id="19468" name="Picture 12" descr="http://i.istockimg.com/file_thumbview_approve/12383374/3/stock-photo-12383374-old-church-bel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4714884"/>
            <a:ext cx="2214578" cy="192882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715140" y="285728"/>
            <a:ext cx="437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endParaRPr lang="ru-RU" sz="5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4572008"/>
            <a:ext cx="546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4</a:t>
            </a:r>
            <a:endParaRPr lang="ru-RU" sz="5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86578" y="2786058"/>
            <a:ext cx="4651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endParaRPr lang="ru-RU" sz="48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43570" y="1142984"/>
            <a:ext cx="4760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ru-RU" sz="5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14414" y="5072074"/>
            <a:ext cx="508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5</a:t>
            </a:r>
            <a:endParaRPr lang="ru-RU" sz="5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501122" cy="5929354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6.A wheel [</a:t>
            </a:r>
            <a:r>
              <a:rPr lang="en-US" sz="3600" dirty="0" err="1" smtClean="0"/>
              <a:t>wi:l</a:t>
            </a:r>
            <a:r>
              <a:rPr lang="en-US" sz="3600" dirty="0" smtClean="0"/>
              <a:t>] </a:t>
            </a:r>
          </a:p>
          <a:p>
            <a:pPr>
              <a:buNone/>
            </a:pPr>
            <a:r>
              <a:rPr lang="en-US" sz="3600" dirty="0" smtClean="0"/>
              <a:t>7. A view [</a:t>
            </a:r>
            <a:r>
              <a:rPr lang="en-US" sz="3600" dirty="0" err="1" smtClean="0"/>
              <a:t>vju</a:t>
            </a:r>
            <a:r>
              <a:rPr lang="en-US" sz="3600" dirty="0" smtClean="0"/>
              <a:t>:]- </a:t>
            </a:r>
            <a:r>
              <a:rPr lang="ru-RU" sz="3600" dirty="0" smtClean="0"/>
              <a:t>вид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8. A postcard [p</a:t>
            </a:r>
            <a:r>
              <a:rPr lang="el-GR" sz="3600" dirty="0" smtClean="0">
                <a:latin typeface="Times New Roman"/>
                <a:cs typeface="Times New Roman"/>
              </a:rPr>
              <a:t>Ͻ</a:t>
            </a:r>
            <a:r>
              <a:rPr lang="en-US" sz="3600" dirty="0" err="1" smtClean="0">
                <a:latin typeface="Times New Roman"/>
                <a:cs typeface="Times New Roman"/>
              </a:rPr>
              <a:t>stka:d</a:t>
            </a:r>
            <a:r>
              <a:rPr lang="en-US" sz="3600" dirty="0" smtClean="0"/>
              <a:t>]</a:t>
            </a:r>
          </a:p>
          <a:p>
            <a:pPr>
              <a:buNone/>
            </a:pPr>
            <a:r>
              <a:rPr lang="en-US" sz="3600" dirty="0" smtClean="0"/>
              <a:t>9. To build [</a:t>
            </a:r>
            <a:r>
              <a:rPr lang="en-US" sz="3600" dirty="0" err="1" smtClean="0"/>
              <a:t>bild</a:t>
            </a:r>
            <a:r>
              <a:rPr lang="en-US" sz="3600" dirty="0" smtClean="0"/>
              <a:t>] </a:t>
            </a:r>
          </a:p>
          <a:p>
            <a:pPr>
              <a:buNone/>
            </a:pPr>
            <a:r>
              <a:rPr lang="en-US" sz="3600" dirty="0" smtClean="0"/>
              <a:t>10. To call [k</a:t>
            </a:r>
            <a:r>
              <a:rPr lang="el-GR" sz="3600" dirty="0" smtClean="0">
                <a:latin typeface="Times New Roman"/>
                <a:cs typeface="Times New Roman"/>
              </a:rPr>
              <a:t>Ͻ</a:t>
            </a:r>
            <a:r>
              <a:rPr lang="en-US" sz="3600" dirty="0" smtClean="0">
                <a:latin typeface="Times New Roman"/>
                <a:cs typeface="Times New Roman"/>
              </a:rPr>
              <a:t>l</a:t>
            </a:r>
            <a:r>
              <a:rPr lang="en-US" sz="3600" dirty="0" smtClean="0"/>
              <a:t>]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8434" name="Picture 2" descr="http://www.cliparthut.com/clip-arts/45/ferris-wheel-clip-art-453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0"/>
            <a:ext cx="2238437" cy="2287585"/>
          </a:xfrm>
          <a:prstGeom prst="rect">
            <a:avLst/>
          </a:prstGeom>
          <a:noFill/>
        </p:spPr>
      </p:pic>
      <p:pic>
        <p:nvPicPr>
          <p:cNvPr id="18436" name="Picture 4" descr="http://favim.com/orig/201102/25/Favim.com-19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285992"/>
            <a:ext cx="2328741" cy="2324084"/>
          </a:xfrm>
          <a:prstGeom prst="rect">
            <a:avLst/>
          </a:prstGeom>
          <a:noFill/>
        </p:spPr>
      </p:pic>
      <p:pic>
        <p:nvPicPr>
          <p:cNvPr id="18438" name="Picture 6" descr="https://im0-tub-kz.yandex.net/i?id=5f1f21282a40201cc08e9fd04cd0277d-l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357694"/>
            <a:ext cx="2507205" cy="2178989"/>
          </a:xfrm>
          <a:prstGeom prst="rect">
            <a:avLst/>
          </a:prstGeom>
          <a:noFill/>
        </p:spPr>
      </p:pic>
      <p:pic>
        <p:nvPicPr>
          <p:cNvPr id="18440" name="Picture 8" descr="https://melonrich.ru/assets/images/1516/kak-nauchitsya-krasivo-govorit-za-15-mesyaca/womenwithmegaphon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286230"/>
            <a:ext cx="3143272" cy="209551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857752" y="0"/>
            <a:ext cx="56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6</a:t>
            </a:r>
            <a:endParaRPr lang="ru-RU" sz="5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2714620"/>
            <a:ext cx="554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8</a:t>
            </a:r>
            <a:endParaRPr lang="ru-RU" sz="5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4744" y="4214818"/>
            <a:ext cx="562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9</a:t>
            </a:r>
            <a:endParaRPr lang="ru-RU" sz="5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4286256"/>
            <a:ext cx="837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10</a:t>
            </a:r>
            <a:endParaRPr lang="ru-RU" sz="5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iparthut.com/clip-arts/45/ferris-wheel-clip-art-453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238437" cy="2287585"/>
          </a:xfrm>
          <a:prstGeom prst="rect">
            <a:avLst/>
          </a:prstGeom>
          <a:noFill/>
        </p:spPr>
      </p:pic>
      <p:pic>
        <p:nvPicPr>
          <p:cNvPr id="5" name="Picture 4" descr="http://favim.com/orig/201102/25/Favim.com-19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714620"/>
            <a:ext cx="1928826" cy="1924969"/>
          </a:xfrm>
          <a:prstGeom prst="rect">
            <a:avLst/>
          </a:prstGeom>
          <a:noFill/>
        </p:spPr>
      </p:pic>
      <p:pic>
        <p:nvPicPr>
          <p:cNvPr id="6" name="Picture 4" descr="https://t3.ftcdn.net/jpg/00/32/71/72/500_F_32717240_Gt57KfK4YP3lJJ4Bwk3VpMMfodxdt6m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786322"/>
            <a:ext cx="1785950" cy="1785950"/>
          </a:xfrm>
          <a:prstGeom prst="rect">
            <a:avLst/>
          </a:prstGeom>
          <a:noFill/>
        </p:spPr>
      </p:pic>
      <p:pic>
        <p:nvPicPr>
          <p:cNvPr id="7" name="Picture 2" descr="http://image1.masterfile.com/em_w/04/41/93/400-04419360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87427"/>
            <a:ext cx="1785950" cy="1943205"/>
          </a:xfrm>
          <a:prstGeom prst="rect">
            <a:avLst/>
          </a:prstGeom>
          <a:noFill/>
        </p:spPr>
      </p:pic>
      <p:pic>
        <p:nvPicPr>
          <p:cNvPr id="8" name="Picture 8" descr="http://images.easyfreeclipart.com/770/adesivo-remov237vel-torre-eiffel-cazulo-7703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2571744"/>
            <a:ext cx="1892293" cy="1892293"/>
          </a:xfrm>
          <a:prstGeom prst="rect">
            <a:avLst/>
          </a:prstGeom>
          <a:noFill/>
        </p:spPr>
      </p:pic>
      <p:pic>
        <p:nvPicPr>
          <p:cNvPr id="9" name="Picture 10" descr="https://im1-tub-kz.yandex.net/i?id=a20fedfcc4989abf4c199c1b23f26ffe-l&amp;n=13"/>
          <p:cNvPicPr>
            <a:picLocks noChangeAspect="1" noChangeArrowheads="1"/>
          </p:cNvPicPr>
          <p:nvPr/>
        </p:nvPicPr>
        <p:blipFill>
          <a:blip r:embed="rId7"/>
          <a:srcRect l="17188" t="17708" r="12499" b="10416"/>
          <a:stretch>
            <a:fillRect/>
          </a:stretch>
        </p:blipFill>
        <p:spPr bwMode="auto">
          <a:xfrm>
            <a:off x="5857884" y="571480"/>
            <a:ext cx="2571768" cy="1971689"/>
          </a:xfrm>
          <a:prstGeom prst="rect">
            <a:avLst/>
          </a:prstGeom>
          <a:noFill/>
        </p:spPr>
      </p:pic>
      <p:pic>
        <p:nvPicPr>
          <p:cNvPr id="10" name="Picture 6" descr="https://im0-tub-kz.yandex.net/i?id=5f1f21282a40201cc08e9fd04cd0277d-l&amp;n=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2857496"/>
            <a:ext cx="2507205" cy="2178989"/>
          </a:xfrm>
          <a:prstGeom prst="rect">
            <a:avLst/>
          </a:prstGeom>
          <a:noFill/>
        </p:spPr>
      </p:pic>
      <p:pic>
        <p:nvPicPr>
          <p:cNvPr id="11" name="Picture 8" descr="https://melonrich.ru/assets/images/1516/kak-nauchitsya-krasivo-govorit-za-15-mesyaca/womenwithmegaphon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86050" y="4572008"/>
            <a:ext cx="3143272" cy="209551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286512" y="5429264"/>
            <a:ext cx="1728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вид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91841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Audition: Buckingham Palace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Trafalgar Square</a:t>
            </a:r>
          </a:p>
          <a:p>
            <a:pPr>
              <a:buNone/>
            </a:pPr>
            <a:r>
              <a:rPr lang="en-US" sz="3200" b="1" dirty="0" smtClean="0"/>
              <a:t>Queen Victoria</a:t>
            </a:r>
          </a:p>
          <a:p>
            <a:pPr>
              <a:buNone/>
            </a:pPr>
            <a:r>
              <a:rPr lang="en-US" sz="3200" b="1" dirty="0" smtClean="0"/>
              <a:t>Queen Elizabeth II</a:t>
            </a:r>
          </a:p>
          <a:p>
            <a:pPr>
              <a:buNone/>
            </a:pPr>
            <a:r>
              <a:rPr lang="en-US" sz="3200" b="1" dirty="0" smtClean="0"/>
              <a:t>British monarch</a:t>
            </a:r>
            <a:endParaRPr lang="ru-RU" sz="3200" b="1" dirty="0"/>
          </a:p>
        </p:txBody>
      </p:sp>
      <p:pic>
        <p:nvPicPr>
          <p:cNvPr id="16386" name="Picture 2" descr="http://c1038.r38.cf3.rackcdn.com/group1/building1455/media/media_335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857364"/>
            <a:ext cx="4714908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281</TotalTime>
  <Words>425</Words>
  <PresentationFormat>Экран (4:3)</PresentationFormat>
  <Paragraphs>124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Thursday, The 23d of February</vt:lpstr>
      <vt:lpstr>Слайд 2</vt:lpstr>
      <vt:lpstr>Слайд 3</vt:lpstr>
      <vt:lpstr>Check Home task</vt:lpstr>
      <vt:lpstr>Check up</vt:lpstr>
      <vt:lpstr>New words</vt:lpstr>
      <vt:lpstr>Слайд 7</vt:lpstr>
      <vt:lpstr>Слайд 8</vt:lpstr>
      <vt:lpstr>Audition: Buckingham Palace </vt:lpstr>
      <vt:lpstr>Audition tasks</vt:lpstr>
      <vt:lpstr>Relax pause </vt:lpstr>
      <vt:lpstr>Reading prospects </vt:lpstr>
      <vt:lpstr>«Yes - No» questions</vt:lpstr>
      <vt:lpstr>Make the project “POSTCARD”</vt:lpstr>
      <vt:lpstr>Useful phrases: </vt:lpstr>
      <vt:lpstr>Test</vt:lpstr>
      <vt:lpstr>Слайд 17</vt:lpstr>
      <vt:lpstr>Total mark</vt:lpstr>
      <vt:lpstr>THANK YOU FOR THE LESSON!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Thursday, The 23d of February</dc:title>
  <dc:creator>ххх</dc:creator>
  <cp:lastModifiedBy>ххх</cp:lastModifiedBy>
  <cp:revision>27</cp:revision>
  <dcterms:created xsi:type="dcterms:W3CDTF">2017-02-22T15:43:51Z</dcterms:created>
  <dcterms:modified xsi:type="dcterms:W3CDTF">2017-02-23T00:54:08Z</dcterms:modified>
</cp:coreProperties>
</file>