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7" r:id="rId3"/>
    <p:sldId id="259" r:id="rId4"/>
    <p:sldId id="258" r:id="rId5"/>
    <p:sldId id="261" r:id="rId6"/>
    <p:sldId id="260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FC94E-E6AA-4CBE-96C4-0C327EC4F422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A7ECF-CF8F-4CE1-BB88-C6DAA920A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69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5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0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422400"/>
            <a:ext cx="12196233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</p:grpSp>
      </p:grpSp>
      <p:sp>
        <p:nvSpPr>
          <p:cNvPr id="4520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21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406400" y="6248400"/>
            <a:ext cx="3048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3048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176C71E1-1FEE-40A5-9B7D-D298D11DA2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3511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A2692-6C90-427F-8FB0-B64776F6F6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730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A7409-5FC3-416A-8527-E7A2B18899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06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70742-1D4D-4834-BC02-F007E54141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3737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43933-F779-45A6-B92C-4B0A8FDAD4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590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94ED6-730D-4086-855A-C6B76E4FB1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8982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FC957-6F88-42FB-B4BC-934AEFF7C4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5437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B470-30CF-47A6-ACF4-D53746DC24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914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37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D11BF-83E7-4FF9-A18C-129AE4A50C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5158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2A1A3-8FCD-4F01-8AEE-C4B829E0F7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6910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42918" y="228601"/>
            <a:ext cx="2846916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2167" y="228601"/>
            <a:ext cx="8337551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5FFD5-162C-4326-A226-34DC522EB2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573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5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8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0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7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92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3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3B375-125A-4064-A29D-73517FA31F0E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CE6C-DCD5-40C4-8C16-0B0C61BAC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8E8E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" y="1422400"/>
            <a:ext cx="12196233" cy="5435600"/>
            <a:chOff x="0" y="896"/>
            <a:chExt cx="5762" cy="3424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403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3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3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3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4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</p:grpSp>
        <p:grpSp>
          <p:nvGrpSpPr>
            <p:cNvPr id="20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405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5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6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7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8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09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0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1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2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3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4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5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6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7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8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8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8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8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  <p:sp>
            <p:nvSpPr>
              <p:cNvPr id="4418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sz="1800"/>
              </a:p>
            </p:txBody>
          </p:sp>
        </p:grpSp>
      </p:grpSp>
      <p:sp>
        <p:nvSpPr>
          <p:cNvPr id="4418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2167" y="228600"/>
            <a:ext cx="113876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18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7" y="6245225"/>
            <a:ext cx="30522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8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18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5225"/>
            <a:ext cx="30522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B33F18A9-4337-48C5-9CF9-2EE87DFE122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418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2167" y="1600200"/>
            <a:ext cx="11387667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7642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167" y="755072"/>
            <a:ext cx="11387667" cy="1143000"/>
          </a:xfrm>
        </p:spPr>
        <p:txBody>
          <a:bodyPr/>
          <a:lstStyle/>
          <a:p>
            <a:r>
              <a:rPr lang="ru-RU" dirty="0" smtClean="0"/>
              <a:t>Урок – игра по теме «Десятичные дроби»</a:t>
            </a:r>
            <a:endParaRPr lang="ru-RU" dirty="0"/>
          </a:p>
        </p:txBody>
      </p:sp>
      <p:pic>
        <p:nvPicPr>
          <p:cNvPr id="6" name="Picture 13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2" y="3000912"/>
            <a:ext cx="7127875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15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74825" y="568036"/>
            <a:ext cx="8713788" cy="5956589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z="2000" dirty="0"/>
              <a:t>Цели: Проверить умение выполнять действия с десятичными дробями устно и письменно; проверить умение решать уравнения и задачи на десятичные дроби; развивать мышление, внимательность; воспитывать чувство дружественной атмосферы в классе и чувство сопереживания друг к другу; развивать интерес к математике.</a:t>
            </a:r>
          </a:p>
          <a:p>
            <a:pPr marL="609600" indent="-609600" algn="l" eaLnBrk="1" hangingPunct="1">
              <a:defRPr/>
            </a:pPr>
            <a:r>
              <a:rPr lang="ru-RU" sz="2400" b="1" i="1" dirty="0"/>
              <a:t>Ход урока:</a:t>
            </a:r>
          </a:p>
          <a:p>
            <a:pPr marL="609600" indent="-609600" algn="l" eaLnBrk="1" hangingPunct="1">
              <a:buFont typeface="Arial" charset="0"/>
              <a:buAutoNum type="arabicPeriod"/>
              <a:defRPr/>
            </a:pPr>
            <a:r>
              <a:rPr lang="ru-RU" sz="2000" dirty="0"/>
              <a:t>Организационный момент</a:t>
            </a:r>
          </a:p>
          <a:p>
            <a:pPr marL="609600" indent="-609600" algn="l" eaLnBrk="1" hangingPunct="1">
              <a:buFont typeface="Arial" charset="0"/>
              <a:buAutoNum type="arabicPeriod"/>
              <a:defRPr/>
            </a:pPr>
            <a:r>
              <a:rPr lang="ru-RU" sz="2000" dirty="0"/>
              <a:t>Разминка</a:t>
            </a:r>
          </a:p>
          <a:p>
            <a:pPr marL="609600" indent="-609600" algn="l" eaLnBrk="1" hangingPunct="1">
              <a:buFont typeface="Arial" charset="0"/>
              <a:buAutoNum type="arabicPeriod"/>
              <a:defRPr/>
            </a:pPr>
            <a:r>
              <a:rPr lang="ru-RU" sz="2000" dirty="0"/>
              <a:t>Кто быстрее</a:t>
            </a:r>
          </a:p>
          <a:p>
            <a:pPr marL="609600" indent="-609600" algn="l" eaLnBrk="1" hangingPunct="1">
              <a:buFont typeface="Arial" charset="0"/>
              <a:buAutoNum type="arabicPeriod"/>
              <a:defRPr/>
            </a:pPr>
            <a:r>
              <a:rPr lang="ru-RU" sz="2000" dirty="0"/>
              <a:t>Кто точнее</a:t>
            </a:r>
          </a:p>
          <a:p>
            <a:pPr marL="609600" indent="-609600" algn="l" eaLnBrk="1" hangingPunct="1">
              <a:buFont typeface="Arial" charset="0"/>
              <a:buAutoNum type="arabicPeriod"/>
              <a:defRPr/>
            </a:pPr>
            <a:r>
              <a:rPr lang="ru-RU" sz="2000" dirty="0"/>
              <a:t>Кто выше</a:t>
            </a:r>
          </a:p>
          <a:p>
            <a:pPr marL="609600" indent="-609600" algn="l" eaLnBrk="1" hangingPunct="1">
              <a:buFont typeface="Arial" charset="0"/>
              <a:buAutoNum type="arabicPeriod"/>
              <a:defRPr/>
            </a:pPr>
            <a:r>
              <a:rPr lang="ru-RU" sz="2000" dirty="0"/>
              <a:t>Кто сильнее</a:t>
            </a:r>
          </a:p>
          <a:p>
            <a:pPr marL="609600" indent="-609600" algn="l" eaLnBrk="1" hangingPunct="1">
              <a:buFont typeface="Arial" charset="0"/>
              <a:buAutoNum type="arabicPeriod"/>
              <a:defRPr/>
            </a:pPr>
            <a:r>
              <a:rPr lang="ru-RU" sz="2000" dirty="0"/>
              <a:t>Кто ловчее</a:t>
            </a:r>
          </a:p>
          <a:p>
            <a:pPr marL="609600" indent="-609600" algn="l" eaLnBrk="1" hangingPunct="1">
              <a:buFont typeface="Arial" charset="0"/>
              <a:buAutoNum type="arabicPeriod"/>
              <a:defRPr/>
            </a:pPr>
            <a:r>
              <a:rPr lang="ru-RU" sz="2000" dirty="0"/>
              <a:t>Подведение итогов</a:t>
            </a:r>
          </a:p>
        </p:txBody>
      </p:sp>
    </p:spTree>
    <p:extLst>
      <p:ext uri="{BB962C8B-B14F-4D97-AF65-F5344CB8AC3E}">
        <p14:creationId xmlns:p14="http://schemas.microsoft.com/office/powerpoint/2010/main" val="37678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353288"/>
            <a:ext cx="8326901" cy="624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6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7200" i="1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Разминка </a:t>
            </a:r>
          </a:p>
        </p:txBody>
      </p:sp>
      <p:sp>
        <p:nvSpPr>
          <p:cNvPr id="1167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74826" y="1773238"/>
            <a:ext cx="236537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/>
              <a:t> </a:t>
            </a:r>
            <a:r>
              <a:rPr lang="ru-RU" sz="4000" dirty="0">
                <a:solidFill>
                  <a:srgbClr val="000099"/>
                </a:solidFill>
              </a:rPr>
              <a:t>0,2 </a:t>
            </a:r>
            <a:r>
              <a:rPr lang="en-US" sz="4000" dirty="0">
                <a:solidFill>
                  <a:srgbClr val="000099"/>
                </a:solidFill>
                <a:cs typeface="Arial" charset="0"/>
              </a:rPr>
              <a:t>·</a:t>
            </a:r>
            <a:r>
              <a:rPr lang="ru-RU" sz="4000" dirty="0">
                <a:solidFill>
                  <a:srgbClr val="000099"/>
                </a:solidFill>
                <a:cs typeface="Arial" charset="0"/>
              </a:rPr>
              <a:t> 53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000" dirty="0">
                <a:solidFill>
                  <a:srgbClr val="000099"/>
                </a:solidFill>
                <a:cs typeface="Arial" charset="0"/>
              </a:rPr>
              <a:t>     - 7,2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000" dirty="0">
                <a:solidFill>
                  <a:srgbClr val="000099"/>
                </a:solidFill>
                <a:cs typeface="Arial" charset="0"/>
              </a:rPr>
              <a:t>        : 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000" dirty="0">
                <a:solidFill>
                  <a:srgbClr val="000099"/>
                </a:solidFill>
                <a:cs typeface="Arial" charset="0"/>
              </a:rPr>
              <a:t>  + 8,04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4000" dirty="0">
              <a:solidFill>
                <a:srgbClr val="000099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000" dirty="0">
                <a:solidFill>
                  <a:srgbClr val="000099"/>
                </a:solidFill>
                <a:cs typeface="Arial" charset="0"/>
              </a:rPr>
              <a:t>     </a:t>
            </a:r>
            <a:r>
              <a:rPr lang="ru-RU" sz="4800" dirty="0">
                <a:solidFill>
                  <a:srgbClr val="FFFF00"/>
                </a:solidFill>
                <a:cs typeface="Arial" charset="0"/>
              </a:rPr>
              <a:t>9,74</a:t>
            </a:r>
            <a:endParaRPr lang="en-US" sz="48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1674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6138" y="1773238"/>
            <a:ext cx="252095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/>
              <a:t> </a:t>
            </a:r>
            <a:r>
              <a:rPr lang="ru-RU" sz="4000">
                <a:solidFill>
                  <a:srgbClr val="CC0000"/>
                </a:solidFill>
              </a:rPr>
              <a:t>3,05 : 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000">
                <a:solidFill>
                  <a:srgbClr val="CC0000"/>
                </a:solidFill>
              </a:rPr>
              <a:t>     + 2,9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000">
                <a:solidFill>
                  <a:srgbClr val="CC0000"/>
                </a:solidFill>
                <a:cs typeface="Arial" charset="0"/>
              </a:rPr>
              <a:t>       </a:t>
            </a:r>
            <a:r>
              <a:rPr lang="en-US" sz="4000">
                <a:solidFill>
                  <a:srgbClr val="CC0000"/>
                </a:solidFill>
                <a:cs typeface="Arial" charset="0"/>
              </a:rPr>
              <a:t>· </a:t>
            </a:r>
            <a:r>
              <a:rPr lang="ru-RU" sz="4000">
                <a:solidFill>
                  <a:srgbClr val="CC0000"/>
                </a:solidFill>
              </a:rPr>
              <a:t>10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000">
                <a:solidFill>
                  <a:srgbClr val="CC0000"/>
                </a:solidFill>
              </a:rPr>
              <a:t>    - 28,8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400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4000">
                <a:solidFill>
                  <a:srgbClr val="CC0000"/>
                </a:solidFill>
              </a:rPr>
              <a:t>        </a:t>
            </a:r>
            <a:r>
              <a:rPr lang="ru-RU" sz="4800">
                <a:solidFill>
                  <a:srgbClr val="FFFF00"/>
                </a:solidFill>
              </a:rPr>
              <a:t>6,3</a:t>
            </a: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7608888" y="1773239"/>
            <a:ext cx="3059112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>
                <a:solidFill>
                  <a:srgbClr val="99DC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9,74 – 5,4</a:t>
            </a:r>
          </a:p>
          <a:p>
            <a:pPr>
              <a:defRPr/>
            </a:pPr>
            <a:r>
              <a:rPr lang="ru-RU" sz="4400">
                <a:solidFill>
                  <a:srgbClr val="99DC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: 0,2</a:t>
            </a:r>
          </a:p>
          <a:p>
            <a:pPr>
              <a:defRPr/>
            </a:pPr>
            <a:r>
              <a:rPr lang="ru-RU" sz="4400">
                <a:solidFill>
                  <a:srgbClr val="99DC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+ 9,1</a:t>
            </a:r>
          </a:p>
          <a:p>
            <a:pPr>
              <a:defRPr/>
            </a:pPr>
            <a:r>
              <a:rPr lang="ru-RU" sz="4400">
                <a:solidFill>
                  <a:srgbClr val="99DC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sz="4400">
                <a:solidFill>
                  <a:srgbClr val="99DC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·</a:t>
            </a:r>
            <a:r>
              <a:rPr lang="ru-RU" sz="4400">
                <a:solidFill>
                  <a:srgbClr val="99DC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0,1</a:t>
            </a:r>
          </a:p>
          <a:p>
            <a:pPr>
              <a:defRPr/>
            </a:pPr>
            <a:endParaRPr lang="ru-RU" sz="4400">
              <a:solidFill>
                <a:srgbClr val="99DCE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400">
                <a:solidFill>
                  <a:srgbClr val="99DC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ru-RU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3,08</a:t>
            </a:r>
          </a:p>
          <a:p>
            <a:pPr>
              <a:defRPr/>
            </a:pPr>
            <a:endParaRPr lang="ru-RU" sz="4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4" name="Line 12"/>
          <p:cNvSpPr>
            <a:spLocks noChangeShapeType="1"/>
          </p:cNvSpPr>
          <p:nvPr/>
        </p:nvSpPr>
        <p:spPr bwMode="auto">
          <a:xfrm>
            <a:off x="1992314" y="4941888"/>
            <a:ext cx="20161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5" name="Line 13"/>
          <p:cNvSpPr>
            <a:spLocks noChangeShapeType="1"/>
          </p:cNvSpPr>
          <p:nvPr/>
        </p:nvSpPr>
        <p:spPr bwMode="auto">
          <a:xfrm flipV="1">
            <a:off x="5159375" y="4797425"/>
            <a:ext cx="17287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6" name="Line 14"/>
          <p:cNvSpPr>
            <a:spLocks noChangeShapeType="1"/>
          </p:cNvSpPr>
          <p:nvPr/>
        </p:nvSpPr>
        <p:spPr bwMode="auto">
          <a:xfrm>
            <a:off x="8256589" y="4797425"/>
            <a:ext cx="21605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6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6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16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6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6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16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6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6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16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6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6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16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быстрее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0,5 * 1,1 </a:t>
            </a:r>
          </a:p>
          <a:p>
            <a:r>
              <a:rPr lang="ru-RU" dirty="0" smtClean="0"/>
              <a:t> 1,3 * 0,2</a:t>
            </a:r>
          </a:p>
          <a:p>
            <a:r>
              <a:rPr lang="ru-RU" dirty="0" smtClean="0"/>
              <a:t> 4,1 * 0,3</a:t>
            </a:r>
          </a:p>
          <a:p>
            <a:r>
              <a:rPr lang="ru-RU" dirty="0" smtClean="0"/>
              <a:t> 0,4 * 0,6</a:t>
            </a:r>
          </a:p>
          <a:p>
            <a:r>
              <a:rPr lang="ru-RU" dirty="0" smtClean="0"/>
              <a:t> 0,9 * 0,9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62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364067" y="420295"/>
            <a:ext cx="11387667" cy="1143000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cs typeface="Arial" panose="020B0604020202020204" pitchFamily="34" charset="0"/>
              </a:rPr>
              <a:t>Кто точнее</a:t>
            </a:r>
            <a:br>
              <a:rPr lang="ru-RU" altLang="ru-RU" b="1" dirty="0" smtClean="0">
                <a:cs typeface="Arial" panose="020B0604020202020204" pitchFamily="34" charset="0"/>
              </a:rPr>
            </a:br>
            <a:r>
              <a:rPr lang="ru-RU" altLang="ru-RU" b="1" dirty="0" smtClean="0">
                <a:cs typeface="Arial" panose="020B0604020202020204" pitchFamily="34" charset="0"/>
              </a:rPr>
              <a:t/>
            </a:r>
            <a:br>
              <a:rPr lang="ru-RU" altLang="ru-RU" b="1" dirty="0" smtClean="0">
                <a:cs typeface="Arial" panose="020B0604020202020204" pitchFamily="34" charset="0"/>
              </a:rPr>
            </a:br>
            <a:r>
              <a:rPr lang="ru-RU" altLang="ru-RU" b="1" dirty="0" smtClean="0">
                <a:cs typeface="Arial" panose="020B0604020202020204" pitchFamily="34" charset="0"/>
              </a:rPr>
              <a:t>3,8 </a:t>
            </a:r>
            <a:r>
              <a:rPr lang="ru-RU" altLang="ru-RU" b="1" dirty="0" smtClean="0">
                <a:cs typeface="Arial" panose="020B0604020202020204" pitchFamily="34" charset="0"/>
              </a:rPr>
              <a:t>- 2,736 : 0,76 + 0,04 · 0,45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837821" y="2588347"/>
            <a:ext cx="302653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dirty="0" smtClean="0">
                <a:cs typeface="Arial" panose="020B0604020202020204" pitchFamily="34" charset="0"/>
              </a:rPr>
              <a:t>1 команда</a:t>
            </a:r>
            <a:endParaRPr lang="ru-RU" altLang="ru-RU" sz="36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1)Вычитание</a:t>
            </a: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2)Деление</a:t>
            </a: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3)Умножение</a:t>
            </a: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4)Сложение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544635" y="2034349"/>
            <a:ext cx="302653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3600" dirty="0" smtClean="0"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3600" dirty="0" smtClean="0">
                <a:cs typeface="Arial" panose="020B0604020202020204" pitchFamily="34" charset="0"/>
              </a:rPr>
              <a:t>2 команда</a:t>
            </a:r>
            <a:endParaRPr lang="ru-RU" altLang="ru-RU" sz="36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1)Деление</a:t>
            </a: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2)Сложение</a:t>
            </a: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3)Умножение</a:t>
            </a: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4)Вычитание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7742971" y="2034349"/>
            <a:ext cx="302653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3600" dirty="0" smtClean="0"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3600" dirty="0" smtClean="0">
                <a:cs typeface="Arial" panose="020B0604020202020204" pitchFamily="34" charset="0"/>
              </a:rPr>
              <a:t>3 команда</a:t>
            </a:r>
            <a:endParaRPr lang="ru-RU" altLang="ru-RU" sz="36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3600" dirty="0" smtClean="0">
                <a:cs typeface="Arial" panose="020B0604020202020204" pitchFamily="34" charset="0"/>
              </a:rPr>
              <a:t>1)Сложение</a:t>
            </a:r>
            <a:endParaRPr lang="ru-RU" altLang="ru-RU" sz="36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2)Деление</a:t>
            </a: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3)Умножение</a:t>
            </a:r>
          </a:p>
          <a:p>
            <a:pPr algn="ctr" eaLnBrk="1" hangingPunct="1"/>
            <a:r>
              <a:rPr lang="ru-RU" altLang="ru-RU" sz="3600" dirty="0">
                <a:cs typeface="Arial" panose="020B0604020202020204" pitchFamily="34" charset="0"/>
              </a:rPr>
              <a:t>4)Вычитание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232314" y="4476029"/>
            <a:ext cx="4032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726846" y="4476029"/>
            <a:ext cx="4032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0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выше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3999" y="1898073"/>
            <a:ext cx="97258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800000"/>
                </a:solidFill>
              </a:rPr>
              <a:t>На пошив пальто ушло в 4 раза больше ткани, чем на юбку. Сколько метров ткани ушло на пошив пальто, если на юбку ушло на 2,55м ткани меньше, чем на пальто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5460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88914"/>
            <a:ext cx="8893175" cy="64087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5400" dirty="0">
                <a:solidFill>
                  <a:srgbClr val="000099"/>
                </a:solidFill>
              </a:rPr>
              <a:t> </a:t>
            </a:r>
            <a:r>
              <a:rPr lang="ru-RU" sz="5400" dirty="0" smtClean="0">
                <a:solidFill>
                  <a:srgbClr val="000099"/>
                </a:solidFill>
              </a:rPr>
              <a:t>Кто сильнее</a:t>
            </a:r>
            <a:endParaRPr lang="ru-RU" sz="5400" dirty="0">
              <a:solidFill>
                <a:srgbClr val="000099"/>
              </a:solidFill>
            </a:endParaRPr>
          </a:p>
          <a:p>
            <a:pPr marL="0" indent="0" eaLnBrk="1" hangingPunct="1">
              <a:buNone/>
              <a:defRPr/>
            </a:pPr>
            <a:endParaRPr lang="ru-RU" sz="5400" dirty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ru-RU" sz="5400" dirty="0">
                <a:solidFill>
                  <a:srgbClr val="008000"/>
                </a:solidFill>
              </a:rPr>
              <a:t> </a:t>
            </a:r>
            <a:r>
              <a:rPr lang="ru-RU" sz="5400" dirty="0" smtClean="0">
                <a:solidFill>
                  <a:srgbClr val="008000"/>
                </a:solidFill>
              </a:rPr>
              <a:t>3) </a:t>
            </a:r>
            <a:r>
              <a:rPr lang="ru-RU" sz="5400" dirty="0">
                <a:solidFill>
                  <a:srgbClr val="008000"/>
                </a:solidFill>
              </a:rPr>
              <a:t>(х – 6,12) : 23 = 4,7</a:t>
            </a:r>
          </a:p>
          <a:p>
            <a:pPr eaLnBrk="1" hangingPunct="1">
              <a:defRPr/>
            </a:pPr>
            <a:r>
              <a:rPr lang="ru-RU" sz="5400" dirty="0" smtClean="0">
                <a:solidFill>
                  <a:srgbClr val="008000"/>
                </a:solidFill>
              </a:rPr>
              <a:t> 4) (х + 1,7) </a:t>
            </a:r>
            <a:r>
              <a:rPr lang="en-US" sz="5400" dirty="0" smtClean="0">
                <a:solidFill>
                  <a:srgbClr val="008000"/>
                </a:solidFill>
                <a:cs typeface="Arial" charset="0"/>
              </a:rPr>
              <a:t>·</a:t>
            </a:r>
            <a:r>
              <a:rPr lang="ru-RU" sz="5400" dirty="0" smtClean="0">
                <a:solidFill>
                  <a:srgbClr val="008000"/>
                </a:solidFill>
                <a:cs typeface="Arial" charset="0"/>
              </a:rPr>
              <a:t> 4 = 15,2</a:t>
            </a:r>
          </a:p>
          <a:p>
            <a:pPr eaLnBrk="1" hangingPunct="1">
              <a:defRPr/>
            </a:pPr>
            <a:r>
              <a:rPr lang="ru-RU" sz="6000" dirty="0" smtClean="0">
                <a:solidFill>
                  <a:srgbClr val="008000"/>
                </a:solidFill>
              </a:rPr>
              <a:t> 5) 3,3 – 9х = 1,5</a:t>
            </a:r>
            <a:endParaRPr lang="ru-RU" sz="6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260350"/>
            <a:ext cx="8785225" cy="619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          </a:t>
            </a:r>
          </a:p>
        </p:txBody>
      </p:sp>
      <p:sp>
        <p:nvSpPr>
          <p:cNvPr id="47107" name="AutoShape 4"/>
          <p:cNvSpPr>
            <a:spLocks noChangeArrowheads="1"/>
          </p:cNvSpPr>
          <p:nvPr/>
        </p:nvSpPr>
        <p:spPr bwMode="auto">
          <a:xfrm>
            <a:off x="2495550" y="476251"/>
            <a:ext cx="1130300" cy="1152525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7108" name="AutoShape 5"/>
          <p:cNvSpPr>
            <a:spLocks noChangeArrowheads="1"/>
          </p:cNvSpPr>
          <p:nvPr/>
        </p:nvSpPr>
        <p:spPr bwMode="auto">
          <a:xfrm>
            <a:off x="4295775" y="476250"/>
            <a:ext cx="1079500" cy="10795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0,3</a:t>
            </a:r>
          </a:p>
        </p:txBody>
      </p:sp>
      <p:sp>
        <p:nvSpPr>
          <p:cNvPr id="47109" name="AutoShape 6"/>
          <p:cNvSpPr>
            <a:spLocks noChangeArrowheads="1"/>
          </p:cNvSpPr>
          <p:nvPr/>
        </p:nvSpPr>
        <p:spPr bwMode="auto">
          <a:xfrm>
            <a:off x="2566988" y="2133600"/>
            <a:ext cx="1058862" cy="10795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1,4</a:t>
            </a:r>
          </a:p>
        </p:txBody>
      </p:sp>
      <p:sp>
        <p:nvSpPr>
          <p:cNvPr id="47110" name="AutoShape 7"/>
          <p:cNvSpPr>
            <a:spLocks noChangeArrowheads="1"/>
          </p:cNvSpPr>
          <p:nvPr/>
        </p:nvSpPr>
        <p:spPr bwMode="auto">
          <a:xfrm>
            <a:off x="4295775" y="2133600"/>
            <a:ext cx="1130300" cy="10795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0,3</a:t>
            </a:r>
          </a:p>
        </p:txBody>
      </p:sp>
      <p:sp>
        <p:nvSpPr>
          <p:cNvPr id="47111" name="AutoShape 8"/>
          <p:cNvSpPr>
            <a:spLocks noChangeArrowheads="1"/>
          </p:cNvSpPr>
          <p:nvPr/>
        </p:nvSpPr>
        <p:spPr bwMode="auto">
          <a:xfrm>
            <a:off x="6096001" y="2060575"/>
            <a:ext cx="1152525" cy="1081088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0,2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711451" y="5157789"/>
            <a:ext cx="1203325" cy="1150937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FFFF00"/>
                </a:solidFill>
                <a:latin typeface="Arial" panose="020B0604020202020204" pitchFamily="34" charset="0"/>
              </a:rPr>
              <a:t>0,1</a:t>
            </a:r>
          </a:p>
        </p:txBody>
      </p:sp>
      <p:sp>
        <p:nvSpPr>
          <p:cNvPr id="47113" name="AutoShape 10"/>
          <p:cNvSpPr>
            <a:spLocks noChangeArrowheads="1"/>
          </p:cNvSpPr>
          <p:nvPr/>
        </p:nvSpPr>
        <p:spPr bwMode="auto">
          <a:xfrm>
            <a:off x="6240464" y="3644901"/>
            <a:ext cx="985837" cy="1008063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14" name="AutoShape 11"/>
          <p:cNvSpPr>
            <a:spLocks noChangeArrowheads="1"/>
          </p:cNvSpPr>
          <p:nvPr/>
        </p:nvSpPr>
        <p:spPr bwMode="auto">
          <a:xfrm>
            <a:off x="6167439" y="5229226"/>
            <a:ext cx="1203325" cy="1152525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0,5</a:t>
            </a:r>
          </a:p>
        </p:txBody>
      </p:sp>
      <p:sp>
        <p:nvSpPr>
          <p:cNvPr id="47115" name="AutoShape 12"/>
          <p:cNvSpPr>
            <a:spLocks noChangeArrowheads="1"/>
          </p:cNvSpPr>
          <p:nvPr/>
        </p:nvSpPr>
        <p:spPr bwMode="auto">
          <a:xfrm>
            <a:off x="8040689" y="5084763"/>
            <a:ext cx="1152525" cy="11303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0,8</a:t>
            </a:r>
          </a:p>
        </p:txBody>
      </p:sp>
      <p:sp>
        <p:nvSpPr>
          <p:cNvPr id="47116" name="AutoShape 13"/>
          <p:cNvSpPr>
            <a:spLocks noChangeArrowheads="1"/>
          </p:cNvSpPr>
          <p:nvPr/>
        </p:nvSpPr>
        <p:spPr bwMode="auto">
          <a:xfrm>
            <a:off x="7967663" y="3500438"/>
            <a:ext cx="1079500" cy="1008062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1F11DB"/>
                </a:solidFill>
                <a:latin typeface="Arial" panose="020B0604020202020204" pitchFamily="34" charset="0"/>
              </a:rPr>
              <a:t>0,4</a:t>
            </a: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7751764" y="333376"/>
            <a:ext cx="1728787" cy="1655763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4800" b="1">
                <a:solidFill>
                  <a:srgbClr val="FFFF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>
            <a:off x="3648075" y="10525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9" name="Line 16"/>
          <p:cNvSpPr>
            <a:spLocks noChangeShapeType="1"/>
          </p:cNvSpPr>
          <p:nvPr/>
        </p:nvSpPr>
        <p:spPr bwMode="auto">
          <a:xfrm>
            <a:off x="5375275" y="1052513"/>
            <a:ext cx="23764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0" name="Line 17"/>
          <p:cNvSpPr>
            <a:spLocks noChangeShapeType="1"/>
          </p:cNvSpPr>
          <p:nvPr/>
        </p:nvSpPr>
        <p:spPr bwMode="auto">
          <a:xfrm flipH="1">
            <a:off x="8472488" y="1989139"/>
            <a:ext cx="1444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1" name="Line 19"/>
          <p:cNvSpPr>
            <a:spLocks noChangeShapeType="1"/>
          </p:cNvSpPr>
          <p:nvPr/>
        </p:nvSpPr>
        <p:spPr bwMode="auto">
          <a:xfrm>
            <a:off x="8543926" y="4508501"/>
            <a:ext cx="730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2" name="Line 20"/>
          <p:cNvSpPr>
            <a:spLocks noChangeShapeType="1"/>
          </p:cNvSpPr>
          <p:nvPr/>
        </p:nvSpPr>
        <p:spPr bwMode="auto">
          <a:xfrm flipH="1">
            <a:off x="7319964" y="5661026"/>
            <a:ext cx="7207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3" name="Line 21"/>
          <p:cNvSpPr>
            <a:spLocks noChangeShapeType="1"/>
          </p:cNvSpPr>
          <p:nvPr/>
        </p:nvSpPr>
        <p:spPr bwMode="auto">
          <a:xfrm flipH="1" flipV="1">
            <a:off x="3863976" y="5734050"/>
            <a:ext cx="2303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4" name="Line 22"/>
          <p:cNvSpPr>
            <a:spLocks noChangeShapeType="1"/>
          </p:cNvSpPr>
          <p:nvPr/>
        </p:nvSpPr>
        <p:spPr bwMode="auto">
          <a:xfrm flipH="1" flipV="1">
            <a:off x="3071813" y="3213100"/>
            <a:ext cx="21590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5" name="Line 23"/>
          <p:cNvSpPr>
            <a:spLocks noChangeShapeType="1"/>
          </p:cNvSpPr>
          <p:nvPr/>
        </p:nvSpPr>
        <p:spPr bwMode="auto">
          <a:xfrm flipV="1">
            <a:off x="3071813" y="1557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6" name="Line 25"/>
          <p:cNvSpPr>
            <a:spLocks noChangeShapeType="1"/>
          </p:cNvSpPr>
          <p:nvPr/>
        </p:nvSpPr>
        <p:spPr bwMode="auto">
          <a:xfrm>
            <a:off x="3648075" y="270827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7" name="Line 26"/>
          <p:cNvSpPr>
            <a:spLocks noChangeShapeType="1"/>
          </p:cNvSpPr>
          <p:nvPr/>
        </p:nvSpPr>
        <p:spPr bwMode="auto">
          <a:xfrm>
            <a:off x="5159376" y="1341439"/>
            <a:ext cx="11525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8" name="Line 27"/>
          <p:cNvSpPr>
            <a:spLocks noChangeShapeType="1"/>
          </p:cNvSpPr>
          <p:nvPr/>
        </p:nvSpPr>
        <p:spPr bwMode="auto">
          <a:xfrm flipH="1">
            <a:off x="7032626" y="1700213"/>
            <a:ext cx="10080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9" name="Line 28"/>
          <p:cNvSpPr>
            <a:spLocks noChangeShapeType="1"/>
          </p:cNvSpPr>
          <p:nvPr/>
        </p:nvSpPr>
        <p:spPr bwMode="auto">
          <a:xfrm>
            <a:off x="5375276" y="26368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30" name="Line 30"/>
          <p:cNvSpPr>
            <a:spLocks noChangeShapeType="1"/>
          </p:cNvSpPr>
          <p:nvPr/>
        </p:nvSpPr>
        <p:spPr bwMode="auto">
          <a:xfrm flipH="1">
            <a:off x="3648076" y="2924176"/>
            <a:ext cx="2663825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31" name="Line 31"/>
          <p:cNvSpPr>
            <a:spLocks noChangeShapeType="1"/>
          </p:cNvSpPr>
          <p:nvPr/>
        </p:nvSpPr>
        <p:spPr bwMode="auto">
          <a:xfrm>
            <a:off x="6672263" y="3141664"/>
            <a:ext cx="14446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32" name="Line 32"/>
          <p:cNvSpPr>
            <a:spLocks noChangeShapeType="1"/>
          </p:cNvSpPr>
          <p:nvPr/>
        </p:nvSpPr>
        <p:spPr bwMode="auto">
          <a:xfrm>
            <a:off x="7032625" y="2997200"/>
            <a:ext cx="11509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33" name="Line 33"/>
          <p:cNvSpPr>
            <a:spLocks noChangeShapeType="1"/>
          </p:cNvSpPr>
          <p:nvPr/>
        </p:nvSpPr>
        <p:spPr bwMode="auto">
          <a:xfrm flipH="1">
            <a:off x="6743701" y="4652963"/>
            <a:ext cx="73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9600" y="678873"/>
            <a:ext cx="5403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К</a:t>
            </a:r>
          </a:p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Т</a:t>
            </a:r>
          </a:p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О</a:t>
            </a:r>
          </a:p>
          <a:p>
            <a:endParaRPr lang="ru-RU" sz="4000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Л</a:t>
            </a:r>
          </a:p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О</a:t>
            </a:r>
          </a:p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В</a:t>
            </a:r>
          </a:p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Ч</a:t>
            </a:r>
          </a:p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Е</a:t>
            </a:r>
          </a:p>
          <a:p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Е</a:t>
            </a:r>
            <a:endParaRPr lang="ru-RU" sz="40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6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1" dur="500" fill="hold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раница">
  <a:themeElements>
    <a:clrScheme name="Граница 9">
      <a:dk1>
        <a:srgbClr val="000000"/>
      </a:dk1>
      <a:lt1>
        <a:srgbClr val="FFFFFF"/>
      </a:lt1>
      <a:dk2>
        <a:srgbClr val="000000"/>
      </a:dk2>
      <a:lt2>
        <a:srgbClr val="FEFEFE"/>
      </a:lt2>
      <a:accent1>
        <a:srgbClr val="E1E1FF"/>
      </a:accent1>
      <a:accent2>
        <a:srgbClr val="D9FFF8"/>
      </a:accent2>
      <a:accent3>
        <a:srgbClr val="FFFFFF"/>
      </a:accent3>
      <a:accent4>
        <a:srgbClr val="000000"/>
      </a:accent4>
      <a:accent5>
        <a:srgbClr val="EEEEFF"/>
      </a:accent5>
      <a:accent6>
        <a:srgbClr val="C4E7E1"/>
      </a:accent6>
      <a:hlink>
        <a:srgbClr val="9966FF"/>
      </a:hlink>
      <a:folHlink>
        <a:srgbClr val="666699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253</Words>
  <Application>Microsoft Office PowerPoint</Application>
  <PresentationFormat>Широкоэкранный</PresentationFormat>
  <Paragraphs>87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Граница</vt:lpstr>
      <vt:lpstr>Урок – игра по теме «Десятичные дроби»</vt:lpstr>
      <vt:lpstr>Презентация PowerPoint</vt:lpstr>
      <vt:lpstr>Презентация PowerPoint</vt:lpstr>
      <vt:lpstr>Разминка </vt:lpstr>
      <vt:lpstr>Кто быстрее</vt:lpstr>
      <vt:lpstr>Кто точнее  3,8 - 2,736 : 0,76 + 0,04 · 0,45</vt:lpstr>
      <vt:lpstr>Кто выше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игра по теме «Десятичные дроби»</dc:title>
  <dc:creator>БСОШ 2</dc:creator>
  <cp:lastModifiedBy>БСОШ 2</cp:lastModifiedBy>
  <cp:revision>5</cp:revision>
  <dcterms:created xsi:type="dcterms:W3CDTF">2019-03-12T13:17:32Z</dcterms:created>
  <dcterms:modified xsi:type="dcterms:W3CDTF">2019-03-12T13:50:19Z</dcterms:modified>
</cp:coreProperties>
</file>