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Reported Speech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Косвенная речь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5966123"/>
          </a:xfrm>
        </p:spPr>
        <p:txBody>
          <a:bodyPr>
            <a:normAutofit/>
          </a:bodyPr>
          <a:lstStyle/>
          <a:p>
            <a:r>
              <a:rPr lang="en-US" i="1" dirty="0"/>
              <a:t>Keys:</a:t>
            </a:r>
            <a:br>
              <a:rPr lang="en-US" i="1" dirty="0"/>
            </a:b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1</a:t>
            </a:r>
            <a:r>
              <a:rPr lang="en-US" i="1" dirty="0"/>
              <a:t>. Nick said he would get up at 5 o’clock the next day.</a:t>
            </a:r>
            <a:br>
              <a:rPr lang="en-US" i="1" dirty="0"/>
            </a:br>
            <a:r>
              <a:rPr lang="en-US" i="1" dirty="0"/>
              <a:t>2. I asked him if he was sure about that.</a:t>
            </a:r>
            <a:br>
              <a:rPr lang="en-US" i="1" dirty="0"/>
            </a:br>
            <a:r>
              <a:rPr lang="en-US" i="1" dirty="0"/>
              <a:t>3. The teacher asked children if they were ready for the test.</a:t>
            </a:r>
            <a:br>
              <a:rPr lang="en-US" i="1" dirty="0"/>
            </a:br>
            <a:r>
              <a:rPr lang="en-US" i="1" dirty="0"/>
              <a:t>4. The weather forecast said there would be a tornado in 3 hours.</a:t>
            </a:r>
            <a:br>
              <a:rPr lang="en-US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8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9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rgbClr val="FF0000"/>
                </a:solidFill>
              </a:rPr>
              <a:t>Прямая речь </a:t>
            </a:r>
            <a:r>
              <a:rPr lang="ru-RU" dirty="0" smtClean="0"/>
              <a:t>– это чьи-либо цитируемые, точные слова. Прямая речь заключается в кавычки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She said: "</a:t>
            </a:r>
            <a:r>
              <a:rPr lang="en-US" b="1" dirty="0" smtClean="0"/>
              <a:t>I can speak</a:t>
            </a:r>
            <a:r>
              <a:rPr lang="en-US" dirty="0" smtClean="0"/>
              <a:t> two foreign languages“.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u="sng" dirty="0" smtClean="0">
                <a:solidFill>
                  <a:srgbClr val="FF0000"/>
                </a:solidFill>
              </a:rPr>
              <a:t>Косвенная речь </a:t>
            </a:r>
            <a:r>
              <a:rPr lang="ru-RU" dirty="0" smtClean="0"/>
              <a:t>передает точное содержание чьего-либо высказывания, но не точные слова. В косвенной реки кавычки не используются. После глаголов (</a:t>
            </a:r>
            <a:r>
              <a:rPr lang="en-US" dirty="0" smtClean="0"/>
              <a:t>say, tell) </a:t>
            </a:r>
            <a:r>
              <a:rPr lang="ru-RU" dirty="0" smtClean="0"/>
              <a:t>используется или может быть опущено </a:t>
            </a:r>
            <a:r>
              <a:rPr lang="en-US" b="1" dirty="0" smtClean="0"/>
              <a:t>that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She said (</a:t>
            </a:r>
            <a:r>
              <a:rPr lang="en-US" b="1" dirty="0" smtClean="0"/>
              <a:t>that) she could speak</a:t>
            </a:r>
            <a:r>
              <a:rPr lang="en-US" dirty="0" smtClean="0"/>
              <a:t> two foreign languages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Say  </a:t>
            </a:r>
            <a:r>
              <a:rPr lang="ru-RU" dirty="0" smtClean="0"/>
              <a:t>или </a:t>
            </a:r>
            <a:r>
              <a:rPr lang="en-US" dirty="0" smtClean="0"/>
              <a:t>tell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SAY</a:t>
            </a:r>
            <a:r>
              <a:rPr lang="en-US" dirty="0" smtClean="0"/>
              <a:t> – </a:t>
            </a:r>
            <a:r>
              <a:rPr lang="ru-RU" dirty="0" smtClean="0"/>
              <a:t>при отсутствии личного дополнения</a:t>
            </a:r>
          </a:p>
          <a:p>
            <a:pPr>
              <a:buNone/>
            </a:pPr>
            <a:r>
              <a:rPr lang="en-US" dirty="0" smtClean="0"/>
              <a:t>Jack </a:t>
            </a:r>
            <a:r>
              <a:rPr lang="en-US" dirty="0" smtClean="0">
                <a:solidFill>
                  <a:srgbClr val="00B050"/>
                </a:solidFill>
              </a:rPr>
              <a:t>said</a:t>
            </a:r>
            <a:r>
              <a:rPr lang="en-US" dirty="0" smtClean="0"/>
              <a:t> (that) he felt tired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SAY+ to+ </a:t>
            </a:r>
            <a:r>
              <a:rPr lang="ru-RU" dirty="0" smtClean="0">
                <a:solidFill>
                  <a:srgbClr val="FF0000"/>
                </a:solidFill>
              </a:rPr>
              <a:t>дополнение, обозначающее адресата</a:t>
            </a:r>
          </a:p>
          <a:p>
            <a:pPr>
              <a:buNone/>
            </a:pPr>
            <a:r>
              <a:rPr lang="en-US" dirty="0" smtClean="0"/>
              <a:t>Jack </a:t>
            </a:r>
            <a:r>
              <a:rPr lang="en-US" dirty="0" smtClean="0">
                <a:solidFill>
                  <a:srgbClr val="00B050"/>
                </a:solidFill>
              </a:rPr>
              <a:t>said to us </a:t>
            </a:r>
            <a:r>
              <a:rPr lang="en-US" dirty="0" smtClean="0"/>
              <a:t>(that) he felt tired.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TELL + </a:t>
            </a:r>
            <a:r>
              <a:rPr lang="ru-RU" dirty="0" smtClean="0">
                <a:solidFill>
                  <a:srgbClr val="FF0000"/>
                </a:solidFill>
              </a:rPr>
              <a:t>косвенное дополнение (кому)</a:t>
            </a:r>
          </a:p>
          <a:p>
            <a:pPr>
              <a:buNone/>
            </a:pPr>
            <a:r>
              <a:rPr lang="en-US" dirty="0" smtClean="0"/>
              <a:t>Jack </a:t>
            </a:r>
            <a:r>
              <a:rPr lang="en-US" dirty="0" smtClean="0">
                <a:solidFill>
                  <a:srgbClr val="00B050"/>
                </a:solidFill>
              </a:rPr>
              <a:t>told us </a:t>
            </a:r>
            <a:r>
              <a:rPr lang="en-US" dirty="0" smtClean="0"/>
              <a:t>(that) he felt tired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Запомнить!!!!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19" t="17242" r="49569" b="37931"/>
          <a:stretch>
            <a:fillRect/>
          </a:stretch>
        </p:blipFill>
        <p:spPr bwMode="auto">
          <a:xfrm>
            <a:off x="323528" y="1052736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 в косвенной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 косвенной речи личные/притяжательные местоимения изменяются </a:t>
            </a:r>
            <a:r>
              <a:rPr lang="ru-RU" sz="2800" dirty="0" err="1" smtClean="0"/>
              <a:t>соответсвенно</a:t>
            </a:r>
            <a:r>
              <a:rPr lang="ru-RU" sz="2800" dirty="0" smtClean="0"/>
              <a:t> значению предложения.</a:t>
            </a:r>
          </a:p>
          <a:p>
            <a:pPr>
              <a:buNone/>
            </a:pPr>
            <a:r>
              <a:rPr lang="en-US" sz="2800" dirty="0" smtClean="0"/>
              <a:t>Peter said, “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’ve lost </a:t>
            </a:r>
            <a:r>
              <a:rPr lang="en-US" sz="2800" dirty="0" smtClean="0">
                <a:solidFill>
                  <a:srgbClr val="00B050"/>
                </a:solidFill>
              </a:rPr>
              <a:t>my </a:t>
            </a:r>
            <a:r>
              <a:rPr lang="en-US" sz="2800" dirty="0" smtClean="0"/>
              <a:t>watch.”</a:t>
            </a:r>
          </a:p>
          <a:p>
            <a:pPr>
              <a:buNone/>
            </a:pPr>
            <a:r>
              <a:rPr lang="en-US" sz="2800" dirty="0" smtClean="0"/>
              <a:t>Peter said (that) </a:t>
            </a:r>
            <a:r>
              <a:rPr lang="en-US" sz="2800" dirty="0" smtClean="0">
                <a:solidFill>
                  <a:srgbClr val="FF0000"/>
                </a:solidFill>
              </a:rPr>
              <a:t>he</a:t>
            </a:r>
            <a:r>
              <a:rPr lang="en-US" sz="2800" dirty="0" smtClean="0"/>
              <a:t> had lost </a:t>
            </a:r>
            <a:r>
              <a:rPr lang="en-US" sz="2800" dirty="0" smtClean="0">
                <a:solidFill>
                  <a:srgbClr val="00B050"/>
                </a:solidFill>
              </a:rPr>
              <a:t>his</a:t>
            </a:r>
            <a:r>
              <a:rPr lang="en-US" sz="2800" dirty="0" smtClean="0"/>
              <a:t> watch.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estoimeniya-na-anglijsk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45632"/>
            <a:ext cx="41399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Согласование времен в косвенной речи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Согласование времен может вызвать трудности, когда сказуемое главного предложения (непосредственно слова автора) использовано в одной из форм прошедшего времени. Если </a:t>
            </a:r>
            <a:r>
              <a:rPr lang="ru-RU" sz="2200" b="1" dirty="0" smtClean="0"/>
              <a:t>сказуемое</a:t>
            </a:r>
            <a:r>
              <a:rPr lang="ru-RU" sz="2200" dirty="0" smtClean="0"/>
              <a:t> главного предложения выражено глаголом </a:t>
            </a:r>
            <a:r>
              <a:rPr lang="ru-RU" sz="2200" b="1" dirty="0" smtClean="0"/>
              <a:t>в настоящем времени</a:t>
            </a:r>
            <a:r>
              <a:rPr lang="ru-RU" sz="2200" dirty="0" smtClean="0"/>
              <a:t>, то предложение в косвенной речи сохраняет глагольные формы во всех частях предложения:</a:t>
            </a:r>
            <a:endParaRPr lang="ru-RU" sz="2200" b="1" dirty="0" smtClean="0"/>
          </a:p>
          <a:p>
            <a:pPr>
              <a:buNone/>
            </a:pPr>
            <a:r>
              <a:rPr lang="ru-RU" sz="2200" b="1" dirty="0" err="1" smtClean="0"/>
              <a:t>He</a:t>
            </a:r>
            <a:r>
              <a:rPr lang="ru-RU" sz="2200" dirty="0" smtClean="0"/>
              <a:t> </a:t>
            </a:r>
            <a:r>
              <a:rPr lang="ru-RU" sz="2200" dirty="0" err="1" smtClean="0"/>
              <a:t>says</a:t>
            </a:r>
            <a:r>
              <a:rPr lang="ru-RU" sz="2200" dirty="0" smtClean="0"/>
              <a:t>, '</a:t>
            </a:r>
            <a:r>
              <a:rPr lang="ru-RU" sz="2200" b="1" dirty="0" smtClean="0"/>
              <a:t>I</a:t>
            </a:r>
            <a:r>
              <a:rPr lang="ru-RU" sz="2200" dirty="0" smtClean="0"/>
              <a:t> </a:t>
            </a:r>
            <a:r>
              <a:rPr lang="ru-RU" sz="2200" dirty="0" err="1" smtClean="0"/>
              <a:t>will</a:t>
            </a:r>
            <a:r>
              <a:rPr lang="ru-RU" sz="2200" dirty="0" smtClean="0"/>
              <a:t> </a:t>
            </a:r>
            <a:r>
              <a:rPr lang="ru-RU" sz="2200" dirty="0" err="1" smtClean="0"/>
              <a:t>come</a:t>
            </a:r>
            <a:r>
              <a:rPr lang="ru-RU" sz="2200" dirty="0" smtClean="0"/>
              <a:t>.'</a:t>
            </a:r>
          </a:p>
          <a:p>
            <a:pPr>
              <a:buNone/>
            </a:pPr>
            <a:r>
              <a:rPr lang="ru-RU" sz="2200" b="1" dirty="0" err="1" smtClean="0"/>
              <a:t>He</a:t>
            </a:r>
            <a:r>
              <a:rPr lang="ru-RU" sz="2200" dirty="0" smtClean="0"/>
              <a:t> </a:t>
            </a:r>
            <a:r>
              <a:rPr lang="ru-RU" sz="2200" dirty="0" err="1" smtClean="0"/>
              <a:t>says</a:t>
            </a:r>
            <a:r>
              <a:rPr lang="ru-RU" sz="2200" dirty="0" smtClean="0"/>
              <a:t> </a:t>
            </a:r>
            <a:r>
              <a:rPr lang="ru-RU" sz="2200" dirty="0" err="1" smtClean="0"/>
              <a:t>that</a:t>
            </a:r>
            <a:r>
              <a:rPr lang="ru-RU" sz="2200" dirty="0" smtClean="0"/>
              <a:t> </a:t>
            </a:r>
            <a:r>
              <a:rPr lang="ru-RU" sz="2200" b="1" dirty="0" err="1" smtClean="0"/>
              <a:t>he</a:t>
            </a:r>
            <a:r>
              <a:rPr lang="ru-RU" sz="2200" dirty="0" smtClean="0"/>
              <a:t> </a:t>
            </a:r>
            <a:r>
              <a:rPr lang="ru-RU" sz="2200" dirty="0" err="1" smtClean="0"/>
              <a:t>will</a:t>
            </a:r>
            <a:r>
              <a:rPr lang="ru-RU" sz="2200" dirty="0" smtClean="0"/>
              <a:t> </a:t>
            </a:r>
            <a:r>
              <a:rPr lang="ru-RU" sz="2200" dirty="0" err="1" smtClean="0"/>
              <a:t>come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Согласование со сказуемым в прошедшем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Здесь действует принцип - сказуемое придаточного предложения (того, что стояло в кавычках) будет введено в косвенную речь во времени на ступень ранее, то есть:</a:t>
            </a:r>
          </a:p>
          <a:p>
            <a:pPr>
              <a:buNone/>
            </a:pPr>
            <a:r>
              <a:rPr lang="ru-RU" b="1" dirty="0" err="1" smtClean="0"/>
              <a:t>Present</a:t>
            </a:r>
            <a:r>
              <a:rPr lang="ru-RU" dirty="0" smtClean="0"/>
              <a:t> перейдет в </a:t>
            </a:r>
            <a:r>
              <a:rPr lang="ru-RU" b="1" dirty="0" err="1" smtClean="0"/>
              <a:t>Past</a:t>
            </a:r>
            <a:endParaRPr lang="ru-RU" b="1" dirty="0" smtClean="0"/>
          </a:p>
          <a:p>
            <a:pPr>
              <a:buNone/>
            </a:pPr>
            <a:r>
              <a:rPr lang="en-US" i="1" dirty="0" smtClean="0"/>
              <a:t>He said, 'I </a:t>
            </a:r>
            <a:r>
              <a:rPr lang="en-US" b="1" i="1" dirty="0" smtClean="0"/>
              <a:t>love</a:t>
            </a:r>
            <a:r>
              <a:rPr lang="en-US" i="1" dirty="0" smtClean="0"/>
              <a:t> my wife.‘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He said he </a:t>
            </a:r>
            <a:r>
              <a:rPr lang="en-US" b="1" i="1" dirty="0" smtClean="0"/>
              <a:t>loved</a:t>
            </a:r>
            <a:r>
              <a:rPr lang="en-US" i="1" dirty="0" smtClean="0"/>
              <a:t> his wife.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Future</a:t>
            </a:r>
            <a:r>
              <a:rPr lang="ru-RU" dirty="0" smtClean="0"/>
              <a:t> перейдет в </a:t>
            </a:r>
            <a:r>
              <a:rPr lang="ru-RU" b="1" dirty="0" err="1" smtClean="0"/>
              <a:t>Past</a:t>
            </a:r>
            <a:endParaRPr lang="ru-RU" b="1" dirty="0" smtClean="0"/>
          </a:p>
          <a:p>
            <a:pPr>
              <a:buNone/>
            </a:pPr>
            <a:r>
              <a:rPr lang="en-US" i="1" dirty="0" smtClean="0"/>
              <a:t>Mike was told, 'They </a:t>
            </a:r>
            <a:r>
              <a:rPr lang="en-US" b="1" i="1" dirty="0" smtClean="0"/>
              <a:t>will</a:t>
            </a:r>
            <a:r>
              <a:rPr lang="en-US" i="1" dirty="0" smtClean="0"/>
              <a:t> arrive tomorrow.‘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Mike was told that they </a:t>
            </a:r>
            <a:r>
              <a:rPr lang="en-US" b="1" i="1" dirty="0" smtClean="0"/>
              <a:t>would</a:t>
            </a:r>
            <a:r>
              <a:rPr lang="en-US" i="1" dirty="0" smtClean="0"/>
              <a:t> arrive the next day.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Past</a:t>
            </a:r>
            <a:r>
              <a:rPr lang="ru-RU" dirty="0" smtClean="0"/>
              <a:t> перейдет в </a:t>
            </a:r>
            <a:r>
              <a:rPr lang="ru-RU" b="1" dirty="0" err="1" smtClean="0"/>
              <a:t>Past</a:t>
            </a:r>
            <a:r>
              <a:rPr lang="ru-RU" b="1" dirty="0" smtClean="0"/>
              <a:t> </a:t>
            </a:r>
            <a:r>
              <a:rPr lang="ru-RU" b="1" dirty="0" err="1" smtClean="0"/>
              <a:t>Perfect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“I </a:t>
            </a:r>
            <a:r>
              <a:rPr lang="ru-RU" u="sng" dirty="0" err="1" smtClean="0"/>
              <a:t>saw</a:t>
            </a:r>
            <a:r>
              <a:rPr lang="ru-RU" dirty="0" smtClean="0"/>
              <a:t> 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film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en-US" dirty="0" smtClean="0"/>
              <a:t>Spanish</a:t>
            </a:r>
            <a:r>
              <a:rPr lang="ru-RU" dirty="0" smtClean="0"/>
              <a:t>”, </a:t>
            </a:r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 smtClean="0"/>
              <a:t>said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He said (that) he </a:t>
            </a:r>
            <a:r>
              <a:rPr lang="en-US" u="sng" dirty="0" smtClean="0"/>
              <a:t>had seen</a:t>
            </a:r>
            <a:r>
              <a:rPr lang="en-US" dirty="0" smtClean="0"/>
              <a:t> that film in Spanish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же меняются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en-US" dirty="0" smtClean="0"/>
              <a:t>yesterday – the day before</a:t>
            </a:r>
          </a:p>
          <a:p>
            <a:pPr fontAlgn="t"/>
            <a:r>
              <a:rPr lang="en-US" dirty="0" smtClean="0"/>
              <a:t>tomorrow – the next day</a:t>
            </a:r>
          </a:p>
          <a:p>
            <a:pPr fontAlgn="t"/>
            <a:r>
              <a:rPr lang="en-US" dirty="0" smtClean="0"/>
              <a:t>here – there</a:t>
            </a:r>
          </a:p>
          <a:p>
            <a:pPr fontAlgn="t"/>
            <a:r>
              <a:rPr lang="en-US" dirty="0" smtClean="0"/>
              <a:t>now – then</a:t>
            </a:r>
          </a:p>
          <a:p>
            <a:pPr fontAlgn="t"/>
            <a:r>
              <a:rPr lang="en-US" dirty="0" smtClean="0"/>
              <a:t>today – that day</a:t>
            </a:r>
          </a:p>
          <a:p>
            <a:pPr fontAlgn="t"/>
            <a:r>
              <a:rPr lang="en-US" dirty="0" smtClean="0"/>
              <a:t>ago – before</a:t>
            </a:r>
          </a:p>
          <a:p>
            <a:pPr fontAlgn="t"/>
            <a:r>
              <a:rPr lang="en-US" dirty="0" smtClean="0"/>
              <a:t>this week – that week</a:t>
            </a:r>
          </a:p>
          <a:p>
            <a:pPr fontAlgn="t"/>
            <a:r>
              <a:rPr lang="en-US" dirty="0" smtClean="0"/>
              <a:t>next week – the week after</a:t>
            </a:r>
            <a:endParaRPr lang="ru-RU" dirty="0" smtClean="0"/>
          </a:p>
          <a:p>
            <a:pPr fontAlgn="t"/>
            <a:r>
              <a:rPr lang="en-US" dirty="0" smtClean="0"/>
              <a:t>last week -  the week after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1. She said, "I am reading."</a:t>
            </a:r>
          </a:p>
          <a:p>
            <a:pPr>
              <a:buNone/>
            </a:pPr>
            <a:r>
              <a:rPr lang="en-US" sz="1800" dirty="0" smtClean="0"/>
              <a:t>She said that __________.</a:t>
            </a:r>
          </a:p>
          <a:p>
            <a:pPr>
              <a:buNone/>
            </a:pPr>
            <a:r>
              <a:rPr lang="en-US" sz="1800" dirty="0" smtClean="0"/>
              <a:t>2. They said, "We are busy."</a:t>
            </a:r>
          </a:p>
          <a:p>
            <a:pPr>
              <a:buNone/>
            </a:pPr>
            <a:r>
              <a:rPr lang="en-US" sz="1800" dirty="0" smtClean="0"/>
              <a:t>They said that __________.</a:t>
            </a:r>
          </a:p>
          <a:p>
            <a:pPr>
              <a:buNone/>
            </a:pPr>
            <a:r>
              <a:rPr lang="en-US" sz="1800" dirty="0" smtClean="0"/>
              <a:t>3. He said, "I know a better restaurant."</a:t>
            </a:r>
          </a:p>
          <a:p>
            <a:pPr>
              <a:buNone/>
            </a:pPr>
            <a:r>
              <a:rPr lang="en-US" sz="1800" dirty="0" smtClean="0"/>
              <a:t>He said that __________.</a:t>
            </a:r>
          </a:p>
          <a:p>
            <a:pPr>
              <a:buNone/>
            </a:pPr>
            <a:r>
              <a:rPr lang="en-US" sz="1800" dirty="0" smtClean="0"/>
              <a:t>4. She said, "I woke up early."</a:t>
            </a:r>
          </a:p>
          <a:p>
            <a:pPr>
              <a:buNone/>
            </a:pPr>
            <a:r>
              <a:rPr lang="en-US" sz="1800" dirty="0" smtClean="0"/>
              <a:t>She said that __________.</a:t>
            </a:r>
          </a:p>
          <a:p>
            <a:pPr>
              <a:buNone/>
            </a:pPr>
            <a:r>
              <a:rPr lang="en-US" sz="1800" dirty="0" smtClean="0"/>
              <a:t>5. He said, "I will ring her."</a:t>
            </a:r>
          </a:p>
          <a:p>
            <a:pPr>
              <a:buNone/>
            </a:pPr>
            <a:r>
              <a:rPr lang="en-US" sz="1800" dirty="0" smtClean="0"/>
              <a:t>He said that __________.</a:t>
            </a:r>
          </a:p>
          <a:p>
            <a:pPr>
              <a:buNone/>
            </a:pPr>
            <a:r>
              <a:rPr lang="en-US" sz="1800" dirty="0" smtClean="0"/>
              <a:t>6. They said, "We have just arrived."</a:t>
            </a:r>
          </a:p>
          <a:p>
            <a:pPr>
              <a:buNone/>
            </a:pPr>
            <a:r>
              <a:rPr lang="en-US" sz="1800" dirty="0" smtClean="0"/>
              <a:t>They said that __________.</a:t>
            </a:r>
          </a:p>
          <a:p>
            <a:pPr>
              <a:buNone/>
            </a:pPr>
            <a:r>
              <a:rPr lang="en-US" sz="1800" dirty="0" smtClean="0"/>
              <a:t>7. He said, "I will clean the car."</a:t>
            </a:r>
          </a:p>
          <a:p>
            <a:pPr>
              <a:buNone/>
            </a:pPr>
            <a:r>
              <a:rPr lang="en-US" sz="1800" dirty="0" smtClean="0"/>
              <a:t>He said that __________.</a:t>
            </a:r>
          </a:p>
          <a:p>
            <a:pPr>
              <a:buNone/>
            </a:pPr>
            <a:r>
              <a:rPr lang="en-US" sz="1800" dirty="0" smtClean="0"/>
              <a:t>8. She said, "I did not say that."</a:t>
            </a:r>
          </a:p>
          <a:p>
            <a:pPr>
              <a:buNone/>
            </a:pPr>
            <a:r>
              <a:rPr lang="en-US" sz="1800" dirty="0" smtClean="0"/>
              <a:t>She said that __________.</a:t>
            </a:r>
          </a:p>
          <a:p>
            <a:pPr>
              <a:buNone/>
            </a:pPr>
            <a:r>
              <a:rPr lang="en-US" sz="1800" dirty="0" smtClean="0"/>
              <a:t>9. She said, "I don't know where my shoes are."</a:t>
            </a:r>
          </a:p>
          <a:p>
            <a:pPr>
              <a:buNone/>
            </a:pPr>
            <a:r>
              <a:rPr lang="en-US" sz="1800" dirty="0" smtClean="0"/>
              <a:t>She said that __________.</a:t>
            </a:r>
          </a:p>
          <a:p>
            <a:pPr>
              <a:buNone/>
            </a:pPr>
            <a:r>
              <a:rPr lang="en-US" sz="1800" dirty="0" smtClean="0"/>
              <a:t>10. He said: "I won't tell anyone."</a:t>
            </a:r>
          </a:p>
          <a:p>
            <a:pPr>
              <a:buNone/>
            </a:pPr>
            <a:r>
              <a:rPr lang="en-US" sz="1800" dirty="0" smtClean="0"/>
              <a:t>He said that __________.</a:t>
            </a:r>
            <a:br>
              <a:rPr lang="en-US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379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Reported Speech</vt:lpstr>
      <vt:lpstr>Презентация PowerPoint</vt:lpstr>
      <vt:lpstr>Say  или tell</vt:lpstr>
      <vt:lpstr>Запомнить!!!!</vt:lpstr>
      <vt:lpstr>Высказывания в косвенной речи</vt:lpstr>
      <vt:lpstr>Согласование времен в косвенной речи </vt:lpstr>
      <vt:lpstr>Согласование со сказуемым в прошедшем времени</vt:lpstr>
      <vt:lpstr>Так же меняются</vt:lpstr>
      <vt:lpstr>Презентация PowerPoint</vt:lpstr>
      <vt:lpstr>Презентация PowerPoint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Reported Speech</dc:title>
  <dc:creator>Иван</dc:creator>
  <cp:lastModifiedBy>DNS</cp:lastModifiedBy>
  <cp:revision>10</cp:revision>
  <dcterms:created xsi:type="dcterms:W3CDTF">2016-05-10T12:32:40Z</dcterms:created>
  <dcterms:modified xsi:type="dcterms:W3CDTF">2017-02-20T02:10:52Z</dcterms:modified>
</cp:coreProperties>
</file>