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9" r:id="rId3"/>
    <p:sldId id="258" r:id="rId4"/>
    <p:sldId id="260" r:id="rId5"/>
    <p:sldId id="261" r:id="rId6"/>
    <p:sldId id="268" r:id="rId7"/>
    <p:sldId id="272" r:id="rId8"/>
    <p:sldId id="269" r:id="rId9"/>
    <p:sldId id="262" r:id="rId10"/>
    <p:sldId id="264" r:id="rId11"/>
    <p:sldId id="265" r:id="rId12"/>
    <p:sldId id="267" r:id="rId13"/>
    <p:sldId id="270" r:id="rId14"/>
    <p:sldId id="271" r:id="rId15"/>
    <p:sldId id="263" r:id="rId16"/>
    <p:sldId id="274" r:id="rId17"/>
    <p:sldId id="273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Двадцатое февраля</a:t>
            </a: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Классная работа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6003748"/>
              </p:ext>
            </p:extLst>
          </p:nvPr>
        </p:nvGraphicFramePr>
        <p:xfrm>
          <a:off x="1475656" y="2132856"/>
          <a:ext cx="6096000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4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ия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4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4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9032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Д.п</a:t>
                      </a:r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В.п</a:t>
                      </a:r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</a:t>
                      </a:r>
                      <a:endParaRPr lang="ru-RU" sz="4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33265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 существительных на –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8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4704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Запишите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предложения, вставив пропущенные буквы, обозначая условия выбора изученной орфограммы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Иванович Даль обошел и объехал всё в нашей стран.. . Он был на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 (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К,к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арели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.., на берегах (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Ч,ч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ерного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моря. Посетил  пустыни Средней (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А,а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 . В состав.. русской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арми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 воевал против (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Т,т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урци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 .</a:t>
            </a:r>
          </a:p>
        </p:txBody>
      </p:sp>
    </p:spTree>
    <p:extLst>
      <p:ext uri="{BB962C8B-B14F-4D97-AF65-F5344CB8AC3E}">
        <p14:creationId xmlns:p14="http://schemas.microsoft.com/office/powerpoint/2010/main" xmlns="" val="21240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268760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Выполнение упражнения 538 письменно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75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7301" y="1700808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Работает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театр__ , училась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консерватори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__, нашёл у дорог__, служил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__, вышел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__, живут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__, обитает в Америк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__, вошёл 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_, находился 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_, был 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экспедици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_, пришёл из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экспедици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83671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Вставьте окончания имён существительных.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7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себя!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училась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консерватории,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нашёл у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служил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вышел на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живут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обитает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вошёл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здание,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находился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здании,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экспедиции,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пришёл из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экспедиции.</a:t>
            </a:r>
            <a:endParaRPr lang="ru-RU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14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613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Алгоритм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57188" y="571500"/>
            <a:ext cx="82296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Существительные на –</a:t>
            </a:r>
            <a:r>
              <a:rPr lang="ru-RU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ий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-</a:t>
            </a:r>
            <a:r>
              <a:rPr lang="ru-RU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ие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-</a:t>
            </a:r>
            <a:r>
              <a:rPr lang="ru-RU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ия</a:t>
            </a:r>
            <a:endParaRPr lang="ru-RU" sz="3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2875" y="2071688"/>
            <a:ext cx="2214563" cy="1428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на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ия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-23192" y="3681373"/>
            <a:ext cx="2219284" cy="25956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Р.п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Д.п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П.п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Был на станци</a:t>
            </a:r>
            <a:r>
              <a:rPr lang="ru-RU" sz="2000" u="sng" dirty="0">
                <a:solidFill>
                  <a:schemeClr val="tx2">
                    <a:lumMod val="50000"/>
                  </a:schemeClr>
                </a:solidFill>
              </a:rPr>
              <a:t>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algn="ctr"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на лекци</a:t>
            </a:r>
            <a:r>
              <a:rPr lang="ru-RU" sz="2000" u="sng" dirty="0">
                <a:solidFill>
                  <a:schemeClr val="tx2">
                    <a:lumMod val="50000"/>
                  </a:schemeClr>
                </a:solidFill>
              </a:rPr>
              <a:t>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на презентаци</a:t>
            </a:r>
            <a:r>
              <a:rPr lang="ru-RU" sz="2000" u="sng" dirty="0">
                <a:solidFill>
                  <a:schemeClr val="tx2">
                    <a:lumMod val="50000"/>
                  </a:schemeClr>
                </a:solidFill>
              </a:rPr>
              <a:t>и</a:t>
            </a:r>
          </a:p>
        </p:txBody>
      </p:sp>
      <p:sp>
        <p:nvSpPr>
          <p:cNvPr id="8199" name="Freeform 6"/>
          <p:cNvSpPr>
            <a:spLocks/>
          </p:cNvSpPr>
          <p:nvPr/>
        </p:nvSpPr>
        <p:spPr bwMode="gray">
          <a:xfrm>
            <a:off x="2286000" y="1071563"/>
            <a:ext cx="1428750" cy="1241425"/>
          </a:xfrm>
          <a:custGeom>
            <a:avLst/>
            <a:gdLst>
              <a:gd name="T0" fmla="*/ 2147483647 w 580"/>
              <a:gd name="T1" fmla="*/ 0 h 798"/>
              <a:gd name="T2" fmla="*/ 2147483647 w 580"/>
              <a:gd name="T3" fmla="*/ 2147483647 h 798"/>
              <a:gd name="T4" fmla="*/ 2147483647 w 580"/>
              <a:gd name="T5" fmla="*/ 2147483647 h 798"/>
              <a:gd name="T6" fmla="*/ 2147483647 w 580"/>
              <a:gd name="T7" fmla="*/ 2147483647 h 798"/>
              <a:gd name="T8" fmla="*/ 2147483647 w 580"/>
              <a:gd name="T9" fmla="*/ 2147483647 h 798"/>
              <a:gd name="T10" fmla="*/ 2147483647 w 580"/>
              <a:gd name="T11" fmla="*/ 2147483647 h 798"/>
              <a:gd name="T12" fmla="*/ 2147483647 w 580"/>
              <a:gd name="T13" fmla="*/ 2147483647 h 798"/>
              <a:gd name="T14" fmla="*/ 2147483647 w 580"/>
              <a:gd name="T15" fmla="*/ 2147483647 h 798"/>
              <a:gd name="T16" fmla="*/ 2147483647 w 580"/>
              <a:gd name="T17" fmla="*/ 2147483647 h 798"/>
              <a:gd name="T18" fmla="*/ 2147483647 w 580"/>
              <a:gd name="T19" fmla="*/ 2147483647 h 798"/>
              <a:gd name="T20" fmla="*/ 2147483647 w 580"/>
              <a:gd name="T21" fmla="*/ 2147483647 h 798"/>
              <a:gd name="T22" fmla="*/ 2147483647 w 580"/>
              <a:gd name="T23" fmla="*/ 2147483647 h 798"/>
              <a:gd name="T24" fmla="*/ 0 w 580"/>
              <a:gd name="T25" fmla="*/ 2147483647 h 798"/>
              <a:gd name="T26" fmla="*/ 2147483647 w 580"/>
              <a:gd name="T27" fmla="*/ 2147483647 h 798"/>
              <a:gd name="T28" fmla="*/ 2147483647 w 580"/>
              <a:gd name="T29" fmla="*/ 2147483647 h 798"/>
              <a:gd name="T30" fmla="*/ 2147483647 w 580"/>
              <a:gd name="T31" fmla="*/ 2147483647 h 798"/>
              <a:gd name="T32" fmla="*/ 2147483647 w 580"/>
              <a:gd name="T33" fmla="*/ 2147483647 h 798"/>
              <a:gd name="T34" fmla="*/ 2147483647 w 580"/>
              <a:gd name="T35" fmla="*/ 2147483647 h 798"/>
              <a:gd name="T36" fmla="*/ 2147483647 w 580"/>
              <a:gd name="T37" fmla="*/ 2147483647 h 798"/>
              <a:gd name="T38" fmla="*/ 2147483647 w 580"/>
              <a:gd name="T39" fmla="*/ 2147483647 h 798"/>
              <a:gd name="T40" fmla="*/ 2147483647 w 580"/>
              <a:gd name="T41" fmla="*/ 2147483647 h 798"/>
              <a:gd name="T42" fmla="*/ 2147483647 w 580"/>
              <a:gd name="T43" fmla="*/ 2147483647 h 798"/>
              <a:gd name="T44" fmla="*/ 2147483647 w 580"/>
              <a:gd name="T45" fmla="*/ 2147483647 h 798"/>
              <a:gd name="T46" fmla="*/ 2147483647 w 580"/>
              <a:gd name="T47" fmla="*/ 2147483647 h 798"/>
              <a:gd name="T48" fmla="*/ 2147483647 w 580"/>
              <a:gd name="T49" fmla="*/ 2147483647 h 798"/>
              <a:gd name="T50" fmla="*/ 2147483647 w 580"/>
              <a:gd name="T51" fmla="*/ 2147483647 h 798"/>
              <a:gd name="T52" fmla="*/ 2147483647 w 580"/>
              <a:gd name="T53" fmla="*/ 0 h 798"/>
              <a:gd name="T54" fmla="*/ 2147483647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Freeform 6"/>
          <p:cNvSpPr>
            <a:spLocks/>
          </p:cNvSpPr>
          <p:nvPr/>
        </p:nvSpPr>
        <p:spPr bwMode="gray">
          <a:xfrm flipH="1">
            <a:off x="5715000" y="1071563"/>
            <a:ext cx="1571625" cy="1285875"/>
          </a:xfrm>
          <a:custGeom>
            <a:avLst/>
            <a:gdLst>
              <a:gd name="T0" fmla="*/ 2147483647 w 580"/>
              <a:gd name="T1" fmla="*/ 0 h 798"/>
              <a:gd name="T2" fmla="*/ 2147483647 w 580"/>
              <a:gd name="T3" fmla="*/ 2147483647 h 798"/>
              <a:gd name="T4" fmla="*/ 2147483647 w 580"/>
              <a:gd name="T5" fmla="*/ 2147483647 h 798"/>
              <a:gd name="T6" fmla="*/ 2147483647 w 580"/>
              <a:gd name="T7" fmla="*/ 2147483647 h 798"/>
              <a:gd name="T8" fmla="*/ 2147483647 w 580"/>
              <a:gd name="T9" fmla="*/ 2147483647 h 798"/>
              <a:gd name="T10" fmla="*/ 2147483647 w 580"/>
              <a:gd name="T11" fmla="*/ 2147483647 h 798"/>
              <a:gd name="T12" fmla="*/ 2147483647 w 580"/>
              <a:gd name="T13" fmla="*/ 2147483647 h 798"/>
              <a:gd name="T14" fmla="*/ 2147483647 w 580"/>
              <a:gd name="T15" fmla="*/ 2147483647 h 798"/>
              <a:gd name="T16" fmla="*/ 2147483647 w 580"/>
              <a:gd name="T17" fmla="*/ 2147483647 h 798"/>
              <a:gd name="T18" fmla="*/ 2147483647 w 580"/>
              <a:gd name="T19" fmla="*/ 2147483647 h 798"/>
              <a:gd name="T20" fmla="*/ 2147483647 w 580"/>
              <a:gd name="T21" fmla="*/ 2147483647 h 798"/>
              <a:gd name="T22" fmla="*/ 2147483647 w 580"/>
              <a:gd name="T23" fmla="*/ 2147483647 h 798"/>
              <a:gd name="T24" fmla="*/ 0 w 580"/>
              <a:gd name="T25" fmla="*/ 2147483647 h 798"/>
              <a:gd name="T26" fmla="*/ 2147483647 w 580"/>
              <a:gd name="T27" fmla="*/ 2147483647 h 798"/>
              <a:gd name="T28" fmla="*/ 2147483647 w 580"/>
              <a:gd name="T29" fmla="*/ 2147483647 h 798"/>
              <a:gd name="T30" fmla="*/ 2147483647 w 580"/>
              <a:gd name="T31" fmla="*/ 2147483647 h 798"/>
              <a:gd name="T32" fmla="*/ 2147483647 w 580"/>
              <a:gd name="T33" fmla="*/ 2147483647 h 798"/>
              <a:gd name="T34" fmla="*/ 2147483647 w 580"/>
              <a:gd name="T35" fmla="*/ 2147483647 h 798"/>
              <a:gd name="T36" fmla="*/ 2147483647 w 580"/>
              <a:gd name="T37" fmla="*/ 2147483647 h 798"/>
              <a:gd name="T38" fmla="*/ 2147483647 w 580"/>
              <a:gd name="T39" fmla="*/ 2147483647 h 798"/>
              <a:gd name="T40" fmla="*/ 2147483647 w 580"/>
              <a:gd name="T41" fmla="*/ 2147483647 h 798"/>
              <a:gd name="T42" fmla="*/ 2147483647 w 580"/>
              <a:gd name="T43" fmla="*/ 2147483647 h 798"/>
              <a:gd name="T44" fmla="*/ 2147483647 w 580"/>
              <a:gd name="T45" fmla="*/ 2147483647 h 798"/>
              <a:gd name="T46" fmla="*/ 2147483647 w 580"/>
              <a:gd name="T47" fmla="*/ 2147483647 h 798"/>
              <a:gd name="T48" fmla="*/ 2147483647 w 580"/>
              <a:gd name="T49" fmla="*/ 2147483647 h 798"/>
              <a:gd name="T50" fmla="*/ 2147483647 w 580"/>
              <a:gd name="T51" fmla="*/ 2147483647 h 798"/>
              <a:gd name="T52" fmla="*/ 2147483647 w 580"/>
              <a:gd name="T53" fmla="*/ 0 h 798"/>
              <a:gd name="T54" fmla="*/ 2147483647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4429125" y="1071563"/>
            <a:ext cx="428625" cy="1000125"/>
          </a:xfrm>
          <a:prstGeom prst="downArrow">
            <a:avLst>
              <a:gd name="adj1" fmla="val 50000"/>
              <a:gd name="adj2" fmla="val 98254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536155" y="2071688"/>
            <a:ext cx="2214563" cy="1428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на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ие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746974" y="2071688"/>
            <a:ext cx="2214563" cy="1428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на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ий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46974" y="3643313"/>
            <a:ext cx="2269102" cy="2786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П.п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Был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в планетари</a:t>
            </a:r>
            <a:r>
              <a:rPr lang="ru-RU" sz="2400" u="sng" dirty="0" smtClean="0">
                <a:solidFill>
                  <a:schemeClr val="tx2">
                    <a:lumMod val="50000"/>
                  </a:schemeClr>
                </a:solidFill>
              </a:rPr>
              <a:t>и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01607" y="3681373"/>
            <a:ext cx="2027517" cy="24650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-И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П.п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ctr"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Находиться в здании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000375" y="3212976"/>
            <a:ext cx="538077" cy="3521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493843" y="3212976"/>
            <a:ext cx="513749" cy="3521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4507057" y="3707268"/>
            <a:ext cx="2198810" cy="243911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-Е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В.п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ctr"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Вошёл в здание </a:t>
            </a:r>
          </a:p>
          <a:p>
            <a:pPr algn="ctr">
              <a:defRPr/>
            </a:pP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090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4" grpId="0" animBg="1"/>
      <p:bldP spid="18" grpId="0" animBg="1"/>
      <p:bldP spid="8199" grpId="0" animBg="1"/>
      <p:bldP spid="8200" grpId="0" animBg="1"/>
      <p:bldP spid="39" grpId="0" animBg="1"/>
      <p:bldP spid="19" grpId="0" animBg="1"/>
      <p:bldP spid="21" grpId="0" animBg="1"/>
      <p:bldP spid="23" grpId="0" animBg="1"/>
      <p:bldP spid="24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66098" y="260647"/>
            <a:ext cx="6400800" cy="320601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Существительное</a:t>
            </a:r>
          </a:p>
          <a:p>
            <a:pPr marL="45720" indent="0" algn="ctr">
              <a:buNone/>
            </a:pP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4308" y="2079040"/>
            <a:ext cx="2880320" cy="401425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60372" y="2273441"/>
            <a:ext cx="17281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</a:t>
            </a:r>
          </a:p>
          <a:p>
            <a:pPr algn="ctr"/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Д.п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860372" y="978438"/>
            <a:ext cx="684076" cy="10538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759086" y="3966212"/>
            <a:ext cx="0" cy="5607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60372" y="4661016"/>
            <a:ext cx="1548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Выгнутая вправо стрелка 18"/>
          <p:cNvSpPr/>
          <p:nvPr/>
        </p:nvSpPr>
        <p:spPr>
          <a:xfrm>
            <a:off x="7331255" y="978438"/>
            <a:ext cx="720080" cy="11933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263680" y="2171742"/>
            <a:ext cx="2880320" cy="39215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211960" y="978438"/>
            <a:ext cx="792088" cy="11933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187058" y="2204059"/>
            <a:ext cx="3076622" cy="38892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779912" y="262577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3779912" y="3087444"/>
            <a:ext cx="432048" cy="4135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004048" y="3087444"/>
            <a:ext cx="432048" cy="4135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91880" y="3633890"/>
            <a:ext cx="1116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4048" y="3522397"/>
            <a:ext cx="936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 стрелкой 30"/>
          <p:cNvCxnSpPr>
            <a:stCxn id="28" idx="2"/>
          </p:cNvCxnSpPr>
          <p:nvPr/>
        </p:nvCxnSpPr>
        <p:spPr>
          <a:xfrm>
            <a:off x="4049942" y="4218665"/>
            <a:ext cx="0" cy="5784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220072" y="4476504"/>
            <a:ext cx="0" cy="5384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91880" y="4797152"/>
            <a:ext cx="111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5369" y="5014959"/>
            <a:ext cx="10707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-Е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88224" y="256422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88224" y="3633890"/>
            <a:ext cx="110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43" name="Прямая со стрелкой 42"/>
          <p:cNvCxnSpPr>
            <a:stCxn id="36" idx="2"/>
          </p:cNvCxnSpPr>
          <p:nvPr/>
        </p:nvCxnSpPr>
        <p:spPr>
          <a:xfrm>
            <a:off x="7776356" y="3087444"/>
            <a:ext cx="0" cy="731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20272" y="3926277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7703840" y="4572608"/>
            <a:ext cx="0" cy="5784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139759" y="5229200"/>
            <a:ext cx="1248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86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/>
      <p:bldP spid="12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8" grpId="0"/>
      <p:bldP spid="29" grpId="0"/>
      <p:bldP spid="34" grpId="0"/>
      <p:bldP spid="35" grpId="0"/>
      <p:bldP spid="36" grpId="0"/>
      <p:bldP spid="44" grpId="0"/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fs1.ppt4web.ru/images/95241/116660/640/img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4" y="33326"/>
            <a:ext cx="9128185" cy="684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861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  <a:p>
            <a:pPr marL="45720" indent="0" algn="ctr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Упр. 542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6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6328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домашнего задания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Упр. 536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39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849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Вспомните!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–е пишется: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существительных ____ склонения в ________ падеже/ падежах;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существительных ____ склонения в ________ падеже/ падежах.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–и (-ы) пишется: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существительных ____ склонения в ________ падеже/ падежах;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существительных ____ склонения в ________ падеже/ падежах.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17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Актуализация знаний.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Доверять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_, жить в республик_, удивляться необъятной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 моря, расставить на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скатерт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_, посадить цветы на балкон_, работать на дач_ с весны до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_, улыбаться от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гордост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 и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радост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21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84249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 </a:t>
            </a:r>
            <a:r>
              <a:rPr lang="ru-RU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</a:t>
            </a: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_, в </a:t>
            </a:r>
            <a:r>
              <a:rPr lang="ru-RU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</a:t>
            </a: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_, к </a:t>
            </a:r>
            <a:r>
              <a:rPr lang="ru-RU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</a:t>
            </a: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_, в </a:t>
            </a:r>
            <a:r>
              <a:rPr lang="ru-RU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планетари</a:t>
            </a: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_.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26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7768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гласных в падежных окончаниях имён существительных на -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40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Цель: закрепить навык правописания падежных окончаний существительных; научиться определять падеж существительных, научиться выбирать гласные в безударных окончаниях существительных на –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8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806489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какому склонению относятся слова: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компания, алюминий, знание?</a:t>
            </a:r>
          </a:p>
          <a:p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Просклоняйте данные имена существительные.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36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9602460"/>
              </p:ext>
            </p:extLst>
          </p:nvPr>
        </p:nvGraphicFramePr>
        <p:xfrm>
          <a:off x="1187624" y="548680"/>
          <a:ext cx="7560840" cy="4754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6480720"/>
              </a:tblGrid>
              <a:tr h="10852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Падеж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Существительные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1-го и 2-го склонения на –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ия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ий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8778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И.п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Компания, алюминий, знание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8778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алюминия, знания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2840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Д.п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алюминию,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знанию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80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В.п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алюминий, знани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Т.п.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Компанией, алюминием, знанием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8778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алюмини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знани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775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153</TotalTime>
  <Words>533</Words>
  <Application>Microsoft Office PowerPoint</Application>
  <PresentationFormat>Экран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Алгоритм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Наш</cp:lastModifiedBy>
  <cp:revision>16</cp:revision>
  <dcterms:created xsi:type="dcterms:W3CDTF">2017-02-27T14:30:32Z</dcterms:created>
  <dcterms:modified xsi:type="dcterms:W3CDTF">2020-04-03T17:48:39Z</dcterms:modified>
</cp:coreProperties>
</file>