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notesMasterIdLst>
    <p:notesMasterId r:id="rId24"/>
  </p:notesMasterIdLst>
  <p:sldIdLst>
    <p:sldId id="310" r:id="rId2"/>
    <p:sldId id="307" r:id="rId3"/>
    <p:sldId id="305" r:id="rId4"/>
    <p:sldId id="294" r:id="rId5"/>
    <p:sldId id="295" r:id="rId6"/>
    <p:sldId id="296" r:id="rId7"/>
    <p:sldId id="299" r:id="rId8"/>
    <p:sldId id="303" r:id="rId9"/>
    <p:sldId id="256" r:id="rId10"/>
    <p:sldId id="306" r:id="rId11"/>
    <p:sldId id="304" r:id="rId12"/>
    <p:sldId id="259" r:id="rId13"/>
    <p:sldId id="298" r:id="rId14"/>
    <p:sldId id="290" r:id="rId15"/>
    <p:sldId id="302" r:id="rId16"/>
    <p:sldId id="291" r:id="rId17"/>
    <p:sldId id="292" r:id="rId18"/>
    <p:sldId id="308" r:id="rId19"/>
    <p:sldId id="301" r:id="rId20"/>
    <p:sldId id="309" r:id="rId21"/>
    <p:sldId id="269" r:id="rId22"/>
    <p:sldId id="28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00000"/>
    <a:srgbClr val="00233E"/>
    <a:srgbClr val="0E0EBE"/>
    <a:srgbClr val="E8D0CA"/>
    <a:srgbClr val="D99C8B"/>
    <a:srgbClr val="993300"/>
    <a:srgbClr val="FF0066"/>
    <a:srgbClr val="003300"/>
    <a:srgbClr val="00194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76" autoAdjust="0"/>
    <p:restoredTop sz="94660"/>
  </p:normalViewPr>
  <p:slideViewPr>
    <p:cSldViewPr>
      <p:cViewPr>
        <p:scale>
          <a:sx n="60" d="100"/>
          <a:sy n="60" d="100"/>
        </p:scale>
        <p:origin x="-173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AFC65C-DC58-4E06-9F40-A72AAE03DBC7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91AB63-7BEC-4ED6-8468-73D712EEEB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7644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1AB63-7BEC-4ED6-8468-73D712EEEBA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1AB63-7BEC-4ED6-8468-73D712EEEBA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1AB63-7BEC-4ED6-8468-73D712EEEBA1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327D20-B056-4291-99A0-C5280AD46462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654DED-41A2-4A33-AD42-61508EE4AA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327D20-B056-4291-99A0-C5280AD46462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654DED-41A2-4A33-AD42-61508EE4AA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327D20-B056-4291-99A0-C5280AD46462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654DED-41A2-4A33-AD42-61508EE4AA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27D20-B056-4291-99A0-C5280AD46462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654DED-41A2-4A33-AD42-61508EE4AA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327D20-B056-4291-99A0-C5280AD46462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654DED-41A2-4A33-AD42-61508EE4AA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327D20-B056-4291-99A0-C5280AD46462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654DED-41A2-4A33-AD42-61508EE4AA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327D20-B056-4291-99A0-C5280AD46462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654DED-41A2-4A33-AD42-61508EE4AA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327D20-B056-4291-99A0-C5280AD46462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654DED-41A2-4A33-AD42-61508EE4AA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327D20-B056-4291-99A0-C5280AD46462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654DED-41A2-4A33-AD42-61508EE4AA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327D20-B056-4291-99A0-C5280AD46462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654DED-41A2-4A33-AD42-61508EE4AA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327D20-B056-4291-99A0-C5280AD46462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654DED-41A2-4A33-AD42-61508EE4AA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327D20-B056-4291-99A0-C5280AD46462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654DED-41A2-4A33-AD42-61508EE4AA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FE327D20-B056-4291-99A0-C5280AD46462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5654DED-41A2-4A33-AD42-61508EE4AA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7" Type="http://schemas.openxmlformats.org/officeDocument/2006/relationships/slide" Target="slide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slide" Target="slide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орн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009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buNone/>
            </a:pPr>
            <a:endParaRPr lang="ru-RU" sz="6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6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орн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57158" y="2214554"/>
            <a:ext cx="8358246" cy="392909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	 Решить задачу: </a:t>
            </a:r>
          </a:p>
          <a:p>
            <a:pPr>
              <a:buNone/>
            </a:pPr>
            <a:r>
              <a:rPr lang="ru-RU" dirty="0" smtClean="0"/>
              <a:t>«В баллоне находится аргон с массой 5 кг при температуре 300К . Чему равна внутренняя энергия газа?»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>
              <a:solidFill>
                <a:srgbClr val="8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428604"/>
            <a:ext cx="8229600" cy="1357322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200" b="1" dirty="0" smtClean="0"/>
              <a:t>ЗАДАНИЕ ДЛЯ ПРОБНОГО ДЕЙСТВИЯ: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32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орн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57158" y="2714620"/>
            <a:ext cx="8358246" cy="17859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6000" dirty="0" smtClean="0">
                <a:solidFill>
                  <a:srgbClr val="800000"/>
                </a:solidFill>
              </a:rPr>
              <a:t>	Внутренняя энергия</a:t>
            </a:r>
          </a:p>
          <a:p>
            <a:endParaRPr lang="ru-RU" dirty="0" smtClean="0">
              <a:solidFill>
                <a:srgbClr val="8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785794"/>
            <a:ext cx="8229600" cy="11430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Тема урока: </a:t>
            </a:r>
            <a:endParaRPr lang="ru-RU" sz="32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орн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57158" y="2214554"/>
            <a:ext cx="8358246" cy="392909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	Обобщение, закрепление и коррекция ранее полученных знаний о понятии «внутренняя энергия». Расширение и систематизация знаний, их практическая направленность.</a:t>
            </a:r>
          </a:p>
          <a:p>
            <a:endParaRPr lang="ru-RU" dirty="0" smtClean="0">
              <a:solidFill>
                <a:srgbClr val="8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785794"/>
            <a:ext cx="8229600" cy="11430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Цель урока: </a:t>
            </a:r>
            <a:endParaRPr lang="ru-RU" sz="32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орн 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357166"/>
            <a:ext cx="8043890" cy="1571636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8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Два определения внутренней энергии</a:t>
            </a:r>
            <a:endParaRPr lang="ru-RU" sz="3200" b="1" dirty="0">
              <a:ln w="11430"/>
              <a:solidFill>
                <a:srgbClr val="8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714348" y="4929197"/>
            <a:ext cx="7429552" cy="1500199"/>
          </a:xfrm>
        </p:spPr>
        <p:txBody>
          <a:bodyPr/>
          <a:lstStyle/>
          <a:p>
            <a:r>
              <a:rPr lang="ru-RU" sz="2800" i="1" u="sng" baseline="2000" dirty="0" smtClean="0">
                <a:solidFill>
                  <a:srgbClr val="800000"/>
                </a:solidFill>
                <a:latin typeface="Times New Roman" pitchFamily="18" charset="0"/>
              </a:rPr>
              <a:t>ВНУТРЕННЯЯ ЭНЕРГИЯ МОЖЕТ МЕНЯТЬСЯ</a:t>
            </a:r>
            <a:r>
              <a:rPr lang="ru-RU" sz="2800" i="1" baseline="2000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ru-RU" sz="2800" i="1" u="sng" baseline="20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ТОЛЬКО </a:t>
            </a:r>
            <a:r>
              <a:rPr lang="ru-RU" sz="2800" i="1" baseline="2000" dirty="0" smtClean="0">
                <a:solidFill>
                  <a:srgbClr val="800000"/>
                </a:solidFill>
                <a:latin typeface="Times New Roman" pitchFamily="18" charset="0"/>
              </a:rPr>
              <a:t> ПРИ  ВЗАИМОДЕЙСТВИИ  СИСТЕМЫ  С ВНЕШНИМИ  ТЕЛАМИ</a:t>
            </a:r>
          </a:p>
          <a:p>
            <a:endParaRPr lang="ru-RU" sz="2800" dirty="0">
              <a:solidFill>
                <a:srgbClr val="80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2897199"/>
          </a:xfrm>
        </p:spPr>
        <p:txBody>
          <a:bodyPr/>
          <a:lstStyle/>
          <a:p>
            <a:pPr>
              <a:lnSpc>
                <a:spcPct val="90000"/>
              </a:lnSpc>
              <a:buNone/>
              <a:defRPr/>
            </a:pPr>
            <a:r>
              <a:rPr lang="ru-RU" b="1" u="sng" dirty="0" smtClean="0">
                <a:solidFill>
                  <a:srgbClr val="800000"/>
                </a:solidFill>
              </a:rPr>
              <a:t>ТЕРМОДИНАМИЧЕСКОЕ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ru-RU" b="1" dirty="0" smtClean="0">
                <a:solidFill>
                  <a:srgbClr val="800000"/>
                </a:solidFill>
              </a:rPr>
              <a:t> – ЭНЕРГИЯ, ЗАВИСЯЩАЯ ОТ ВНУТРЕННЕГО СОСТОЯНИЯ СИСТЕМЫ: ТЕМПЕРАТУРЫ, ОБЪЕМА, ДАВЛЕНИЯ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83017"/>
          </a:xfrm>
        </p:spPr>
        <p:txBody>
          <a:bodyPr/>
          <a:lstStyle/>
          <a:p>
            <a:pPr>
              <a:lnSpc>
                <a:spcPct val="90000"/>
              </a:lnSpc>
              <a:buNone/>
              <a:defRPr/>
            </a:pPr>
            <a:r>
              <a:rPr lang="ru-RU" sz="2000" b="1" u="sng" dirty="0" smtClean="0">
                <a:solidFill>
                  <a:srgbClr val="800000"/>
                </a:solidFill>
              </a:rPr>
              <a:t>МОЛЕКУЛЯРНО-КИНЕТИЧЕСКОЕ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ru-RU" sz="2000" b="1" u="sng" dirty="0" smtClean="0">
                <a:solidFill>
                  <a:srgbClr val="800000"/>
                </a:solidFill>
              </a:rPr>
              <a:t>  </a:t>
            </a:r>
            <a:r>
              <a:rPr lang="ru-RU" sz="2000" b="1" dirty="0" smtClean="0">
                <a:solidFill>
                  <a:srgbClr val="800000"/>
                </a:solidFill>
              </a:rPr>
              <a:t> ЭНЕРГИЯ, РАВНАЯ СУММЕ КИНЕТИЧЕСКИХ ЭНЕРГИЙ МОЛЕКУЛ ОТНОСИТЕЛЬНО ЦЕНТРА МАСС ТЕЛА И ПОТЕНЦИАЛЬНЫХ ЭНЕРГИЙ ВЗАИМОДЕЙСТВИЯ ВСЕХ МОЛЕКУЛ ДРУГ С ДРУГОМ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орн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571472" y="1785927"/>
            <a:ext cx="8229600" cy="4071966"/>
          </a:xfrm>
        </p:spPr>
        <p:txBody>
          <a:bodyPr/>
          <a:lstStyle/>
          <a:p>
            <a:pPr>
              <a:defRPr/>
            </a:pPr>
            <a:r>
              <a:rPr lang="ru-RU" sz="2000" dirty="0" smtClean="0">
                <a:solidFill>
                  <a:srgbClr val="800000"/>
                </a:solidFill>
              </a:rPr>
              <a:t>В СОСТАВ ВНУТРЕННЕЙ ЭНЕРГИИ ВХОДЯТ:</a:t>
            </a:r>
          </a:p>
          <a:p>
            <a:pPr>
              <a:buNone/>
              <a:defRPr/>
            </a:pPr>
            <a:r>
              <a:rPr lang="ru-RU" sz="2000" dirty="0" smtClean="0">
                <a:solidFill>
                  <a:srgbClr val="800000"/>
                </a:solidFill>
              </a:rPr>
              <a:t>      </a:t>
            </a:r>
            <a:r>
              <a:rPr lang="ru-RU" sz="2000" b="1" dirty="0" smtClean="0">
                <a:solidFill>
                  <a:srgbClr val="800000"/>
                </a:solidFill>
              </a:rPr>
              <a:t>1) КИНЕТИЧЕСКАЯ ЭНЕРГИЯ ПОСТУПА ТЕЛЬНОГО, ВРАЩАТЕЛЬНОГО И КОЛЕБАТЕЛЬНОГО ДВИЖЕНИЯ МОЛЕКУЛ И АТОМОВ;</a:t>
            </a:r>
          </a:p>
          <a:p>
            <a:pPr>
              <a:buNone/>
              <a:defRPr/>
            </a:pPr>
            <a:r>
              <a:rPr lang="ru-RU" sz="2000" b="1" dirty="0" smtClean="0">
                <a:solidFill>
                  <a:srgbClr val="800000"/>
                </a:solidFill>
              </a:rPr>
              <a:t>     2) ПОТЕНЦИАЛЬНАЯ ЭНЕРГИЯ ВЗАИМО - ДЕЙСТВИЯ МОЛЕКУЛ И АТОМОВ;</a:t>
            </a:r>
          </a:p>
          <a:p>
            <a:pPr>
              <a:buNone/>
              <a:defRPr/>
            </a:pPr>
            <a:r>
              <a:rPr lang="ru-RU" sz="2000" b="1" dirty="0" smtClean="0">
                <a:solidFill>
                  <a:srgbClr val="800000"/>
                </a:solidFill>
              </a:rPr>
              <a:t>     3) ЭНЕРГИЯ ЭЛЕКТРОННЫХ ОБОЛОЧЕК АТОМОВ;</a:t>
            </a:r>
          </a:p>
          <a:p>
            <a:pPr>
              <a:buNone/>
              <a:defRPr/>
            </a:pPr>
            <a:r>
              <a:rPr lang="ru-RU" sz="2000" b="1" dirty="0" smtClean="0">
                <a:solidFill>
                  <a:srgbClr val="800000"/>
                </a:solidFill>
              </a:rPr>
              <a:t>     4) ВНУТРИЯДЕРНАЯ ЭНЕРГИЯ</a:t>
            </a:r>
          </a:p>
          <a:p>
            <a:pPr>
              <a:buNone/>
            </a:pP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400" b="1" dirty="0" smtClean="0">
                <a:solidFill>
                  <a:srgbClr val="800000"/>
                </a:solidFill>
              </a:rPr>
              <a:t> МОЛЕКУЛЯРНО-КИНЕТИЧЕСКОЕ ТОЛКОВАНИЕ ПОНЯТИЯ ВНУТРЕННЕЙ ЭНЕРГИИ</a:t>
            </a:r>
            <a:endParaRPr lang="ru-RU" sz="2400" b="1" dirty="0">
              <a:ln w="11430"/>
              <a:solidFill>
                <a:srgbClr val="8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орн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571472" y="1785927"/>
            <a:ext cx="8229600" cy="4071966"/>
          </a:xfrm>
        </p:spPr>
        <p:txBody>
          <a:bodyPr/>
          <a:lstStyle/>
          <a:p>
            <a:pPr algn="ctr">
              <a:buNone/>
              <a:defRPr/>
            </a:pPr>
            <a:r>
              <a:rPr lang="ru-RU" b="1" u="sng" dirty="0" smtClean="0">
                <a:solidFill>
                  <a:srgbClr val="800000"/>
                </a:solidFill>
              </a:rPr>
              <a:t>ИЗМЕНЕНИЕ ВНУТРЕН</a:t>
            </a:r>
            <a:r>
              <a:rPr lang="tt-RU" b="1" u="sng" dirty="0" smtClean="0">
                <a:solidFill>
                  <a:srgbClr val="800000"/>
                </a:solidFill>
              </a:rPr>
              <a:t>Н</a:t>
            </a:r>
            <a:r>
              <a:rPr lang="ru-RU" b="1" u="sng" dirty="0" smtClean="0">
                <a:solidFill>
                  <a:srgbClr val="800000"/>
                </a:solidFill>
              </a:rPr>
              <a:t>ЕЙ ЭНЕРГИИ</a:t>
            </a:r>
          </a:p>
          <a:p>
            <a:pPr algn="ctr">
              <a:buNone/>
              <a:defRPr/>
            </a:pPr>
            <a:r>
              <a:rPr lang="ru-RU" b="1" dirty="0" smtClean="0">
                <a:solidFill>
                  <a:srgbClr val="800000"/>
                </a:solidFill>
              </a:rPr>
              <a:t>   ИДЕАЛЬНЫХ ГАЗОВ СВОДИТСЯ К </a:t>
            </a:r>
            <a:r>
              <a:rPr lang="ru-RU" b="1" u="sng" dirty="0" smtClean="0">
                <a:solidFill>
                  <a:srgbClr val="800000"/>
                </a:solidFill>
              </a:rPr>
              <a:t>ИЗМЕНЕНИЮ ЛИШЬ КИНЕТИЧЕСКОЙ         ЭНЕРГИИ МОЛЕКУЛ</a:t>
            </a:r>
            <a:r>
              <a:rPr lang="ru-RU" b="1" dirty="0" smtClean="0">
                <a:solidFill>
                  <a:srgbClr val="800000"/>
                </a:solidFill>
              </a:rPr>
              <a:t>,       </a:t>
            </a:r>
          </a:p>
          <a:p>
            <a:pPr algn="ctr">
              <a:buNone/>
              <a:defRPr/>
            </a:pPr>
            <a:r>
              <a:rPr lang="ru-RU" b="1" dirty="0" smtClean="0">
                <a:solidFill>
                  <a:srgbClr val="800000"/>
                </a:solidFill>
              </a:rPr>
              <a:t>   ТАК КАК МОЛЕКУЛЫ ЭТИХ ГАЗОВ НЕ ВЗАИМОДЕЙСТВУЮТ</a:t>
            </a:r>
          </a:p>
          <a:p>
            <a:pPr>
              <a:buNone/>
            </a:pP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43042" y="359465"/>
            <a:ext cx="7043758" cy="11430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/>
            <a:r>
              <a:rPr lang="ru-RU" sz="3600" b="1" dirty="0" smtClean="0">
                <a:solidFill>
                  <a:srgbClr val="800000"/>
                </a:solidFill>
                <a:latin typeface="PosterBodoni BT" pitchFamily="18" charset="0"/>
              </a:rPr>
              <a:t>НО…</a:t>
            </a:r>
            <a:endParaRPr lang="ru-RU" sz="3600" b="1" dirty="0">
              <a:ln w="11430"/>
              <a:solidFill>
                <a:srgbClr val="8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орн 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571472" y="1785927"/>
            <a:ext cx="8229600" cy="4643469"/>
          </a:xfrm>
        </p:spPr>
        <p:txBody>
          <a:bodyPr/>
          <a:lstStyle/>
          <a:p>
            <a:pPr>
              <a:defRPr/>
            </a:pPr>
            <a:r>
              <a:rPr lang="ru-RU" sz="2000" b="1" dirty="0" smtClean="0">
                <a:solidFill>
                  <a:srgbClr val="800000"/>
                </a:solidFill>
              </a:rPr>
              <a:t>СРЕДНЯЯ КИНЕТИЧЕСКАЯ ЭНЕРГИЯ ОДНОГО АТОМА:</a:t>
            </a:r>
            <a:r>
              <a:rPr lang="en-US" sz="2000" b="1" dirty="0" smtClean="0">
                <a:solidFill>
                  <a:srgbClr val="800000"/>
                </a:solidFill>
              </a:rPr>
              <a:t> </a:t>
            </a:r>
            <a:endParaRPr lang="ru-RU" sz="2000" b="1" dirty="0" smtClean="0">
              <a:solidFill>
                <a:srgbClr val="800000"/>
              </a:solidFill>
            </a:endParaRPr>
          </a:p>
          <a:p>
            <a:pPr>
              <a:buNone/>
              <a:defRPr/>
            </a:pPr>
            <a:r>
              <a:rPr lang="en-US" sz="2000" b="1" dirty="0" smtClean="0">
                <a:solidFill>
                  <a:srgbClr val="800000"/>
                </a:solidFill>
              </a:rPr>
              <a:t>                     </a:t>
            </a:r>
            <a:r>
              <a:rPr lang="ru-RU" sz="2000" b="1" dirty="0" smtClean="0">
                <a:solidFill>
                  <a:srgbClr val="800000"/>
                </a:solidFill>
              </a:rPr>
              <a:t>           </a:t>
            </a:r>
            <a:r>
              <a:rPr lang="en-US" sz="2000" b="1" dirty="0" smtClean="0">
                <a:solidFill>
                  <a:srgbClr val="800000"/>
                </a:solidFill>
              </a:rPr>
              <a:t>                    </a:t>
            </a:r>
            <a:r>
              <a:rPr lang="ru-RU" sz="2000" b="1" dirty="0" smtClean="0">
                <a:solidFill>
                  <a:srgbClr val="800000"/>
                </a:solidFill>
              </a:rPr>
              <a:t> Е</a:t>
            </a:r>
            <a:r>
              <a:rPr lang="ru-RU" sz="2000" b="1" baseline="-25000" dirty="0" smtClean="0">
                <a:solidFill>
                  <a:srgbClr val="800000"/>
                </a:solidFill>
              </a:rPr>
              <a:t>К </a:t>
            </a:r>
            <a:r>
              <a:rPr lang="ru-RU" sz="2000" b="1" dirty="0" smtClean="0">
                <a:solidFill>
                  <a:srgbClr val="800000"/>
                </a:solidFill>
              </a:rPr>
              <a:t>= </a:t>
            </a:r>
          </a:p>
          <a:p>
            <a:pPr>
              <a:buNone/>
              <a:defRPr/>
            </a:pPr>
            <a:r>
              <a:rPr lang="en-US" sz="2000" b="1" dirty="0" smtClean="0">
                <a:solidFill>
                  <a:srgbClr val="800000"/>
                </a:solidFill>
              </a:rPr>
              <a:t>   </a:t>
            </a:r>
            <a:endParaRPr lang="ru-RU" sz="2000" b="1" dirty="0" smtClean="0">
              <a:solidFill>
                <a:srgbClr val="800000"/>
              </a:solidFill>
            </a:endParaRPr>
          </a:p>
          <a:p>
            <a:pPr>
              <a:buNone/>
              <a:defRPr/>
            </a:pPr>
            <a:endParaRPr lang="en-US" sz="2000" b="1" dirty="0" smtClean="0">
              <a:solidFill>
                <a:srgbClr val="800000"/>
              </a:solidFill>
            </a:endParaRPr>
          </a:p>
          <a:p>
            <a:pPr>
              <a:buNone/>
              <a:defRPr/>
            </a:pPr>
            <a:r>
              <a:rPr lang="en-US" sz="2000" b="1" dirty="0" smtClean="0">
                <a:solidFill>
                  <a:srgbClr val="800000"/>
                </a:solidFill>
              </a:rPr>
              <a:t> </a:t>
            </a:r>
            <a:r>
              <a:rPr lang="ru-RU" sz="2000" b="1" dirty="0" smtClean="0">
                <a:solidFill>
                  <a:srgbClr val="800000"/>
                </a:solidFill>
              </a:rPr>
              <a:t>ВНУТРЕННЯЯ ЭНЕРГИЯ ОДНОАТОМНОГО ГАЗА , СОСТОЯЩЕГО ИЗ </a:t>
            </a:r>
            <a:r>
              <a:rPr lang="en-US" sz="2000" b="1" dirty="0" smtClean="0">
                <a:solidFill>
                  <a:srgbClr val="800000"/>
                </a:solidFill>
              </a:rPr>
              <a:t>N </a:t>
            </a:r>
            <a:r>
              <a:rPr lang="ru-RU" sz="2000" b="1" dirty="0" smtClean="0">
                <a:solidFill>
                  <a:srgbClr val="800000"/>
                </a:solidFill>
              </a:rPr>
              <a:t>АТОМОВ</a:t>
            </a:r>
          </a:p>
          <a:p>
            <a:pPr>
              <a:buNone/>
              <a:defRPr/>
            </a:pPr>
            <a:r>
              <a:rPr lang="en-US" sz="2000" b="1" dirty="0" smtClean="0">
                <a:solidFill>
                  <a:srgbClr val="800000"/>
                </a:solidFill>
              </a:rPr>
              <a:t>                     </a:t>
            </a:r>
            <a:r>
              <a:rPr lang="ru-RU" sz="2000" b="1" dirty="0" smtClean="0">
                <a:solidFill>
                  <a:srgbClr val="800000"/>
                </a:solidFill>
              </a:rPr>
              <a:t>             </a:t>
            </a:r>
            <a:r>
              <a:rPr lang="en-US" sz="2000" b="1" dirty="0" smtClean="0">
                <a:solidFill>
                  <a:srgbClr val="800000"/>
                </a:solidFill>
              </a:rPr>
              <a:t>                   U = </a:t>
            </a:r>
            <a:r>
              <a:rPr lang="ru-RU" sz="2000" b="1" dirty="0" smtClean="0">
                <a:solidFill>
                  <a:srgbClr val="800000"/>
                </a:solidFill>
              </a:rPr>
              <a:t> </a:t>
            </a:r>
          </a:p>
          <a:p>
            <a:pPr>
              <a:buNone/>
              <a:defRPr/>
            </a:pPr>
            <a:r>
              <a:rPr lang="ru-RU" sz="2000" b="1" dirty="0" smtClean="0">
                <a:solidFill>
                  <a:srgbClr val="800000"/>
                </a:solidFill>
              </a:rPr>
              <a:t> </a:t>
            </a:r>
          </a:p>
          <a:p>
            <a:pPr>
              <a:buNone/>
              <a:defRPr/>
            </a:pPr>
            <a:r>
              <a:rPr lang="en-US" sz="2000" b="1" dirty="0" smtClean="0">
                <a:solidFill>
                  <a:srgbClr val="800000"/>
                </a:solidFill>
              </a:rPr>
              <a:t>  </a:t>
            </a:r>
            <a:r>
              <a:rPr lang="ru-RU" sz="2000" b="1" dirty="0" smtClean="0">
                <a:solidFill>
                  <a:srgbClr val="800000"/>
                </a:solidFill>
              </a:rPr>
              <a:t>ДЛЯ </a:t>
            </a:r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  <a:cs typeface="Arial" pitchFamily="34" charset="0"/>
              </a:rPr>
              <a:t>ПРОИЗВОЛЬНОЙ МАССЫ ОДНОАТОМНОГО ГАЗА </a:t>
            </a:r>
          </a:p>
          <a:p>
            <a:pPr>
              <a:buNone/>
              <a:defRPr/>
            </a:pPr>
            <a:endParaRPr lang="ru-RU" sz="2000" b="1" dirty="0" smtClean="0">
              <a:solidFill>
                <a:srgbClr val="800000"/>
              </a:solidFill>
              <a:latin typeface="Times New Roman" pitchFamily="18" charset="0"/>
              <a:cs typeface="Arial" pitchFamily="34" charset="0"/>
            </a:endParaRPr>
          </a:p>
          <a:p>
            <a:pPr>
              <a:buNone/>
              <a:defRPr/>
            </a:pPr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  <a:cs typeface="Arial" pitchFamily="34" charset="0"/>
              </a:rPr>
              <a:t>                                           </a:t>
            </a:r>
            <a:r>
              <a:rPr lang="en-US" sz="2000" b="1" dirty="0" smtClean="0">
                <a:solidFill>
                  <a:srgbClr val="800000"/>
                </a:solidFill>
                <a:latin typeface="Times New Roman" pitchFamily="18" charset="0"/>
                <a:cs typeface="Arial" pitchFamily="34" charset="0"/>
              </a:rPr>
              <a:t>               </a:t>
            </a:r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800000"/>
                </a:solidFill>
                <a:cs typeface="Arial" pitchFamily="34" charset="0"/>
              </a:rPr>
              <a:t>U =</a:t>
            </a:r>
            <a:endParaRPr lang="ru-RU" sz="2000" b="1" dirty="0" smtClean="0">
              <a:solidFill>
                <a:srgbClr val="800000"/>
              </a:solidFill>
            </a:endParaRPr>
          </a:p>
          <a:p>
            <a:pPr>
              <a:buNone/>
            </a:pPr>
            <a:endParaRPr lang="ru-RU" sz="2000" dirty="0">
              <a:solidFill>
                <a:srgbClr val="8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dirty="0" smtClean="0">
                <a:solidFill>
                  <a:srgbClr val="800000"/>
                </a:solidFill>
              </a:rPr>
              <a:t>ЭТО НАДО ЗНАТЬ:</a:t>
            </a:r>
            <a:endParaRPr lang="ru-RU" b="1" dirty="0">
              <a:ln w="11430"/>
              <a:solidFill>
                <a:srgbClr val="8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2050" name="Object 6"/>
          <p:cNvGraphicFramePr>
            <a:graphicFrameLocks noChangeAspect="1"/>
          </p:cNvGraphicFramePr>
          <p:nvPr/>
        </p:nvGraphicFramePr>
        <p:xfrm>
          <a:off x="5000628" y="2071678"/>
          <a:ext cx="836613" cy="960437"/>
        </p:xfrm>
        <a:graphic>
          <a:graphicData uri="http://schemas.openxmlformats.org/presentationml/2006/ole">
            <p:oleObj spid="_x0000_s2050" name="Формула" r:id="rId4" imgW="342720" imgH="393480" progId="Equation.3">
              <p:embed/>
            </p:oleObj>
          </a:graphicData>
        </a:graphic>
      </p:graphicFrame>
      <p:graphicFrame>
        <p:nvGraphicFramePr>
          <p:cNvPr id="2051" name="Object 10"/>
          <p:cNvGraphicFramePr>
            <a:graphicFrameLocks noChangeAspect="1"/>
          </p:cNvGraphicFramePr>
          <p:nvPr/>
        </p:nvGraphicFramePr>
        <p:xfrm>
          <a:off x="5072066" y="3714752"/>
          <a:ext cx="1081088" cy="930275"/>
        </p:xfrm>
        <a:graphic>
          <a:graphicData uri="http://schemas.openxmlformats.org/presentationml/2006/ole">
            <p:oleObj spid="_x0000_s2051" name="Формула" r:id="rId5" imgW="457200" imgH="393480" progId="Equation.3">
              <p:embed/>
            </p:oleObj>
          </a:graphicData>
        </a:graphic>
      </p:graphicFrame>
      <p:graphicFrame>
        <p:nvGraphicFramePr>
          <p:cNvPr id="2052" name="Object 14"/>
          <p:cNvGraphicFramePr>
            <a:graphicFrameLocks noChangeAspect="1"/>
          </p:cNvGraphicFramePr>
          <p:nvPr/>
        </p:nvGraphicFramePr>
        <p:xfrm>
          <a:off x="5072066" y="5072074"/>
          <a:ext cx="1511300" cy="1042988"/>
        </p:xfrm>
        <a:graphic>
          <a:graphicData uri="http://schemas.openxmlformats.org/presentationml/2006/ole">
            <p:oleObj spid="_x0000_s2052" name="Формула" r:id="rId6" imgW="571320" imgH="393480" progId="Equation.3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орн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800000"/>
                </a:solidFill>
              </a:rPr>
              <a:t>Первичное закрепление </a:t>
            </a:r>
            <a:br>
              <a:rPr lang="ru-RU" sz="2800" b="1" i="1" dirty="0" smtClean="0">
                <a:solidFill>
                  <a:srgbClr val="800000"/>
                </a:solidFill>
              </a:rPr>
            </a:br>
            <a:r>
              <a:rPr lang="ru-RU" sz="2800" b="1" i="1" dirty="0" smtClean="0">
                <a:solidFill>
                  <a:srgbClr val="800000"/>
                </a:solidFill>
              </a:rPr>
              <a:t>с проговариванием во внешней речи</a:t>
            </a:r>
            <a:r>
              <a:rPr lang="ru-RU" sz="2800" b="1" i="1" dirty="0" smtClean="0"/>
              <a:t>.</a:t>
            </a:r>
            <a:r>
              <a:rPr lang="ru-RU" b="1" i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42915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4400" dirty="0" smtClean="0"/>
              <a:t>Какое из приведенных тел обладает большей внутренней энергией: 1литр воды при 20</a:t>
            </a:r>
            <a:r>
              <a:rPr lang="ru-RU" sz="4400" baseline="30000" dirty="0" smtClean="0"/>
              <a:t>0</a:t>
            </a:r>
            <a:r>
              <a:rPr lang="ru-RU" sz="4400" dirty="0" smtClean="0"/>
              <a:t>С или 1литр воды при 100</a:t>
            </a:r>
            <a:r>
              <a:rPr lang="ru-RU" sz="4400" baseline="30000" dirty="0" smtClean="0"/>
              <a:t>0</a:t>
            </a:r>
            <a:r>
              <a:rPr lang="ru-RU" sz="4400" dirty="0" smtClean="0"/>
              <a:t>С?</a:t>
            </a:r>
            <a:endParaRPr lang="ru-RU" sz="4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орн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/>
          <a:lstStyle/>
          <a:p>
            <a:r>
              <a:rPr lang="ru-RU" sz="3200" b="1" i="1" dirty="0" smtClean="0"/>
              <a:t>Самостоятельная работа с проверкой по эталону.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42915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4400" dirty="0" smtClean="0"/>
              <a:t> </a:t>
            </a:r>
            <a:r>
              <a:rPr lang="ru-RU" sz="4400" dirty="0" smtClean="0">
                <a:sym typeface="Symbol"/>
              </a:rPr>
              <a:t></a:t>
            </a:r>
            <a:r>
              <a:rPr lang="ru-RU" sz="4400" dirty="0" smtClean="0"/>
              <a:t>При нагревании аргона, количество вещества которого 2 моля, внутренняя энергия увеличилась на 250Дж. Каково изменение температуры аргона? </a:t>
            </a:r>
          </a:p>
          <a:p>
            <a:pPr>
              <a:buNone/>
            </a:pPr>
            <a:endParaRPr lang="ru-RU" sz="4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орн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400" b="1" dirty="0" smtClean="0">
                <a:solidFill>
                  <a:srgbClr val="800000"/>
                </a:solidFill>
              </a:rPr>
              <a:t> ИЗМЕНЕНИЕ ВНУТРЕННЕЙ ЭНЕРГИИ</a:t>
            </a:r>
            <a:endParaRPr lang="ru-RU" sz="2400" b="1" dirty="0">
              <a:ln w="11430"/>
              <a:solidFill>
                <a:srgbClr val="8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1214422"/>
            <a:ext cx="4040188" cy="1000132"/>
          </a:xfrm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ru-RU" sz="2000" u="sng" dirty="0" smtClean="0">
                <a:solidFill>
                  <a:srgbClr val="800000"/>
                </a:solidFill>
              </a:rPr>
              <a:t>СОВЕРШЕНИЕ МЕХАНИЧЕСКОЙ РАБОТЫ:</a:t>
            </a:r>
          </a:p>
          <a:p>
            <a:pPr>
              <a:lnSpc>
                <a:spcPct val="80000"/>
              </a:lnSpc>
              <a:defRPr/>
            </a:pPr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5025" y="1071547"/>
            <a:ext cx="4041775" cy="1214446"/>
          </a:xfrm>
        </p:spPr>
        <p:txBody>
          <a:bodyPr/>
          <a:lstStyle/>
          <a:p>
            <a:r>
              <a:rPr lang="ru-RU" u="sng" dirty="0" smtClean="0">
                <a:solidFill>
                  <a:srgbClr val="800000"/>
                </a:solidFill>
              </a:rPr>
              <a:t>ТЕПЛОПЕРЕДАЧА:</a:t>
            </a:r>
          </a:p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r>
              <a:rPr lang="ru-RU" sz="2000" b="1" dirty="0" smtClean="0"/>
              <a:t>ПРИ ТЕПЛОВОМ КОНТАКТЕ  РАЗЛИЧНО НАГРЕТЫХ ГАЗОВ ПРОИСХОДИТ ПЕРЕДАЧА  ЭНЕРГИИ НЕУПОРЯДОЧЕННОГО ДВИЖЕНИЯ ОТ БЫСТРО ДВИЖУЩИХСЯ МОЛЕКУЛ  БОЛЕЕ НАГРЕТОГО ГАЗА  К МОЛЕКУЛАМ  МЕНЕЕ НАГРЕТОГО  ГАЗА  ЗА СЧЕТ СТОЛКНОВЕНИЙ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  <a:buNone/>
              <a:defRPr/>
            </a:pPr>
            <a:r>
              <a:rPr lang="ru-RU" b="1" dirty="0" smtClean="0"/>
              <a:t> ПРИ СЖАТИИ  ГАЗА ПРОИСХОДИТ ПРЕВРАЩЕНИЕ  ЭНЕРГИИ УПОРЯДОЧЕННОГО ДВИЖЕНИЯ  В  ЭНЕРГИЮ НЕУПОРЯДОЧЕННОГО ДВИЖЕНИЯ  МОЛЕКУЛ ГАЗА,  ПРИ  ЭТОМ ПОВЫШАЕТСЯ ТЕМПЕРАТУРА </a:t>
            </a:r>
          </a:p>
          <a:p>
            <a:pPr>
              <a:buNone/>
            </a:pPr>
            <a:endParaRPr lang="ru-RU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орн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009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rgbClr val="8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Aharoni" pitchFamily="2" charset="-79"/>
              </a:rPr>
              <a:t> Девиз нашего урока:</a:t>
            </a:r>
            <a:endParaRPr lang="ru-RU" sz="3600" b="1" dirty="0">
              <a:ln w="11430"/>
              <a:solidFill>
                <a:srgbClr val="8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	«Я слушаю и забываю,</a:t>
            </a:r>
          </a:p>
          <a:p>
            <a:pPr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	я вижу и запоминаю,</a:t>
            </a:r>
          </a:p>
          <a:p>
            <a:pPr>
              <a:buNone/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	я делаю и понимаю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>
              <a:buNone/>
            </a:pP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Мати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Ван </a:t>
            </a: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Мейтс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6000" b="1" i="1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орн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800000"/>
                </a:solidFill>
              </a:rPr>
              <a:t>Пословицы и поговорки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786346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Как с гуся вода.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Вода с водой – не гора с горой : сливаются.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Возле огня ляжешь – обожжёшься.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Масло с водой не смешаешь.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Береги нос в большой мороз.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val 2"/>
          <p:cNvSpPr>
            <a:spLocks noChangeArrowheads="1"/>
          </p:cNvSpPr>
          <p:nvPr/>
        </p:nvSpPr>
        <p:spPr bwMode="auto">
          <a:xfrm rot="502918">
            <a:off x="5364163" y="3500438"/>
            <a:ext cx="3168650" cy="430212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100000">
                <a:srgbClr val="FFFF66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3" name="Oval 3"/>
          <p:cNvSpPr>
            <a:spLocks noChangeArrowheads="1"/>
          </p:cNvSpPr>
          <p:nvPr/>
        </p:nvSpPr>
        <p:spPr bwMode="auto">
          <a:xfrm rot="-5025143">
            <a:off x="2938463" y="5062537"/>
            <a:ext cx="2547938" cy="576263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100000">
                <a:srgbClr val="FFFF66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4" name="Oval 4"/>
          <p:cNvSpPr>
            <a:spLocks noChangeArrowheads="1"/>
          </p:cNvSpPr>
          <p:nvPr/>
        </p:nvSpPr>
        <p:spPr bwMode="auto">
          <a:xfrm>
            <a:off x="3779838" y="2636838"/>
            <a:ext cx="1441450" cy="1223962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5" name="Oval 5"/>
          <p:cNvSpPr>
            <a:spLocks noChangeArrowheads="1"/>
          </p:cNvSpPr>
          <p:nvPr/>
        </p:nvSpPr>
        <p:spPr bwMode="auto">
          <a:xfrm rot="354274">
            <a:off x="684213" y="2852738"/>
            <a:ext cx="3024187" cy="4318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100000">
                <a:srgbClr val="FFFF66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6" name="Oval 6"/>
          <p:cNvSpPr>
            <a:spLocks noChangeArrowheads="1"/>
          </p:cNvSpPr>
          <p:nvPr/>
        </p:nvSpPr>
        <p:spPr bwMode="auto">
          <a:xfrm rot="2395237">
            <a:off x="1476375" y="1341438"/>
            <a:ext cx="3024188" cy="542925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100000">
                <a:srgbClr val="FFFF66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0487" name="Oval 7"/>
          <p:cNvSpPr>
            <a:spLocks noChangeArrowheads="1"/>
          </p:cNvSpPr>
          <p:nvPr/>
        </p:nvSpPr>
        <p:spPr bwMode="auto">
          <a:xfrm rot="6359190">
            <a:off x="3675063" y="996950"/>
            <a:ext cx="2636838" cy="649287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100000">
                <a:srgbClr val="FFFF66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8" name="Oval 8"/>
          <p:cNvSpPr>
            <a:spLocks noChangeArrowheads="1"/>
          </p:cNvSpPr>
          <p:nvPr/>
        </p:nvSpPr>
        <p:spPr bwMode="auto">
          <a:xfrm rot="-1495911">
            <a:off x="5148263" y="1916113"/>
            <a:ext cx="3024187" cy="566737"/>
          </a:xfrm>
          <a:prstGeom prst="ellipse">
            <a:avLst/>
          </a:prstGeom>
          <a:gradFill rotWithShape="1">
            <a:gsLst>
              <a:gs pos="0">
                <a:srgbClr val="FFFF66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9" name="Oval 9"/>
          <p:cNvSpPr>
            <a:spLocks noChangeArrowheads="1"/>
          </p:cNvSpPr>
          <p:nvPr/>
        </p:nvSpPr>
        <p:spPr bwMode="auto">
          <a:xfrm rot="2711127">
            <a:off x="4456906" y="4695032"/>
            <a:ext cx="3024187" cy="635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100000">
                <a:srgbClr val="FFFF66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90" name="Oval 10"/>
          <p:cNvSpPr>
            <a:spLocks noChangeArrowheads="1"/>
          </p:cNvSpPr>
          <p:nvPr/>
        </p:nvSpPr>
        <p:spPr bwMode="auto">
          <a:xfrm rot="-1942087">
            <a:off x="1187450" y="4221163"/>
            <a:ext cx="3024188" cy="644525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100000">
                <a:srgbClr val="FFFF66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91" name="Oval 11"/>
          <p:cNvSpPr>
            <a:spLocks noChangeArrowheads="1"/>
          </p:cNvSpPr>
          <p:nvPr/>
        </p:nvSpPr>
        <p:spPr bwMode="auto">
          <a:xfrm rot="4524412">
            <a:off x="2736056" y="972344"/>
            <a:ext cx="2519363" cy="574675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92" name="Oval 12"/>
          <p:cNvSpPr>
            <a:spLocks noChangeArrowheads="1"/>
          </p:cNvSpPr>
          <p:nvPr/>
        </p:nvSpPr>
        <p:spPr bwMode="auto">
          <a:xfrm rot="892480">
            <a:off x="738188" y="2138363"/>
            <a:ext cx="3240087" cy="576262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93" name="Oval 13"/>
          <p:cNvSpPr>
            <a:spLocks noChangeArrowheads="1"/>
          </p:cNvSpPr>
          <p:nvPr/>
        </p:nvSpPr>
        <p:spPr bwMode="auto">
          <a:xfrm rot="-530509">
            <a:off x="684213" y="3500438"/>
            <a:ext cx="3095625" cy="506412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94" name="Oval 14"/>
          <p:cNvSpPr>
            <a:spLocks noChangeArrowheads="1"/>
          </p:cNvSpPr>
          <p:nvPr/>
        </p:nvSpPr>
        <p:spPr bwMode="auto">
          <a:xfrm rot="-2936873">
            <a:off x="4539457" y="1185068"/>
            <a:ext cx="2946400" cy="576263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95" name="Oval 15"/>
          <p:cNvSpPr>
            <a:spLocks noChangeArrowheads="1"/>
          </p:cNvSpPr>
          <p:nvPr/>
        </p:nvSpPr>
        <p:spPr bwMode="auto">
          <a:xfrm rot="-225367">
            <a:off x="5364163" y="2781300"/>
            <a:ext cx="3240087" cy="503238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96" name="Oval 16"/>
          <p:cNvSpPr>
            <a:spLocks noChangeArrowheads="1"/>
          </p:cNvSpPr>
          <p:nvPr/>
        </p:nvSpPr>
        <p:spPr bwMode="auto">
          <a:xfrm rot="1523925" flipV="1">
            <a:off x="5076825" y="4221163"/>
            <a:ext cx="3382963" cy="503237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97" name="Oval 17"/>
          <p:cNvSpPr>
            <a:spLocks noChangeArrowheads="1"/>
          </p:cNvSpPr>
          <p:nvPr/>
        </p:nvSpPr>
        <p:spPr bwMode="auto">
          <a:xfrm rot="4127581" flipH="1">
            <a:off x="3748882" y="5160169"/>
            <a:ext cx="2808287" cy="587375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98" name="Oval 18"/>
          <p:cNvSpPr>
            <a:spLocks noChangeArrowheads="1"/>
          </p:cNvSpPr>
          <p:nvPr/>
        </p:nvSpPr>
        <p:spPr bwMode="auto">
          <a:xfrm rot="-2746592">
            <a:off x="1681163" y="4879975"/>
            <a:ext cx="2808287" cy="627063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229600" cy="11430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Проведение зрительной гимнастики</a:t>
            </a:r>
            <a:endParaRPr lang="ru-RU" sz="32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000"/>
                            </p:stCondLst>
                            <p:childTnLst>
                              <p:par>
                                <p:cTn id="40" presetID="53" presetClass="entr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4500"/>
                            </p:stCondLst>
                            <p:childTnLst>
                              <p:par>
                                <p:cTn id="46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0"/>
                            </p:stCondLst>
                            <p:childTnLst>
                              <p:par>
                                <p:cTn id="52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500"/>
                            </p:stCondLst>
                            <p:childTnLst>
                              <p:par>
                                <p:cTn id="58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6000"/>
                            </p:stCondLst>
                            <p:childTnLst>
                              <p:par>
                                <p:cTn id="64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6500"/>
                            </p:stCondLst>
                            <p:childTnLst>
                              <p:par>
                                <p:cTn id="70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7000"/>
                            </p:stCondLst>
                            <p:childTnLst>
                              <p:par>
                                <p:cTn id="76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7500"/>
                            </p:stCondLst>
                            <p:childTnLst>
                              <p:par>
                                <p:cTn id="82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8000"/>
                            </p:stCondLst>
                            <p:childTnLst>
                              <p:par>
                                <p:cTn id="88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8500"/>
                            </p:stCondLst>
                            <p:childTnLst>
                              <p:par>
                                <p:cTn id="9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9500"/>
                            </p:stCondLst>
                            <p:childTnLst>
                              <p:par>
                                <p:cTn id="10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500"/>
                            </p:stCondLst>
                            <p:childTnLst>
                              <p:par>
                                <p:cTn id="1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1000"/>
                            </p:stCondLst>
                            <p:childTnLst>
                              <p:par>
                                <p:cTn id="1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1500"/>
                            </p:stCondLst>
                            <p:childTnLst>
                              <p:par>
                                <p:cTn id="1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2000"/>
                            </p:stCondLst>
                            <p:childTnLst>
                              <p:par>
                                <p:cTn id="1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2500"/>
                            </p:stCondLst>
                            <p:childTnLst>
                              <p:par>
                                <p:cTn id="142" presetID="35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3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  <p:bldP spid="20482" grpId="1" animBg="1"/>
      <p:bldP spid="20483" grpId="0" animBg="1"/>
      <p:bldP spid="20483" grpId="1" animBg="1"/>
      <p:bldP spid="20484" grpId="0" animBg="1"/>
      <p:bldP spid="20484" grpId="1" animBg="1"/>
      <p:bldP spid="20485" grpId="0" animBg="1"/>
      <p:bldP spid="20485" grpId="1" animBg="1"/>
      <p:bldP spid="20486" grpId="0" animBg="1"/>
      <p:bldP spid="20486" grpId="1" animBg="1"/>
      <p:bldP spid="20487" grpId="0" animBg="1"/>
      <p:bldP spid="20487" grpId="1" animBg="1"/>
      <p:bldP spid="20488" grpId="0" animBg="1"/>
      <p:bldP spid="20488" grpId="1" animBg="1"/>
      <p:bldP spid="20489" grpId="0" animBg="1"/>
      <p:bldP spid="20489" grpId="1" animBg="1"/>
      <p:bldP spid="20490" grpId="0" animBg="1"/>
      <p:bldP spid="20490" grpId="1" animBg="1"/>
      <p:bldP spid="20491" grpId="0" animBg="1"/>
      <p:bldP spid="20492" grpId="0" animBg="1"/>
      <p:bldP spid="20493" grpId="0" animBg="1"/>
      <p:bldP spid="20494" grpId="0" animBg="1"/>
      <p:bldP spid="20495" grpId="0" animBg="1"/>
      <p:bldP spid="20496" grpId="0" animBg="1"/>
      <p:bldP spid="20497" grpId="0" animBg="1"/>
      <p:bldP spid="20498" grpId="0" animBg="1"/>
      <p:bldP spid="19" grpId="0"/>
      <p:bldP spid="19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орн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14620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4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орн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2" name="Текст 1"/>
          <p:cNvSpPr>
            <a:spLocks noGrp="1"/>
          </p:cNvSpPr>
          <p:nvPr>
            <p:ph type="body" idx="4294967295"/>
          </p:nvPr>
        </p:nvSpPr>
        <p:spPr>
          <a:xfrm>
            <a:off x="928662" y="1600200"/>
            <a:ext cx="7300938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6000" dirty="0" smtClean="0"/>
              <a:t>	Все известно вокруг, тем не менее</a:t>
            </a:r>
          </a:p>
          <a:p>
            <a:pPr>
              <a:buNone/>
            </a:pPr>
            <a:r>
              <a:rPr lang="ru-RU" sz="6000" dirty="0" smtClean="0"/>
              <a:t>	На Земле еще много того,</a:t>
            </a:r>
          </a:p>
          <a:p>
            <a:pPr>
              <a:buNone/>
            </a:pPr>
            <a:r>
              <a:rPr lang="ru-RU" sz="6000" dirty="0" smtClean="0"/>
              <a:t>	Что достойно, поверь, удивления,</a:t>
            </a:r>
          </a:p>
          <a:p>
            <a:pPr>
              <a:buNone/>
            </a:pPr>
            <a:r>
              <a:rPr lang="ru-RU" sz="6000" dirty="0" smtClean="0"/>
              <a:t>   Изумления твоего.</a:t>
            </a:r>
          </a:p>
          <a:p>
            <a:pPr>
              <a:buNone/>
            </a:pPr>
            <a:endParaRPr lang="ru-RU" sz="6000" dirty="0" smtClean="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орн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009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rgbClr val="8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Aharoni" pitchFamily="2" charset="-79"/>
              </a:rPr>
              <a:t> Повторим</a:t>
            </a:r>
            <a:endParaRPr lang="ru-RU" sz="3600" b="1" dirty="0">
              <a:ln w="11430"/>
              <a:solidFill>
                <a:srgbClr val="8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endParaRPr lang="ru-RU" sz="2800" b="1" i="1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2000" dirty="0" smtClean="0">
                <a:solidFill>
                  <a:srgbClr val="800000"/>
                </a:solidFill>
                <a:latin typeface="PosterBodoni BT" pitchFamily="18" charset="0"/>
              </a:rPr>
              <a:t>1. </a:t>
            </a:r>
            <a:r>
              <a:rPr lang="ru-RU" sz="2000" b="1" dirty="0" smtClean="0">
                <a:solidFill>
                  <a:srgbClr val="800000"/>
                </a:solidFill>
                <a:latin typeface="PosterBodoni BT" pitchFamily="18" charset="0"/>
              </a:rPr>
              <a:t>ЧТО НАЗЫВАЕТСЯ </a:t>
            </a:r>
            <a:r>
              <a:rPr lang="ru-RU" sz="2000" b="1" dirty="0" smtClean="0">
                <a:solidFill>
                  <a:srgbClr val="800000"/>
                </a:solidFill>
                <a:latin typeface="PosterBodoni BT" pitchFamily="18" charset="0"/>
                <a:hlinkClick r:id="" action="ppaction://noaction"/>
              </a:rPr>
              <a:t>ИДЕАЛЬНЫМ ГАЗОМ?</a:t>
            </a:r>
            <a:r>
              <a:rPr lang="ru-RU" sz="2000" b="1" dirty="0" smtClean="0">
                <a:solidFill>
                  <a:srgbClr val="800000"/>
                </a:solidFill>
                <a:latin typeface="PosterBodoni BT" pitchFamily="18" charset="0"/>
              </a:rPr>
              <a:t/>
            </a:r>
            <a:br>
              <a:rPr lang="ru-RU" sz="2000" b="1" dirty="0" smtClean="0">
                <a:solidFill>
                  <a:srgbClr val="800000"/>
                </a:solidFill>
                <a:latin typeface="PosterBodoni BT" pitchFamily="18" charset="0"/>
              </a:rPr>
            </a:br>
            <a:r>
              <a:rPr lang="ru-RU" sz="2000" b="1" dirty="0" smtClean="0">
                <a:solidFill>
                  <a:srgbClr val="800000"/>
                </a:solidFill>
                <a:latin typeface="PosterBodoni BT" pitchFamily="18" charset="0"/>
              </a:rPr>
              <a:t/>
            </a:r>
            <a:br>
              <a:rPr lang="ru-RU" sz="2000" b="1" dirty="0" smtClean="0">
                <a:solidFill>
                  <a:srgbClr val="800000"/>
                </a:solidFill>
                <a:latin typeface="PosterBodoni BT" pitchFamily="18" charset="0"/>
              </a:rPr>
            </a:br>
            <a:r>
              <a:rPr lang="ru-RU" sz="2000" b="1" dirty="0" smtClean="0">
                <a:solidFill>
                  <a:srgbClr val="800000"/>
                </a:solidFill>
                <a:latin typeface="PosterBodoni BT" pitchFamily="18" charset="0"/>
              </a:rPr>
              <a:t>           2. ЧТО НАЗЫВАЕТСЯ </a:t>
            </a:r>
            <a:r>
              <a:rPr lang="ru-RU" sz="2000" b="1" dirty="0" smtClean="0">
                <a:solidFill>
                  <a:srgbClr val="800000"/>
                </a:solidFill>
                <a:latin typeface="PosterBodoni BT" pitchFamily="18" charset="0"/>
                <a:hlinkClick r:id="" action="ppaction://noaction"/>
              </a:rPr>
              <a:t>ИЗОПРОЦЕССОМ?</a:t>
            </a:r>
            <a:r>
              <a:rPr lang="ru-RU" sz="2000" b="1" dirty="0" smtClean="0">
                <a:solidFill>
                  <a:srgbClr val="800000"/>
                </a:solidFill>
                <a:latin typeface="PosterBodoni BT" pitchFamily="18" charset="0"/>
              </a:rPr>
              <a:t/>
            </a:r>
            <a:br>
              <a:rPr lang="ru-RU" sz="2000" b="1" dirty="0" smtClean="0">
                <a:solidFill>
                  <a:srgbClr val="800000"/>
                </a:solidFill>
                <a:latin typeface="PosterBodoni BT" pitchFamily="18" charset="0"/>
              </a:rPr>
            </a:br>
            <a:r>
              <a:rPr lang="ru-RU" sz="2000" b="1" dirty="0" smtClean="0">
                <a:solidFill>
                  <a:srgbClr val="800000"/>
                </a:solidFill>
                <a:latin typeface="PosterBodoni BT" pitchFamily="18" charset="0"/>
              </a:rPr>
              <a:t/>
            </a:r>
            <a:br>
              <a:rPr lang="ru-RU" sz="2000" b="1" dirty="0" smtClean="0">
                <a:solidFill>
                  <a:srgbClr val="800000"/>
                </a:solidFill>
                <a:latin typeface="PosterBodoni BT" pitchFamily="18" charset="0"/>
              </a:rPr>
            </a:br>
            <a:r>
              <a:rPr lang="ru-RU" sz="2000" b="1" dirty="0" smtClean="0">
                <a:solidFill>
                  <a:srgbClr val="800000"/>
                </a:solidFill>
                <a:latin typeface="PosterBodoni BT" pitchFamily="18" charset="0"/>
              </a:rPr>
              <a:t>                3.</a:t>
            </a:r>
            <a:r>
              <a:rPr lang="ru-RU" sz="2000" b="1" dirty="0" smtClean="0">
                <a:solidFill>
                  <a:srgbClr val="800000"/>
                </a:solidFill>
                <a:latin typeface="PosterBodoni BT" pitchFamily="18" charset="0"/>
                <a:hlinkClick r:id="rId3" action="ppaction://hlinksldjump"/>
              </a:rPr>
              <a:t> </a:t>
            </a:r>
            <a:r>
              <a:rPr lang="ru-RU" sz="2000" b="1" dirty="0" smtClean="0">
                <a:solidFill>
                  <a:srgbClr val="800000"/>
                </a:solidFill>
                <a:latin typeface="PosterBodoni BT" pitchFamily="18" charset="0"/>
                <a:hlinkClick r:id="rId4" action="ppaction://hlinksldjump"/>
              </a:rPr>
              <a:t>КАКИЕ</a:t>
            </a:r>
            <a:r>
              <a:rPr lang="ru-RU" sz="2000" b="1" dirty="0" smtClean="0">
                <a:solidFill>
                  <a:srgbClr val="800000"/>
                </a:solidFill>
                <a:latin typeface="PosterBodoni BT" pitchFamily="18" charset="0"/>
              </a:rPr>
              <a:t> ИЗОПРОЦЕССЫ ВЫ ЗНАЕТЕ?</a:t>
            </a:r>
            <a:br>
              <a:rPr lang="ru-RU" sz="2000" b="1" dirty="0" smtClean="0">
                <a:solidFill>
                  <a:srgbClr val="800000"/>
                </a:solidFill>
                <a:latin typeface="PosterBodoni BT" pitchFamily="18" charset="0"/>
              </a:rPr>
            </a:br>
            <a:r>
              <a:rPr lang="ru-RU" sz="2000" b="1" dirty="0" smtClean="0">
                <a:solidFill>
                  <a:srgbClr val="800000"/>
                </a:solidFill>
                <a:latin typeface="PosterBodoni BT" pitchFamily="18" charset="0"/>
              </a:rPr>
              <a:t> </a:t>
            </a:r>
            <a:br>
              <a:rPr lang="ru-RU" sz="2000" b="1" dirty="0" smtClean="0">
                <a:solidFill>
                  <a:srgbClr val="800000"/>
                </a:solidFill>
                <a:latin typeface="PosterBodoni BT" pitchFamily="18" charset="0"/>
              </a:rPr>
            </a:br>
            <a:r>
              <a:rPr lang="ru-RU" sz="2000" b="1" dirty="0" smtClean="0">
                <a:solidFill>
                  <a:srgbClr val="800000"/>
                </a:solidFill>
                <a:latin typeface="PosterBodoni BT" pitchFamily="18" charset="0"/>
              </a:rPr>
              <a:t>4.СФОРМУЛИРУЙТЕ  </a:t>
            </a:r>
            <a:r>
              <a:rPr lang="ru-RU" sz="2000" b="1" dirty="0" smtClean="0">
                <a:solidFill>
                  <a:srgbClr val="800000"/>
                </a:solidFill>
                <a:latin typeface="PosterBodoni BT" pitchFamily="18" charset="0"/>
                <a:hlinkClick r:id="rId5" action="ppaction://hlinksldjump"/>
              </a:rPr>
              <a:t>ЗАКОНЫ</a:t>
            </a:r>
            <a:r>
              <a:rPr lang="ru-RU" sz="2000" b="1" dirty="0" smtClean="0">
                <a:solidFill>
                  <a:srgbClr val="800000"/>
                </a:solidFill>
                <a:latin typeface="PosterBodoni BT" pitchFamily="18" charset="0"/>
                <a:hlinkClick r:id="rId6" action="ppaction://hlinksldjump"/>
              </a:rPr>
              <a:t/>
            </a:r>
            <a:br>
              <a:rPr lang="ru-RU" sz="2000" b="1" dirty="0" smtClean="0">
                <a:solidFill>
                  <a:srgbClr val="800000"/>
                </a:solidFill>
                <a:latin typeface="PosterBodoni BT" pitchFamily="18" charset="0"/>
                <a:hlinkClick r:id="rId6" action="ppaction://hlinksldjump"/>
              </a:rPr>
            </a:br>
            <a:r>
              <a:rPr lang="ru-RU" sz="2000" b="1" dirty="0" smtClean="0">
                <a:solidFill>
                  <a:srgbClr val="800000"/>
                </a:solidFill>
                <a:latin typeface="PosterBodoni BT" pitchFamily="18" charset="0"/>
                <a:hlinkClick r:id="rId6" action="ppaction://hlinksldjump"/>
              </a:rPr>
              <a:t> </a:t>
            </a:r>
            <a:r>
              <a:rPr lang="ru-RU" sz="2000" b="1" dirty="0" smtClean="0">
                <a:solidFill>
                  <a:srgbClr val="800000"/>
                </a:solidFill>
                <a:latin typeface="PosterBodoni BT" pitchFamily="18" charset="0"/>
              </a:rPr>
              <a:t>БОЙЛЯ-МАРИОТТА,</a:t>
            </a:r>
            <a:br>
              <a:rPr lang="ru-RU" sz="2000" b="1" dirty="0" smtClean="0">
                <a:solidFill>
                  <a:srgbClr val="800000"/>
                </a:solidFill>
                <a:latin typeface="PosterBodoni BT" pitchFamily="18" charset="0"/>
              </a:rPr>
            </a:br>
            <a:r>
              <a:rPr lang="ru-RU" sz="2000" b="1" dirty="0" smtClean="0">
                <a:solidFill>
                  <a:srgbClr val="800000"/>
                </a:solidFill>
                <a:latin typeface="PosterBodoni BT" pitchFamily="18" charset="0"/>
              </a:rPr>
              <a:t>         ГЕЙ-ЛЮССАКА, </a:t>
            </a:r>
            <a:br>
              <a:rPr lang="ru-RU" sz="2000" b="1" dirty="0" smtClean="0">
                <a:solidFill>
                  <a:srgbClr val="800000"/>
                </a:solidFill>
                <a:latin typeface="PosterBodoni BT" pitchFamily="18" charset="0"/>
              </a:rPr>
            </a:br>
            <a:r>
              <a:rPr lang="ru-RU" sz="2000" b="1" dirty="0" smtClean="0">
                <a:solidFill>
                  <a:srgbClr val="800000"/>
                </a:solidFill>
                <a:latin typeface="PosterBodoni BT" pitchFamily="18" charset="0"/>
              </a:rPr>
              <a:t>       ШАРЛЯ </a:t>
            </a:r>
            <a:endParaRPr lang="ru-RU" sz="2000" b="1" i="1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Стрелка вправо 5">
            <a:hlinkClick r:id="rId7" action="ppaction://hlinksldjump"/>
          </p:cNvPr>
          <p:cNvSpPr/>
          <p:nvPr/>
        </p:nvSpPr>
        <p:spPr>
          <a:xfrm>
            <a:off x="6429388" y="6000768"/>
            <a:ext cx="571504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орн 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57158" y="1785926"/>
            <a:ext cx="8358246" cy="4357718"/>
          </a:xfrm>
        </p:spPr>
        <p:txBody>
          <a:bodyPr>
            <a:normAutofit fontScale="85000" lnSpcReduction="10000"/>
          </a:bodyPr>
          <a:lstStyle/>
          <a:p>
            <a:pPr>
              <a:buFontTx/>
              <a:buAutoNum type="arabicPeriod"/>
            </a:pPr>
            <a:r>
              <a:rPr lang="ru-RU" b="1" dirty="0" smtClean="0"/>
              <a:t>ЧИСЛО МОЛЕКУЛ В ГАЗЕ ОЧЕНЬ ВЕЛИКО.</a:t>
            </a:r>
          </a:p>
          <a:p>
            <a:pPr>
              <a:buFontTx/>
              <a:buAutoNum type="arabicPeriod"/>
            </a:pPr>
            <a:r>
              <a:rPr lang="ru-RU" b="1" dirty="0" smtClean="0"/>
              <a:t>РАСПРЕДЕЛЕНИЕ МОЛЕКУЛ В ОБЪЕМЕ – НЕРАВНОМЕРНОЕ.</a:t>
            </a:r>
          </a:p>
          <a:p>
            <a:pPr>
              <a:buFontTx/>
              <a:buAutoNum type="arabicPeriod"/>
            </a:pPr>
            <a:r>
              <a:rPr lang="ru-RU" b="1" dirty="0" smtClean="0"/>
              <a:t>РАССТОЯНИЕ МЕЖДУ МОЛЕКУЛАМИ </a:t>
            </a:r>
            <a:r>
              <a:rPr lang="en-US" b="1" dirty="0" smtClean="0"/>
              <a:t>&gt; d.</a:t>
            </a:r>
            <a:endParaRPr lang="ru-RU" b="1" dirty="0" smtClean="0"/>
          </a:p>
          <a:p>
            <a:pPr>
              <a:buNone/>
            </a:pPr>
            <a:r>
              <a:rPr lang="ru-RU" b="1" dirty="0" smtClean="0"/>
              <a:t>4.   МОЛЕКУЛЫ – УПРУГИЕ ШАРЫ.</a:t>
            </a:r>
          </a:p>
          <a:p>
            <a:pPr>
              <a:buNone/>
            </a:pPr>
            <a:r>
              <a:rPr lang="ru-RU" b="1" dirty="0" smtClean="0"/>
              <a:t>5.   СИЛЫ ПРИТЯЖЕНИЯ СТРЕМЯТСЯ К 0.</a:t>
            </a:r>
          </a:p>
          <a:p>
            <a:pPr>
              <a:buFontTx/>
              <a:buAutoNum type="arabicPeriod" startAt="6"/>
            </a:pPr>
            <a:r>
              <a:rPr lang="ru-RU" b="1" dirty="0" smtClean="0"/>
              <a:t>ОТТАЛКИВАНИЕ – ТОЛЬКО ПРИ УДАРАХ.</a:t>
            </a:r>
          </a:p>
          <a:p>
            <a:pPr>
              <a:buFontTx/>
              <a:buAutoNum type="arabicPeriod" startAt="6"/>
            </a:pPr>
            <a:r>
              <a:rPr lang="ru-RU" b="1" dirty="0" smtClean="0"/>
              <a:t>ДВИЖЕНИЕ – ПО ЗАКОНАМ НЬЮТОНА</a:t>
            </a:r>
            <a:endParaRPr lang="ru-RU" dirty="0" smtClean="0">
              <a:solidFill>
                <a:srgbClr val="8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357166"/>
            <a:ext cx="8229600" cy="142876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342900" indent="-342900"/>
            <a:r>
              <a:rPr lang="ru-RU" sz="2000" b="1" dirty="0" smtClean="0">
                <a:ln w="11430"/>
                <a:solidFill>
                  <a:srgbClr val="8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solidFill>
                  <a:srgbClr val="800000"/>
                </a:solidFill>
              </a:rPr>
              <a:t>ИДЕАЛЬНЫЙ ГАЗ - ЭТО УПРОЩЕННАЯ МОДЕЛЬ </a:t>
            </a:r>
            <a:br>
              <a:rPr lang="ru-RU" sz="2000" b="1" dirty="0" smtClean="0">
                <a:solidFill>
                  <a:srgbClr val="800000"/>
                </a:solidFill>
              </a:rPr>
            </a:br>
            <a:r>
              <a:rPr lang="ru-RU" sz="2000" b="1" dirty="0" smtClean="0">
                <a:solidFill>
                  <a:srgbClr val="800000"/>
                </a:solidFill>
              </a:rPr>
              <a:t>РЕАЛЬНОГО ГАЗА, ГДЕ ВЗАИМОДЕЙСТВИЕ МЕЖДУ МОЛЕКУЛАМИ ПРЕНЕБРЕЖИМО МАЛО</a:t>
            </a:r>
            <a:r>
              <a:rPr lang="ru-RU" sz="3200" b="1" dirty="0" smtClean="0">
                <a:solidFill>
                  <a:srgbClr val="800000"/>
                </a:solidFill>
              </a:rPr>
              <a:t/>
            </a:r>
            <a:br>
              <a:rPr lang="ru-RU" sz="3200" b="1" dirty="0" smtClean="0">
                <a:solidFill>
                  <a:srgbClr val="800000"/>
                </a:solidFill>
              </a:rPr>
            </a:br>
            <a:endParaRPr lang="ru-RU" sz="3200" b="1" dirty="0">
              <a:ln w="11430"/>
              <a:solidFill>
                <a:srgbClr val="8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28794" y="5786454"/>
            <a:ext cx="228601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4" action="ppaction://hlinksldjump"/>
              </a:rPr>
              <a:t>назад</a:t>
            </a:r>
            <a:endParaRPr lang="ru-RU" sz="2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орн 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57158" y="1714488"/>
            <a:ext cx="8358246" cy="4429156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МАКРОСКОПИЧЕСКИЕ ПАРАМЕТРЫ: ДАВЛЕНИЕ,     ОБЪЕМ,   ТЕМПЕРАТУРА </a:t>
            </a:r>
          </a:p>
          <a:p>
            <a:r>
              <a:rPr lang="en-US" b="1" dirty="0" smtClean="0">
                <a:solidFill>
                  <a:srgbClr val="800000"/>
                </a:solidFill>
              </a:rPr>
              <a:t>P – </a:t>
            </a:r>
            <a:r>
              <a:rPr lang="ru-RU" b="1" dirty="0" smtClean="0">
                <a:solidFill>
                  <a:srgbClr val="800000"/>
                </a:solidFill>
              </a:rPr>
              <a:t>ДАВЛЕНИЕ – </a:t>
            </a:r>
            <a:r>
              <a:rPr lang="en-US" b="1" dirty="0" smtClean="0">
                <a:solidFill>
                  <a:srgbClr val="800000"/>
                </a:solidFill>
              </a:rPr>
              <a:t>[</a:t>
            </a:r>
            <a:r>
              <a:rPr lang="ru-RU" b="1" dirty="0" smtClean="0">
                <a:solidFill>
                  <a:srgbClr val="800000"/>
                </a:solidFill>
              </a:rPr>
              <a:t> ПА </a:t>
            </a:r>
            <a:r>
              <a:rPr lang="en-US" b="1" dirty="0" smtClean="0">
                <a:solidFill>
                  <a:srgbClr val="800000"/>
                </a:solidFill>
              </a:rPr>
              <a:t>]</a:t>
            </a:r>
            <a:endParaRPr lang="ru-RU" b="1" dirty="0" smtClean="0">
              <a:solidFill>
                <a:srgbClr val="800000"/>
              </a:solidFill>
            </a:endParaRPr>
          </a:p>
          <a:p>
            <a:endParaRPr lang="ru-RU" b="1" dirty="0" smtClean="0">
              <a:solidFill>
                <a:srgbClr val="800000"/>
              </a:solidFill>
            </a:endParaRPr>
          </a:p>
          <a:p>
            <a:r>
              <a:rPr lang="en-US" b="1" dirty="0" smtClean="0">
                <a:solidFill>
                  <a:srgbClr val="800000"/>
                </a:solidFill>
              </a:rPr>
              <a:t>V – </a:t>
            </a:r>
            <a:r>
              <a:rPr lang="ru-RU" b="1" dirty="0" smtClean="0">
                <a:solidFill>
                  <a:srgbClr val="800000"/>
                </a:solidFill>
              </a:rPr>
              <a:t>ОБЪЕМ – </a:t>
            </a:r>
            <a:r>
              <a:rPr lang="en-US" b="1" dirty="0" smtClean="0">
                <a:solidFill>
                  <a:srgbClr val="800000"/>
                </a:solidFill>
              </a:rPr>
              <a:t>[</a:t>
            </a:r>
            <a:r>
              <a:rPr lang="ru-RU" b="1" dirty="0" smtClean="0">
                <a:solidFill>
                  <a:srgbClr val="800000"/>
                </a:solidFill>
              </a:rPr>
              <a:t> м</a:t>
            </a:r>
            <a:r>
              <a:rPr lang="ru-RU" b="1" baseline="30000" dirty="0" smtClean="0">
                <a:solidFill>
                  <a:srgbClr val="800000"/>
                </a:solidFill>
              </a:rPr>
              <a:t>3 </a:t>
            </a:r>
            <a:r>
              <a:rPr lang="en-US" b="1" dirty="0" smtClean="0">
                <a:solidFill>
                  <a:srgbClr val="800000"/>
                </a:solidFill>
              </a:rPr>
              <a:t>] </a:t>
            </a:r>
            <a:endParaRPr lang="ru-RU" b="1" dirty="0" smtClean="0">
              <a:solidFill>
                <a:srgbClr val="800000"/>
              </a:solidFill>
            </a:endParaRPr>
          </a:p>
          <a:p>
            <a:endParaRPr lang="ru-RU" b="1" dirty="0" smtClean="0">
              <a:solidFill>
                <a:srgbClr val="800000"/>
              </a:solidFill>
            </a:endParaRPr>
          </a:p>
          <a:p>
            <a:r>
              <a:rPr lang="en-US" b="1" dirty="0" smtClean="0">
                <a:solidFill>
                  <a:srgbClr val="800000"/>
                </a:solidFill>
              </a:rPr>
              <a:t>T – </a:t>
            </a:r>
            <a:r>
              <a:rPr lang="ru-RU" b="1" dirty="0" smtClean="0">
                <a:solidFill>
                  <a:srgbClr val="800000"/>
                </a:solidFill>
              </a:rPr>
              <a:t>ТЕМПЕРАТУРА –  </a:t>
            </a:r>
            <a:r>
              <a:rPr lang="en-US" b="1" dirty="0" smtClean="0">
                <a:solidFill>
                  <a:srgbClr val="800000"/>
                </a:solidFill>
              </a:rPr>
              <a:t>[</a:t>
            </a:r>
            <a:r>
              <a:rPr lang="ru-RU" b="1" dirty="0" smtClean="0">
                <a:solidFill>
                  <a:srgbClr val="800000"/>
                </a:solidFill>
              </a:rPr>
              <a:t> К </a:t>
            </a:r>
            <a:r>
              <a:rPr lang="en-US" b="1" dirty="0" smtClean="0">
                <a:solidFill>
                  <a:srgbClr val="800000"/>
                </a:solidFill>
              </a:rPr>
              <a:t>]</a:t>
            </a:r>
            <a:endParaRPr lang="ru-RU" b="1" dirty="0" smtClean="0">
              <a:solidFill>
                <a:srgbClr val="800000"/>
              </a:solidFill>
            </a:endParaRPr>
          </a:p>
          <a:p>
            <a:endParaRPr lang="ru-RU" dirty="0" smtClean="0">
              <a:solidFill>
                <a:srgbClr val="8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428604"/>
            <a:ext cx="8229600" cy="1143008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000" b="1" dirty="0" smtClean="0">
                <a:solidFill>
                  <a:srgbClr val="800000"/>
                </a:solidFill>
              </a:rPr>
              <a:t>ИЗОПРОЦЕСС –  ПРОЦЕСС,  ПРИ  КОТОРОМ  ОДИН ИЗ   МАКРОСКОПИЧЕСКИХ ПАРАМЕТРОВ СОСТОЯНИЯ  ДАННОЙ МАССЫ ГАЗА  ОСТАЕТСЯ ПОСТОЯННЫМ</a:t>
            </a:r>
            <a:endParaRPr lang="ru-RU" sz="2000" b="1" dirty="0">
              <a:ln w="11430"/>
              <a:solidFill>
                <a:srgbClr val="8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28794" y="5643578"/>
            <a:ext cx="91698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4" action="ppaction://hlinksldjump"/>
              </a:rPr>
              <a:t>назад</a:t>
            </a:r>
            <a:endParaRPr lang="ru-RU" sz="2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орн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42876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000" b="1" u="sng" dirty="0" smtClean="0">
                <a:solidFill>
                  <a:schemeClr val="accent6">
                    <a:lumMod val="75000"/>
                  </a:schemeClr>
                </a:solidFill>
              </a:rPr>
              <a:t>МЫ  ЗНАЕМ  ТАКИЕ  ПРОЦЕССЫ: </a:t>
            </a:r>
            <a:br>
              <a:rPr lang="ru-RU" sz="2000" b="1" u="sng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b="1" u="sng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000" b="1" u="sng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ИЗОТЕРМИЧЕСКИЙ        ИЗОБАРНЫЙ              ИЗОХОРНЫЙ 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2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3200" b="1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42910" y="2000240"/>
            <a:ext cx="2428892" cy="27860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800000"/>
                </a:solidFill>
              </a:rPr>
              <a:t>ТЕМПЕРАТУРА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800000"/>
                </a:solidFill>
              </a:rPr>
              <a:t>ОСТАЕТСЯ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800000"/>
                </a:solidFill>
              </a:rPr>
              <a:t>ПОСТОЯННОЙ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800000"/>
                </a:solidFill>
              </a:rPr>
              <a:t>ОСНОВНОЙ ГРАФИК –ИЗОТЕРМА</a:t>
            </a:r>
          </a:p>
          <a:p>
            <a:pPr>
              <a:buNone/>
            </a:pPr>
            <a:endParaRPr lang="ru-RU" sz="2000" dirty="0" smtClean="0">
              <a:solidFill>
                <a:srgbClr val="8000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3286116" y="1571612"/>
            <a:ext cx="2500330" cy="35719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800000"/>
                </a:solidFill>
              </a:rPr>
              <a:t>ДАВЛЕНИЕ</a:t>
            </a:r>
          </a:p>
          <a:p>
            <a:pPr algn="ctr"/>
            <a:r>
              <a:rPr lang="ru-RU" dirty="0" smtClean="0">
                <a:solidFill>
                  <a:srgbClr val="800000"/>
                </a:solidFill>
              </a:rPr>
              <a:t>ОСТАЕТСЯ ПОСТОЯННЫМ</a:t>
            </a:r>
          </a:p>
          <a:p>
            <a:pPr algn="ctr"/>
            <a:r>
              <a:rPr lang="ru-RU" dirty="0" smtClean="0">
                <a:solidFill>
                  <a:srgbClr val="800000"/>
                </a:solidFill>
              </a:rPr>
              <a:t>ОСНОВНОЙ ГРАФИК - ИЗОБАРА</a:t>
            </a:r>
          </a:p>
          <a:p>
            <a:endParaRPr lang="ru-RU" dirty="0">
              <a:solidFill>
                <a:srgbClr val="80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6000760" y="2174875"/>
            <a:ext cx="2686040" cy="346870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800000"/>
                </a:solidFill>
              </a:rPr>
              <a:t>ОБЪЕМ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800000"/>
                </a:solidFill>
              </a:rPr>
              <a:t>ОСТАЕТСЯ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800000"/>
                </a:solidFill>
              </a:rPr>
              <a:t>ПОСТОЯННЫМ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800000"/>
                </a:solidFill>
              </a:rPr>
              <a:t>ОСНОВНОЙ ГРАФИК - ИЗОХОРА</a:t>
            </a:r>
          </a:p>
          <a:p>
            <a:pPr>
              <a:buNone/>
            </a:pPr>
            <a:endParaRPr lang="ru-RU" dirty="0">
              <a:solidFill>
                <a:srgbClr val="8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28794" y="5643578"/>
            <a:ext cx="91698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3" action="ppaction://hlinksldjump"/>
              </a:rPr>
              <a:t>назад</a:t>
            </a:r>
            <a:endParaRPr lang="ru-RU" sz="2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орн 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571472" y="1785927"/>
            <a:ext cx="8229600" cy="4071966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/>
              <a:t>Закон</a:t>
            </a:r>
          </a:p>
          <a:p>
            <a:pPr>
              <a:buNone/>
            </a:pPr>
            <a:r>
              <a:rPr lang="ru-RU" sz="2000" b="1" dirty="0" smtClean="0"/>
              <a:t>Бойля- Мариотта</a:t>
            </a: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    </a:t>
            </a:r>
          </a:p>
          <a:p>
            <a:pPr>
              <a:buNone/>
            </a:pPr>
            <a:r>
              <a:rPr lang="ru-RU" sz="2000" b="1" dirty="0" smtClean="0"/>
              <a:t>                                       Закон Гей-Люссака</a:t>
            </a:r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                                                                              </a:t>
            </a:r>
            <a:r>
              <a:rPr lang="ru-RU" sz="2000" b="1" dirty="0" smtClean="0"/>
              <a:t>Закон Шарля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b="1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9464"/>
            <a:ext cx="8229600" cy="1355023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400" b="1" dirty="0" smtClean="0">
                <a:solidFill>
                  <a:srgbClr val="800000"/>
                </a:solidFill>
              </a:rPr>
              <a:t> ИЗОПРОЦЕССЫ СПРАВЕДЛИВЫ ДЛЯ НЕИЗМЕННОЙ МАССЫ ГАЗА</a:t>
            </a: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</a:br>
            <a:endParaRPr lang="ru-RU" sz="2400" b="1" dirty="0">
              <a:ln w="11430"/>
              <a:solidFill>
                <a:srgbClr val="8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609600" y="2819400"/>
          <a:ext cx="2170113" cy="609600"/>
        </p:xfrm>
        <a:graphic>
          <a:graphicData uri="http://schemas.openxmlformats.org/presentationml/2006/ole">
            <p:oleObj spid="_x0000_s3074" name="Формула" r:id="rId4" imgW="977760" imgH="215640" progId="Equation.3">
              <p:embed/>
            </p:oleObj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3352800" y="3886200"/>
          <a:ext cx="2473325" cy="1008063"/>
        </p:xfrm>
        <a:graphic>
          <a:graphicData uri="http://schemas.openxmlformats.org/presentationml/2006/ole">
            <p:oleObj spid="_x0000_s3075" name="Формула" r:id="rId5" imgW="558720" imgH="431640" progId="Equation.3">
              <p:embed/>
            </p:oleObj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6400800" y="5105400"/>
          <a:ext cx="1873250" cy="990600"/>
        </p:xfrm>
        <a:graphic>
          <a:graphicData uri="http://schemas.openxmlformats.org/presentationml/2006/ole">
            <p:oleObj spid="_x0000_s3076" name="Формула" r:id="rId6" imgW="520560" imgH="431640" progId="Equation.3">
              <p:embed/>
            </p:oleObj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928794" y="5643578"/>
            <a:ext cx="91698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7" action="ppaction://hlinksldjump"/>
              </a:rPr>
              <a:t>назад</a:t>
            </a:r>
            <a:endParaRPr lang="ru-RU" sz="2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орн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009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015286" cy="1571636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rgbClr val="8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Aharoni" pitchFamily="2" charset="-79"/>
              </a:rPr>
              <a:t> Повторим графики  </a:t>
            </a:r>
            <a:r>
              <a:rPr lang="ru-RU" sz="3600" b="1" dirty="0" err="1" smtClean="0">
                <a:ln w="11430"/>
                <a:solidFill>
                  <a:srgbClr val="8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Aharoni" pitchFamily="2" charset="-79"/>
              </a:rPr>
              <a:t>изопроцессов</a:t>
            </a:r>
            <a:endParaRPr lang="ru-RU" sz="3600" b="1" dirty="0">
              <a:ln w="11430"/>
              <a:solidFill>
                <a:srgbClr val="8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Aharoni" pitchFamily="2" charset="-79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643182"/>
            <a:ext cx="2000264" cy="2143140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2571744"/>
            <a:ext cx="1982788" cy="2160587"/>
          </a:xfrm>
          <a:prstGeom prst="rect">
            <a:avLst/>
          </a:prstGeom>
          <a:noFill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2643182"/>
            <a:ext cx="2039937" cy="2160587"/>
          </a:xfrm>
          <a:prstGeom prst="rect">
            <a:avLst/>
          </a:prstGeom>
          <a:noFill/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5786446" y="2571744"/>
            <a:ext cx="428628" cy="37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aseline="30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</a:t>
            </a:r>
            <a:endParaRPr lang="ru-RU" sz="2800" baseline="300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928926" y="2643182"/>
            <a:ext cx="357190" cy="37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aseline="30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</a:t>
            </a:r>
            <a:endParaRPr lang="ru-RU" sz="2800" baseline="300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580996" y="2724144"/>
            <a:ext cx="428628" cy="37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aseline="30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</a:t>
            </a:r>
            <a:endParaRPr lang="ru-RU" sz="2800" baseline="300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4929190" y="4929198"/>
            <a:ext cx="26194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aseline="30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</a:t>
            </a:r>
            <a:endParaRPr lang="ru-RU" sz="2800" baseline="300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8001024" y="4929198"/>
            <a:ext cx="26194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aseline="30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</a:t>
            </a:r>
            <a:endParaRPr lang="ru-RU" sz="2800" baseline="300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2500298" y="4786322"/>
            <a:ext cx="35559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aseline="30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V</a:t>
            </a:r>
            <a:endParaRPr lang="ru-RU" sz="2800" baseline="300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357290" y="5143512"/>
            <a:ext cx="5429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aseline="30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ПО ДАННЫМ ГРАФИКАМ ОПРЕДЕЛИТЕ </a:t>
            </a:r>
            <a:r>
              <a:rPr lang="ru-RU" baseline="30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:</a:t>
            </a: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7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Тема7</Template>
  <TotalTime>1351</TotalTime>
  <Words>470</Words>
  <Application>Microsoft Office PowerPoint</Application>
  <PresentationFormat>Экран (4:3)</PresentationFormat>
  <Paragraphs>116</Paragraphs>
  <Slides>22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Тема7</vt:lpstr>
      <vt:lpstr>Формула</vt:lpstr>
      <vt:lpstr>Слайд 1</vt:lpstr>
      <vt:lpstr> Девиз нашего урока:</vt:lpstr>
      <vt:lpstr>Слайд 3</vt:lpstr>
      <vt:lpstr> Повторим</vt:lpstr>
      <vt:lpstr> ИДЕАЛЬНЫЙ ГАЗ - ЭТО УПРОЩЕННАЯ МОДЕЛЬ  РЕАЛЬНОГО ГАЗА, ГДЕ ВЗАИМОДЕЙСТВИЕ МЕЖДУ МОЛЕКУЛАМИ ПРЕНЕБРЕЖИМО МАЛО </vt:lpstr>
      <vt:lpstr>ИЗОПРОЦЕСС –  ПРОЦЕСС,  ПРИ  КОТОРОМ  ОДИН ИЗ   МАКРОСКОПИЧЕСКИХ ПАРАМЕТРОВ СОСТОЯНИЯ  ДАННОЙ МАССЫ ГАЗА  ОСТАЕТСЯ ПОСТОЯННЫМ</vt:lpstr>
      <vt:lpstr>МЫ  ЗНАЕМ  ТАКИЕ  ПРОЦЕССЫ:   ИЗОТЕРМИЧЕСКИЙ        ИЗОБАРНЫЙ              ИЗОХОРНЫЙ    </vt:lpstr>
      <vt:lpstr> ИЗОПРОЦЕССЫ СПРАВЕДЛИВЫ ДЛЯ НЕИЗМЕННОЙ МАССЫ ГАЗА </vt:lpstr>
      <vt:lpstr> Повторим графики  изопроцессов</vt:lpstr>
      <vt:lpstr>ЗАДАНИЕ ДЛЯ ПРОБНОГО ДЕЙСТВИЯ:  </vt:lpstr>
      <vt:lpstr>Тема урока: </vt:lpstr>
      <vt:lpstr>Цель урока: </vt:lpstr>
      <vt:lpstr>Два определения внутренней энергии</vt:lpstr>
      <vt:lpstr> МОЛЕКУЛЯРНО-КИНЕТИЧЕСКОЕ ТОЛКОВАНИЕ ПОНЯТИЯ ВНУТРЕННЕЙ ЭНЕРГИИ</vt:lpstr>
      <vt:lpstr>НО…</vt:lpstr>
      <vt:lpstr>ЭТО НАДО ЗНАТЬ:</vt:lpstr>
      <vt:lpstr>Первичное закрепление  с проговариванием во внешней речи.  </vt:lpstr>
      <vt:lpstr>Самостоятельная работа с проверкой по эталону. </vt:lpstr>
      <vt:lpstr> ИЗМЕНЕНИЕ ВНУТРЕННЕЙ ЭНЕРГИИ</vt:lpstr>
      <vt:lpstr>Пословицы и поговорки</vt:lpstr>
      <vt:lpstr>Проведение зрительной гимнастики</vt:lpstr>
      <vt:lpstr>Спасибо за внимание!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Хомушку Шолбан Биче-ооловна МАДОУ ЦРР – Детский сад № 29</dc:title>
  <dc:creator>Крылепова Татьяна Вл</dc:creator>
  <cp:lastModifiedBy>Пользователь</cp:lastModifiedBy>
  <cp:revision>138</cp:revision>
  <dcterms:created xsi:type="dcterms:W3CDTF">2013-03-01T02:17:33Z</dcterms:created>
  <dcterms:modified xsi:type="dcterms:W3CDTF">2016-02-16T07:56:27Z</dcterms:modified>
</cp:coreProperties>
</file>