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321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319" r:id="rId12"/>
    <p:sldId id="270" r:id="rId13"/>
    <p:sldId id="271" r:id="rId14"/>
    <p:sldId id="284" r:id="rId15"/>
    <p:sldId id="272" r:id="rId16"/>
    <p:sldId id="274" r:id="rId17"/>
    <p:sldId id="299" r:id="rId18"/>
    <p:sldId id="300" r:id="rId19"/>
    <p:sldId id="301" r:id="rId20"/>
    <p:sldId id="309" r:id="rId21"/>
    <p:sldId id="311" r:id="rId22"/>
    <p:sldId id="302" r:id="rId23"/>
    <p:sldId id="314" r:id="rId24"/>
    <p:sldId id="315" r:id="rId25"/>
    <p:sldId id="312" r:id="rId26"/>
    <p:sldId id="308" r:id="rId27"/>
    <p:sldId id="298" r:id="rId28"/>
    <p:sldId id="292" r:id="rId29"/>
    <p:sldId id="293" r:id="rId30"/>
    <p:sldId id="295" r:id="rId31"/>
    <p:sldId id="297" r:id="rId32"/>
    <p:sldId id="273" r:id="rId33"/>
    <p:sldId id="285" r:id="rId34"/>
    <p:sldId id="287" r:id="rId35"/>
    <p:sldId id="288" r:id="rId36"/>
    <p:sldId id="289" r:id="rId37"/>
    <p:sldId id="290" r:id="rId38"/>
    <p:sldId id="275" r:id="rId39"/>
    <p:sldId id="29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5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0FEBE7-468F-4608-B58D-7E2B6D190036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0935BB-46F5-4016-962E-71045BD4A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7824F-2DFE-4717-A1CF-F512AB56B8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E6BC0-5B46-4B9A-84A8-8BD908DDC9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Легко вытягивается в проволоку и прокатывается в фольгу толщиной  до 0,01 мм.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AE5A-2C5B-4BA1-A9CD-0AC0704EB31C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086F-754C-430F-A5B8-6572847C5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46D7-64DA-4533-B9E8-A64291557DCC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1DBD-ACFC-4FFB-A296-6BA760176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792E-76C4-426C-9E58-2EB88F528318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F330-5E95-4DDC-9AEA-8A2CA1CBE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39EE-D2CE-4D86-A98B-9A9C260A07DD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B60F-1E0B-425D-8A47-3E7D13988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61DF-A045-4459-8981-74FE0829E53D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CFFB-A63B-4388-9BA2-8BF7404E2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9046-6253-42B0-BDAD-49341EA7AEAD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EE6-F729-46FC-A0CD-B38833878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FCF2-37C3-4FE8-9382-EF6F3EAD3D86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6268-6A80-4A91-AA94-4E7F8470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68E9-9FA5-45FE-8493-0A2AF41D827A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5C32-987E-407C-8FB3-5245BCC6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7311-0B99-4F58-A446-D875F2DA71F2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7011-748F-47E5-9A35-32E0D9D89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56AA-2706-4DD9-9368-73CB5043860F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DFFA-49F9-4D1C-B22A-5D6D0D420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B0F21-7980-4CC3-962A-72A865E51950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FBA0-D6CB-43CB-87EB-174AF0F4E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F5D1B5-0930-4525-AF75-633E9F8180B8}" type="datetimeFigureOut">
              <a:rPr lang="ru-RU"/>
              <a:pPr>
                <a:defRPr/>
              </a:pPr>
              <a:t>03.08.2014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4A9BB-9D2F-4779-A7FD-4E5BF3B9F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1285875"/>
            <a:ext cx="7715250" cy="1570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Алюминий</a:t>
            </a:r>
          </a:p>
        </p:txBody>
      </p:sp>
      <p:pic>
        <p:nvPicPr>
          <p:cNvPr id="14338" name="Picture 4" descr="C:\Users\Леонид\AppData\Local\Microsoft\Windows\Temporary Internet Files\Content.IE5\67CIPF9Z\MC90025075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714750"/>
            <a:ext cx="30591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850" y="333375"/>
            <a:ext cx="8496300" cy="0"/>
          </a:xfrm>
          <a:prstGeom prst="line">
            <a:avLst/>
          </a:prstGeom>
          <a:ln w="412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820150" y="333375"/>
            <a:ext cx="0" cy="6119813"/>
          </a:xfrm>
          <a:prstGeom prst="line">
            <a:avLst/>
          </a:prstGeom>
          <a:ln w="412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3850" y="333375"/>
            <a:ext cx="0" cy="6119813"/>
          </a:xfrm>
          <a:prstGeom prst="line">
            <a:avLst/>
          </a:prstGeom>
          <a:ln w="412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23850" y="6453188"/>
            <a:ext cx="8496300" cy="0"/>
          </a:xfrm>
          <a:prstGeom prst="line">
            <a:avLst/>
          </a:prstGeom>
          <a:ln w="412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11188" y="3429000"/>
            <a:ext cx="3960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Автор презентации</a:t>
            </a:r>
          </a:p>
          <a:p>
            <a:r>
              <a:rPr lang="ru-RU" sz="2400" b="1">
                <a:latin typeface="Comic Sans MS" pitchFamily="66" charset="0"/>
              </a:rPr>
              <a:t>Анисимова</a:t>
            </a:r>
          </a:p>
          <a:p>
            <a:r>
              <a:rPr lang="ru-RU" sz="2400" b="1">
                <a:latin typeface="Comic Sans MS" pitchFamily="66" charset="0"/>
              </a:rPr>
              <a:t>Юлия Владимировна, </a:t>
            </a:r>
          </a:p>
          <a:p>
            <a:r>
              <a:rPr lang="ru-RU" sz="2400" b="1">
                <a:latin typeface="Comic Sans MS" pitchFamily="66" charset="0"/>
              </a:rPr>
              <a:t>учитель химии</a:t>
            </a:r>
          </a:p>
          <a:p>
            <a:r>
              <a:rPr lang="ru-RU" sz="2400" b="1">
                <a:latin typeface="Comic Sans MS" pitchFamily="66" charset="0"/>
              </a:rPr>
              <a:t>ГОУ № 115</a:t>
            </a:r>
          </a:p>
          <a:p>
            <a:r>
              <a:rPr lang="ru-RU" sz="2400" b="1">
                <a:latin typeface="Comic Sans MS" pitchFamily="66" charset="0"/>
              </a:rPr>
              <a:t>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Нахождение в природе.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214313"/>
            <a:ext cx="12144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Al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285750" y="5214938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Корунд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249363"/>
            <a:ext cx="4522788" cy="3614737"/>
          </a:xfrm>
          <a:prstGeom prst="rect">
            <a:avLst/>
          </a:prstGeom>
          <a:noFill/>
        </p:spPr>
      </p:pic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5429250" y="5857875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Берилл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763" y="822325"/>
            <a:ext cx="3254375" cy="454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323850" y="1628775"/>
            <a:ext cx="719138" cy="7207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0988" y="207963"/>
            <a:ext cx="8509000" cy="1524000"/>
          </a:xfrm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5" y="5286375"/>
            <a:ext cx="4429125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1</a:t>
            </a:r>
            <a:r>
              <a:rPr lang="en-US" sz="3600" smtClean="0"/>
              <a:t>s</a:t>
            </a:r>
            <a:r>
              <a:rPr lang="en-US" sz="3600" baseline="30000" smtClean="0"/>
              <a:t>2</a:t>
            </a:r>
            <a:r>
              <a:rPr lang="en-US" sz="3600" smtClean="0"/>
              <a:t> 2s</a:t>
            </a:r>
            <a:r>
              <a:rPr lang="en-US" sz="3600" baseline="30000" smtClean="0"/>
              <a:t>2</a:t>
            </a:r>
            <a:r>
              <a:rPr lang="en-US" sz="3600" smtClean="0"/>
              <a:t> 2p</a:t>
            </a:r>
            <a:r>
              <a:rPr lang="en-US" sz="3600" baseline="30000" smtClean="0"/>
              <a:t>6</a:t>
            </a:r>
            <a:r>
              <a:rPr lang="en-US" sz="3600" smtClean="0"/>
              <a:t> 3s</a:t>
            </a:r>
            <a:r>
              <a:rPr lang="en-US" sz="3600" baseline="30000" smtClean="0"/>
              <a:t>2</a:t>
            </a:r>
            <a:r>
              <a:rPr lang="en-US" sz="3600" smtClean="0"/>
              <a:t> 3p</a:t>
            </a:r>
            <a:r>
              <a:rPr lang="en-US" sz="3600" baseline="30000" smtClean="0"/>
              <a:t>1</a:t>
            </a:r>
            <a:endParaRPr lang="ru-RU" sz="3600" baseline="3000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00200" y="4800600"/>
            <a:ext cx="6858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0" y="3962400"/>
            <a:ext cx="6858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4582" name="Line 14"/>
          <p:cNvSpPr>
            <a:spLocks noChangeShapeType="1"/>
          </p:cNvSpPr>
          <p:nvPr/>
        </p:nvSpPr>
        <p:spPr bwMode="auto">
          <a:xfrm>
            <a:off x="2057400" y="4953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15"/>
          <p:cNvSpPr>
            <a:spLocks noChangeShapeType="1"/>
          </p:cNvSpPr>
          <p:nvPr/>
        </p:nvSpPr>
        <p:spPr bwMode="auto">
          <a:xfrm flipV="1">
            <a:off x="1828800" y="4953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584" name="Группа 33"/>
          <p:cNvGrpSpPr>
            <a:grpSpLocks/>
          </p:cNvGrpSpPr>
          <p:nvPr/>
        </p:nvGrpSpPr>
        <p:grpSpPr bwMode="auto">
          <a:xfrm>
            <a:off x="5786438" y="2571750"/>
            <a:ext cx="2009775" cy="738188"/>
            <a:chOff x="6143636" y="3071810"/>
            <a:chExt cx="2009764" cy="738190"/>
          </a:xfrm>
        </p:grpSpPr>
        <p:sp>
          <p:nvSpPr>
            <p:cNvPr id="24616" name="Rectangle 10"/>
            <p:cNvSpPr>
              <a:spLocks noChangeArrowheads="1"/>
            </p:cNvSpPr>
            <p:nvPr/>
          </p:nvSpPr>
          <p:spPr bwMode="auto">
            <a:xfrm>
              <a:off x="6143636" y="3071810"/>
              <a:ext cx="638164" cy="738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4617" name="Rectangle 11"/>
            <p:cNvSpPr>
              <a:spLocks noChangeArrowheads="1"/>
            </p:cNvSpPr>
            <p:nvPr/>
          </p:nvSpPr>
          <p:spPr bwMode="auto">
            <a:xfrm>
              <a:off x="6829436" y="3071810"/>
              <a:ext cx="638164" cy="738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4618" name="Rectangle 13"/>
            <p:cNvSpPr>
              <a:spLocks noChangeArrowheads="1"/>
            </p:cNvSpPr>
            <p:nvPr/>
          </p:nvSpPr>
          <p:spPr bwMode="auto">
            <a:xfrm>
              <a:off x="7515236" y="3071810"/>
              <a:ext cx="638164" cy="738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4619" name="Line 19"/>
            <p:cNvSpPr>
              <a:spLocks noChangeShapeType="1"/>
            </p:cNvSpPr>
            <p:nvPr/>
          </p:nvSpPr>
          <p:spPr bwMode="auto">
            <a:xfrm flipV="1">
              <a:off x="6324600" y="3214686"/>
              <a:ext cx="0" cy="4429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5" name="Line 24"/>
          <p:cNvSpPr>
            <a:spLocks noChangeShapeType="1"/>
          </p:cNvSpPr>
          <p:nvPr/>
        </p:nvSpPr>
        <p:spPr bwMode="auto">
          <a:xfrm flipV="1">
            <a:off x="2514600" y="4114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5072063" y="2928938"/>
            <a:ext cx="6858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4587" name="Line 20"/>
          <p:cNvSpPr>
            <a:spLocks noChangeShapeType="1"/>
          </p:cNvSpPr>
          <p:nvPr/>
        </p:nvSpPr>
        <p:spPr bwMode="auto">
          <a:xfrm flipV="1">
            <a:off x="5300663" y="3081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5529263" y="3081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589" name="Группа 31"/>
          <p:cNvGrpSpPr>
            <a:grpSpLocks/>
          </p:cNvGrpSpPr>
          <p:nvPr/>
        </p:nvGrpSpPr>
        <p:grpSpPr bwMode="auto">
          <a:xfrm>
            <a:off x="3000375" y="3643313"/>
            <a:ext cx="2038350" cy="723900"/>
            <a:chOff x="3071802" y="3929066"/>
            <a:chExt cx="2109798" cy="795334"/>
          </a:xfrm>
        </p:grpSpPr>
        <p:sp>
          <p:nvSpPr>
            <p:cNvPr id="24607" name="Rectangle 6"/>
            <p:cNvSpPr>
              <a:spLocks noChangeArrowheads="1"/>
            </p:cNvSpPr>
            <p:nvPr/>
          </p:nvSpPr>
          <p:spPr bwMode="auto">
            <a:xfrm>
              <a:off x="3071802" y="3929066"/>
              <a:ext cx="738198" cy="795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4608" name="Rectangle 7"/>
            <p:cNvSpPr>
              <a:spLocks noChangeArrowheads="1"/>
            </p:cNvSpPr>
            <p:nvPr/>
          </p:nvSpPr>
          <p:spPr bwMode="auto">
            <a:xfrm>
              <a:off x="3757602" y="3929066"/>
              <a:ext cx="738198" cy="795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4609" name="Rectangle 8"/>
            <p:cNvSpPr>
              <a:spLocks noChangeArrowheads="1"/>
            </p:cNvSpPr>
            <p:nvPr/>
          </p:nvSpPr>
          <p:spPr bwMode="auto">
            <a:xfrm>
              <a:off x="4443402" y="3929066"/>
              <a:ext cx="738198" cy="795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4610" name="Line 21"/>
            <p:cNvSpPr>
              <a:spLocks noChangeShapeType="1"/>
            </p:cNvSpPr>
            <p:nvPr/>
          </p:nvSpPr>
          <p:spPr bwMode="auto">
            <a:xfrm flipV="1">
              <a:off x="4724400" y="4094800"/>
              <a:ext cx="0" cy="47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1" name="Line 22"/>
            <p:cNvSpPr>
              <a:spLocks noChangeShapeType="1"/>
            </p:cNvSpPr>
            <p:nvPr/>
          </p:nvSpPr>
          <p:spPr bwMode="auto">
            <a:xfrm flipV="1">
              <a:off x="4038600" y="4094800"/>
              <a:ext cx="0" cy="47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2" name="Line 23"/>
            <p:cNvSpPr>
              <a:spLocks noChangeShapeType="1"/>
            </p:cNvSpPr>
            <p:nvPr/>
          </p:nvSpPr>
          <p:spPr bwMode="auto">
            <a:xfrm flipV="1">
              <a:off x="3352800" y="4094800"/>
              <a:ext cx="0" cy="47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Line 28"/>
            <p:cNvSpPr>
              <a:spLocks noChangeShapeType="1"/>
            </p:cNvSpPr>
            <p:nvPr/>
          </p:nvSpPr>
          <p:spPr bwMode="auto">
            <a:xfrm>
              <a:off x="4953000" y="4094800"/>
              <a:ext cx="0" cy="47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29"/>
            <p:cNvSpPr>
              <a:spLocks noChangeShapeType="1"/>
            </p:cNvSpPr>
            <p:nvPr/>
          </p:nvSpPr>
          <p:spPr bwMode="auto">
            <a:xfrm>
              <a:off x="4267200" y="4094800"/>
              <a:ext cx="0" cy="47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30"/>
            <p:cNvSpPr>
              <a:spLocks noChangeShapeType="1"/>
            </p:cNvSpPr>
            <p:nvPr/>
          </p:nvSpPr>
          <p:spPr bwMode="auto">
            <a:xfrm>
              <a:off x="3581400" y="4094800"/>
              <a:ext cx="0" cy="47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90" name="Line 31"/>
          <p:cNvSpPr>
            <a:spLocks noChangeShapeType="1"/>
          </p:cNvSpPr>
          <p:nvPr/>
        </p:nvSpPr>
        <p:spPr bwMode="auto">
          <a:xfrm>
            <a:off x="2743200" y="4191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Text Box 33"/>
          <p:cNvSpPr txBox="1">
            <a:spLocks noChangeArrowheads="1"/>
          </p:cNvSpPr>
          <p:nvPr/>
        </p:nvSpPr>
        <p:spPr bwMode="auto">
          <a:xfrm>
            <a:off x="1600200" y="5562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1</a:t>
            </a:r>
            <a:r>
              <a:rPr lang="en-US" sz="2800">
                <a:latin typeface="Book Antiqua" pitchFamily="18" charset="0"/>
              </a:rPr>
              <a:t>s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4592" name="Text Box 34"/>
          <p:cNvSpPr txBox="1">
            <a:spLocks noChangeArrowheads="1"/>
          </p:cNvSpPr>
          <p:nvPr/>
        </p:nvSpPr>
        <p:spPr bwMode="auto">
          <a:xfrm>
            <a:off x="2357438" y="47148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2s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4593" name="Text Box 35"/>
          <p:cNvSpPr txBox="1">
            <a:spLocks noChangeArrowheads="1"/>
          </p:cNvSpPr>
          <p:nvPr/>
        </p:nvSpPr>
        <p:spPr bwMode="auto">
          <a:xfrm>
            <a:off x="3714750" y="442912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2p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4594" name="Text Box 36"/>
          <p:cNvSpPr txBox="1">
            <a:spLocks noChangeArrowheads="1"/>
          </p:cNvSpPr>
          <p:nvPr/>
        </p:nvSpPr>
        <p:spPr bwMode="auto">
          <a:xfrm>
            <a:off x="5214938" y="37147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3s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24595" name="Text Box 37"/>
          <p:cNvSpPr txBox="1">
            <a:spLocks noChangeArrowheads="1"/>
          </p:cNvSpPr>
          <p:nvPr/>
        </p:nvSpPr>
        <p:spPr bwMode="auto">
          <a:xfrm>
            <a:off x="6429375" y="328612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3p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24596" name="Text Box 39"/>
          <p:cNvSpPr txBox="1">
            <a:spLocks noChangeArrowheads="1"/>
          </p:cNvSpPr>
          <p:nvPr/>
        </p:nvSpPr>
        <p:spPr bwMode="auto">
          <a:xfrm>
            <a:off x="285750" y="600075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в соединениях проявляет степень окисления </a:t>
            </a:r>
            <a:r>
              <a:rPr lang="ru-RU" sz="3200" b="1">
                <a:latin typeface="Times New Roman" pitchFamily="18" charset="0"/>
              </a:rPr>
              <a:t>+</a:t>
            </a:r>
            <a:r>
              <a:rPr lang="en-US" sz="3200" b="1">
                <a:latin typeface="Book Antiqua" pitchFamily="18" charset="0"/>
              </a:rPr>
              <a:t>3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850" y="1700213"/>
            <a:ext cx="1584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Al</a:t>
            </a:r>
            <a:endParaRPr lang="ru-RU" sz="3600" b="1" dirty="0">
              <a:ln w="635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4598" name="Группа 39"/>
          <p:cNvGrpSpPr>
            <a:grpSpLocks/>
          </p:cNvGrpSpPr>
          <p:nvPr/>
        </p:nvGrpSpPr>
        <p:grpSpPr bwMode="auto">
          <a:xfrm>
            <a:off x="1331913" y="2060575"/>
            <a:ext cx="1079500" cy="792163"/>
            <a:chOff x="1403648" y="2204864"/>
            <a:chExt cx="1080120" cy="792088"/>
          </a:xfrm>
        </p:grpSpPr>
        <p:sp>
          <p:nvSpPr>
            <p:cNvPr id="38" name="Овал 37"/>
            <p:cNvSpPr/>
            <p:nvPr/>
          </p:nvSpPr>
          <p:spPr>
            <a:xfrm>
              <a:off x="1475126" y="2204864"/>
              <a:ext cx="864096" cy="792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03648" y="2349313"/>
              <a:ext cx="1080120" cy="522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6350"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+13</a:t>
              </a:r>
              <a:endParaRPr lang="ru-RU" sz="2800" b="1" dirty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sp>
        <p:nvSpPr>
          <p:cNvPr id="41" name="Дуга 40"/>
          <p:cNvSpPr/>
          <p:nvPr/>
        </p:nvSpPr>
        <p:spPr>
          <a:xfrm>
            <a:off x="1763713" y="1844675"/>
            <a:ext cx="792162" cy="1079500"/>
          </a:xfrm>
          <a:prstGeom prst="arc">
            <a:avLst>
              <a:gd name="adj1" fmla="val 16200000"/>
              <a:gd name="adj2" fmla="val 5163247"/>
            </a:avLst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Дуга 41"/>
          <p:cNvSpPr/>
          <p:nvPr/>
        </p:nvSpPr>
        <p:spPr>
          <a:xfrm>
            <a:off x="2124075" y="1844675"/>
            <a:ext cx="719138" cy="1079500"/>
          </a:xfrm>
          <a:prstGeom prst="arc">
            <a:avLst>
              <a:gd name="adj1" fmla="val 16200005"/>
              <a:gd name="adj2" fmla="val 5348768"/>
            </a:avLst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Дуга 42"/>
          <p:cNvSpPr/>
          <p:nvPr/>
        </p:nvSpPr>
        <p:spPr>
          <a:xfrm>
            <a:off x="2411413" y="1844675"/>
            <a:ext cx="720725" cy="1079500"/>
          </a:xfrm>
          <a:prstGeom prst="arc">
            <a:avLst>
              <a:gd name="adj1" fmla="val 16200000"/>
              <a:gd name="adj2" fmla="val 5163247"/>
            </a:avLst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908175" y="2905125"/>
            <a:ext cx="43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2</a:t>
            </a:r>
            <a:endParaRPr lang="ru-RU" sz="2800" b="1" dirty="0">
              <a:ln w="6350">
                <a:noFill/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8538" y="2905125"/>
            <a:ext cx="43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8</a:t>
            </a:r>
            <a:endParaRPr lang="ru-RU" sz="2800" b="1" dirty="0">
              <a:ln w="6350">
                <a:noFill/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313" y="2905125"/>
            <a:ext cx="431800" cy="5238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3</a:t>
            </a:r>
            <a:endParaRPr lang="ru-RU" sz="2800" b="1" dirty="0">
              <a:ln w="6350">
                <a:noFill/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088 C 0.02153 0.06296 0.04305 0.13657 0.06944 0.16667 C 0.09583 0.1963 0.14722 0.20764 0.15816 0.16667 C 0.16909 0.12592 0.13941 -0.03704 0.13559 -0.0770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9" grpId="0" animBg="1"/>
      <p:bldP spid="594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050" y="207963"/>
            <a:ext cx="8839200" cy="1219200"/>
          </a:xfrm>
        </p:spPr>
      </p:pic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229600" cy="4708525"/>
          </a:xfrm>
        </p:spPr>
        <p:txBody>
          <a:bodyPr/>
          <a:lstStyle/>
          <a:p>
            <a:pPr marL="0" indent="1905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	</a:t>
            </a:r>
            <a:r>
              <a:rPr lang="en-US" sz="4000" smtClean="0">
                <a:latin typeface="Monotype Corsiva" pitchFamily="66" charset="0"/>
              </a:rPr>
              <a:t>Al</a:t>
            </a:r>
            <a:r>
              <a:rPr lang="ru-RU" sz="4000" b="1" i="1" smtClean="0"/>
              <a:t> </a:t>
            </a:r>
            <a:r>
              <a:rPr lang="ru-RU" b="1" smtClean="0"/>
              <a:t>– </a:t>
            </a:r>
            <a:r>
              <a:rPr lang="ru-RU" b="1" smtClean="0">
                <a:latin typeface="Comic Sans MS" pitchFamily="66" charset="0"/>
              </a:rPr>
              <a:t>серебристо-белый металл, пластичный, легкий, хорошо проводит тепло и электрический ток, обладает хорошей ковкостью, легко поддаётся обработке, образует лёгкие и прочные сплавы. </a:t>
            </a:r>
          </a:p>
          <a:p>
            <a:pPr marL="0" indent="19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b="1" smtClean="0">
                <a:latin typeface="Comic Sans MS" pitchFamily="66" charset="0"/>
                <a:sym typeface="Symbol" pitchFamily="18" charset="2"/>
              </a:rPr>
              <a:t></a:t>
            </a:r>
            <a:r>
              <a:rPr lang="en-US" b="1" smtClean="0">
                <a:latin typeface="Comic Sans MS" pitchFamily="66" charset="0"/>
              </a:rPr>
              <a:t>=2</a:t>
            </a:r>
            <a:r>
              <a:rPr lang="ru-RU" b="1" smtClean="0">
                <a:latin typeface="Comic Sans MS" pitchFamily="66" charset="0"/>
              </a:rPr>
              <a:t>,7</a:t>
            </a:r>
            <a:r>
              <a:rPr lang="en-US" b="1" smtClean="0">
                <a:latin typeface="Comic Sans MS" pitchFamily="66" charset="0"/>
              </a:rPr>
              <a:t> </a:t>
            </a:r>
            <a:r>
              <a:rPr lang="ru-RU" b="1" smtClean="0">
                <a:latin typeface="Comic Sans MS" pitchFamily="66" charset="0"/>
              </a:rPr>
              <a:t>г/см</a:t>
            </a:r>
            <a:r>
              <a:rPr lang="ru-RU" b="1" baseline="30000" smtClean="0">
                <a:latin typeface="Comic Sans MS" pitchFamily="66" charset="0"/>
              </a:rPr>
              <a:t>3</a:t>
            </a:r>
            <a:r>
              <a:rPr lang="ru-RU" b="1" smtClean="0">
                <a:latin typeface="Comic Sans MS" pitchFamily="66" charset="0"/>
              </a:rPr>
              <a:t> </a:t>
            </a:r>
          </a:p>
          <a:p>
            <a:pPr marL="0" indent="19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Comic Sans MS" pitchFamily="66" charset="0"/>
              </a:rPr>
              <a:t>t</a:t>
            </a:r>
            <a:r>
              <a:rPr lang="ru-RU" b="1" smtClean="0">
                <a:latin typeface="Comic Sans MS" pitchFamily="66" charset="0"/>
              </a:rPr>
              <a:t>пл.=660</a:t>
            </a:r>
            <a:r>
              <a:rPr lang="ru-RU" b="1" baseline="30000" smtClean="0">
                <a:latin typeface="Comic Sans MS" pitchFamily="66" charset="0"/>
              </a:rPr>
              <a:t>0</a:t>
            </a:r>
            <a:r>
              <a:rPr lang="ru-RU" b="1" smtClean="0">
                <a:latin typeface="Comic Sans MS" pitchFamily="66" charset="0"/>
              </a:rPr>
              <a:t>С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4638" y="3535363"/>
            <a:ext cx="4084637" cy="309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Химические свойства.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0" y="1000125"/>
            <a:ext cx="842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I</a:t>
            </a:r>
            <a:r>
              <a:rPr lang="ru-RU" sz="2400" b="1">
                <a:latin typeface="Comic Sans MS" pitchFamily="66" charset="0"/>
              </a:rPr>
              <a:t>)</a:t>
            </a:r>
            <a:r>
              <a:rPr lang="en-US" sz="2400" b="1">
                <a:latin typeface="Comic Sans MS" pitchFamily="66" charset="0"/>
              </a:rPr>
              <a:t>  </a:t>
            </a:r>
            <a:r>
              <a:rPr lang="ru-RU" sz="2400" b="1">
                <a:latin typeface="Comic Sans MS" pitchFamily="66" charset="0"/>
              </a:rPr>
              <a:t>Взаимодействие с простыми веществами: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1928813"/>
          <a:ext cx="8572500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686"/>
                <a:gridCol w="3716594"/>
                <a:gridCol w="4286280"/>
              </a:tblGrid>
              <a:tr h="91440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mic Sans MS" pitchFamily="66" charset="0"/>
                        </a:rPr>
                        <a:t>Взаимодействие с   </a:t>
                      </a:r>
                    </a:p>
                    <a:p>
                      <a:r>
                        <a:rPr lang="ru-RU" sz="2400" baseline="0" dirty="0" smtClean="0">
                          <a:latin typeface="Comic Sans MS" pitchFamily="66" charset="0"/>
                        </a:rPr>
                        <a:t>             </a:t>
                      </a:r>
                      <a:r>
                        <a:rPr lang="ru-RU" sz="2400" dirty="0" smtClean="0">
                          <a:latin typeface="Comic Sans MS" pitchFamily="66" charset="0"/>
                        </a:rPr>
                        <a:t>кислородом</a:t>
                      </a:r>
                      <a:endParaRPr lang="ru-RU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Взаимодействие с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4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серой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Взаимодействие 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хлором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Взаимодействие 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азотом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1938338"/>
          <a:ext cx="4286250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6280"/>
              </a:tblGrid>
              <a:tr h="91440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4Al +3O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 2Al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endParaRPr kumimoji="0" lang="ru-RU" sz="2800" b="1" kern="1200" baseline="-250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0" y="2852738"/>
          <a:ext cx="4286250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6280"/>
              </a:tblGrid>
              <a:tr h="91440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2Al + 3S = Al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endParaRPr kumimoji="0" lang="ru-RU" sz="2800" b="1" kern="1200" baseline="-250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0" y="3738563"/>
          <a:ext cx="4286250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6280"/>
              </a:tblGrid>
              <a:tr h="91440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2Al + 3Cl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 2AlCl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endParaRPr kumimoji="0" lang="ru-RU" sz="2800" b="1" kern="1200" baseline="-250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72000" y="4652963"/>
          <a:ext cx="4286250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6280"/>
              </a:tblGrid>
              <a:tr h="91440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2Al + N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= 2AlN</a:t>
                      </a: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Химические свойства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0" y="92868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II) </a:t>
            </a:r>
            <a:r>
              <a:rPr lang="ru-RU" sz="2400" b="1">
                <a:latin typeface="Comic Sans MS" pitchFamily="66" charset="0"/>
              </a:rPr>
              <a:t>Взаимодействие со сложными веществами.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571625"/>
            <a:ext cx="8286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Tx/>
              <a:buAutoNum type="arabicParenR"/>
            </a:pPr>
            <a:r>
              <a:rPr lang="en-US" sz="2400" b="1">
                <a:latin typeface="Comic Sans MS" pitchFamily="66" charset="0"/>
              </a:rPr>
              <a:t> </a:t>
            </a:r>
            <a:r>
              <a:rPr lang="ru-RU" sz="2400" b="1">
                <a:latin typeface="Comic Sans MS" pitchFamily="66" charset="0"/>
              </a:rPr>
              <a:t>Взаимодействие с водой:</a:t>
            </a:r>
          </a:p>
          <a:p>
            <a:pPr marL="342900" indent="-342900">
              <a:lnSpc>
                <a:spcPct val="120000"/>
              </a:lnSpc>
            </a:pPr>
            <a:r>
              <a:rPr lang="en-US" sz="2400" b="1">
                <a:latin typeface="Comic Sans MS" pitchFamily="66" charset="0"/>
              </a:rPr>
              <a:t>    Al + H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O = Al(OH)</a:t>
            </a:r>
            <a:r>
              <a:rPr lang="en-US" sz="2400" b="1" baseline="-25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+ H</a:t>
            </a:r>
            <a:r>
              <a:rPr lang="en-US" sz="2400" b="1" baseline="-25000">
                <a:latin typeface="Comic Sans MS" pitchFamily="66" charset="0"/>
              </a:rPr>
              <a:t>2</a:t>
            </a:r>
            <a:endParaRPr lang="ru-RU" sz="2400" b="1" baseline="-25000">
              <a:latin typeface="Comic Sans MS" pitchFamily="66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116013" y="2565400"/>
            <a:ext cx="5214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(</a:t>
            </a:r>
            <a:r>
              <a:rPr lang="ru-RU" sz="2400" b="1">
                <a:latin typeface="Comic Sans MS" pitchFamily="66" charset="0"/>
              </a:rPr>
              <a:t> без оксидной пленки)</a:t>
            </a:r>
            <a:r>
              <a:rPr lang="en-US" sz="2400" b="1">
                <a:latin typeface="Comic Sans MS" pitchFamily="66" charset="0"/>
              </a:rPr>
              <a:t> 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585913"/>
            <a:ext cx="82867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Tx/>
              <a:buAutoNum type="arabicParenR"/>
            </a:pPr>
            <a:r>
              <a:rPr lang="en-US" sz="2400" b="1">
                <a:latin typeface="Comic Sans MS" pitchFamily="66" charset="0"/>
              </a:rPr>
              <a:t> </a:t>
            </a:r>
            <a:r>
              <a:rPr lang="ru-RU" sz="2400" b="1">
                <a:latin typeface="Comic Sans MS" pitchFamily="66" charset="0"/>
              </a:rPr>
              <a:t>Взаимодействие с водой:</a:t>
            </a:r>
          </a:p>
          <a:p>
            <a:pPr marL="342900" indent="-342900">
              <a:lnSpc>
                <a:spcPct val="120000"/>
              </a:lnSpc>
            </a:pPr>
            <a:r>
              <a:rPr lang="en-US" sz="2400" b="1">
                <a:latin typeface="Comic Sans MS" pitchFamily="66" charset="0"/>
              </a:rPr>
              <a:t>    2Al + 6H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O = 2Al(OH)</a:t>
            </a:r>
            <a:r>
              <a:rPr lang="en-US" sz="2400" b="1" baseline="-25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+ 3H</a:t>
            </a:r>
            <a:r>
              <a:rPr lang="en-US" sz="2400" b="1" baseline="-25000">
                <a:latin typeface="Comic Sans MS" pitchFamily="66" charset="0"/>
              </a:rPr>
              <a:t>2</a:t>
            </a:r>
            <a:endParaRPr lang="ru-RU" sz="2400" b="1" baseline="-2500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3284538"/>
            <a:ext cx="85725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ru-RU" sz="2400" b="1">
                <a:latin typeface="Comic Sans MS" pitchFamily="66" charset="0"/>
              </a:rPr>
              <a:t>2)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ru-RU" sz="2400" b="1">
                <a:latin typeface="Comic Sans MS" pitchFamily="66" charset="0"/>
              </a:rPr>
              <a:t>Взаимодействие с оксидами металлов:</a:t>
            </a:r>
          </a:p>
          <a:p>
            <a:pPr marL="342900" indent="-342900">
              <a:lnSpc>
                <a:spcPct val="120000"/>
              </a:lnSpc>
            </a:pPr>
            <a:r>
              <a:rPr lang="ru-RU" sz="2400" b="1">
                <a:latin typeface="Comic Sans MS" pitchFamily="66" charset="0"/>
              </a:rPr>
              <a:t>    (алюмотермия)</a:t>
            </a:r>
          </a:p>
          <a:p>
            <a:pPr marL="342900" indent="-342900">
              <a:lnSpc>
                <a:spcPct val="120000"/>
              </a:lnSpc>
            </a:pPr>
            <a:r>
              <a:rPr lang="ru-RU" sz="2400" b="1">
                <a:latin typeface="Comic Sans MS" pitchFamily="66" charset="0"/>
              </a:rPr>
              <a:t>    (восстанавливает другие металлы из их оксидов)</a:t>
            </a:r>
          </a:p>
          <a:p>
            <a:pPr marL="342900" indent="-342900">
              <a:lnSpc>
                <a:spcPct val="120000"/>
              </a:lnSpc>
            </a:pPr>
            <a:r>
              <a:rPr lang="en-US" sz="2400" b="1">
                <a:latin typeface="Comic Sans MS" pitchFamily="66" charset="0"/>
              </a:rPr>
              <a:t>    Cr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O</a:t>
            </a:r>
            <a:r>
              <a:rPr lang="en-US" sz="2400" b="1" baseline="-25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+ Al = Cr + Al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O</a:t>
            </a:r>
            <a:r>
              <a:rPr lang="en-US" sz="2400" b="1" baseline="-25000">
                <a:latin typeface="Comic Sans MS" pitchFamily="66" charset="0"/>
              </a:rPr>
              <a:t>3</a:t>
            </a:r>
            <a:endParaRPr lang="ru-RU" sz="2400" b="1" baseline="-25000">
              <a:latin typeface="Comic Sans MS" pitchFamily="66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ru-RU" sz="2400" b="1">
                <a:latin typeface="Comic Sans MS" pitchFamily="66" charset="0"/>
              </a:rPr>
              <a:t>    </a:t>
            </a:r>
          </a:p>
          <a:p>
            <a:pPr marL="342900" indent="-342900">
              <a:lnSpc>
                <a:spcPct val="120000"/>
              </a:lnSpc>
            </a:pPr>
            <a:r>
              <a:rPr lang="ru-RU" sz="2400" b="1">
                <a:latin typeface="Comic Sans MS" pitchFamily="66" charset="0"/>
              </a:rPr>
              <a:t>    Таким способом получают  хром, вольфрам,    </a:t>
            </a:r>
          </a:p>
          <a:p>
            <a:pPr marL="342900" indent="-342900">
              <a:lnSpc>
                <a:spcPct val="120000"/>
              </a:lnSpc>
            </a:pPr>
            <a:r>
              <a:rPr lang="ru-RU" sz="2400" b="1">
                <a:latin typeface="Comic Sans MS" pitchFamily="66" charset="0"/>
              </a:rPr>
              <a:t>                                     ванадий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00113" y="4652963"/>
            <a:ext cx="4205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Cr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O</a:t>
            </a:r>
            <a:r>
              <a:rPr lang="en-US" sz="2400" b="1" baseline="-25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+ 2Al = 2Cr + Al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O</a:t>
            </a:r>
            <a:r>
              <a:rPr lang="en-US" sz="2400" b="1" baseline="-25000">
                <a:latin typeface="Comic Sans MS" pitchFamily="66" charset="0"/>
              </a:rPr>
              <a:t>3</a:t>
            </a:r>
            <a:endParaRPr lang="ru-RU" sz="2400" b="1" baseline="-25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allAtOnce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Химические свойства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0" y="92868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II) </a:t>
            </a:r>
            <a:r>
              <a:rPr lang="ru-RU" sz="2400" b="1">
                <a:latin typeface="Comic Sans MS" pitchFamily="66" charset="0"/>
              </a:rPr>
              <a:t>Взаимодействие со сложными веществами.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1571625"/>
            <a:ext cx="85725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ru-RU" sz="2400" b="1">
                <a:latin typeface="Comic Sans MS" pitchFamily="66" charset="0"/>
              </a:rPr>
              <a:t>3)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ru-RU" sz="2400" b="1">
                <a:latin typeface="Comic Sans MS" pitchFamily="66" charset="0"/>
              </a:rPr>
              <a:t>Взаимодействие с кислотами:</a:t>
            </a:r>
          </a:p>
          <a:p>
            <a:pPr marL="342900" indent="-342900">
              <a:lnSpc>
                <a:spcPct val="120000"/>
              </a:lnSpc>
            </a:pPr>
            <a:r>
              <a:rPr lang="en-US" sz="2400" b="1">
                <a:latin typeface="Comic Sans MS" pitchFamily="66" charset="0"/>
              </a:rPr>
              <a:t>    Al +  H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SO</a:t>
            </a:r>
            <a:r>
              <a:rPr lang="en-US" sz="2400" b="1" baseline="-25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= Al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(SO</a:t>
            </a:r>
            <a:r>
              <a:rPr lang="en-US" sz="2400" b="1" baseline="-25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)</a:t>
            </a:r>
            <a:r>
              <a:rPr lang="en-US" sz="2400" b="1" baseline="-25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+ H</a:t>
            </a:r>
            <a:r>
              <a:rPr lang="en-US" sz="2400" b="1" baseline="-25000">
                <a:latin typeface="Comic Sans MS" pitchFamily="66" charset="0"/>
              </a:rPr>
              <a:t>2  </a:t>
            </a:r>
            <a:endParaRPr lang="ru-RU" sz="2400" b="1" baseline="-25000">
              <a:latin typeface="Comic Sans MS" pitchFamily="66" charset="0"/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285750" y="278606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4) </a:t>
            </a:r>
            <a:r>
              <a:rPr lang="ru-RU" sz="2400" b="1">
                <a:latin typeface="Comic Sans MS" pitchFamily="66" charset="0"/>
              </a:rPr>
              <a:t>После удаления оксидной пленки алюминий активно взаимодействует со щелочами, образуя комплексные соединения.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500063" y="4286250"/>
            <a:ext cx="6500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Al + 6NaOH + 6H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O = 2Na</a:t>
            </a:r>
            <a:r>
              <a:rPr lang="en-US" sz="2400" b="1" baseline="-25000">
                <a:latin typeface="Comic Sans MS" pitchFamily="66" charset="0"/>
              </a:rPr>
              <a:t>3</a:t>
            </a:r>
            <a:endParaRPr lang="ru-RU" sz="2400" b="1" baseline="-25000">
              <a:latin typeface="Comic Sans MS" pitchFamily="66" charset="0"/>
            </a:endParaRPr>
          </a:p>
        </p:txBody>
      </p:sp>
      <p:sp>
        <p:nvSpPr>
          <p:cNvPr id="8" name="Двойные круглые скобки 7"/>
          <p:cNvSpPr/>
          <p:nvPr/>
        </p:nvSpPr>
        <p:spPr>
          <a:xfrm>
            <a:off x="5143500" y="4143375"/>
            <a:ext cx="1428750" cy="714375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5214938" y="428625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Al(OH)</a:t>
            </a:r>
            <a:r>
              <a:rPr lang="en-US" sz="2400" b="1" baseline="-25000">
                <a:latin typeface="Comic Sans MS" pitchFamily="66" charset="0"/>
              </a:rPr>
              <a:t>6</a:t>
            </a:r>
            <a:endParaRPr lang="ru-RU" sz="2400" b="1" baseline="-25000">
              <a:latin typeface="Comic Sans MS" pitchFamily="66" charset="0"/>
            </a:endParaRP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6643688" y="4286250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+ 3</a:t>
            </a:r>
            <a:r>
              <a:rPr lang="ru-RU" sz="2400" b="1">
                <a:latin typeface="Comic Sans MS" pitchFamily="66" charset="0"/>
              </a:rPr>
              <a:t>Н</a:t>
            </a:r>
            <a:r>
              <a:rPr lang="ru-RU" sz="2400" b="1" baseline="-25000">
                <a:latin typeface="Comic Sans MS" pitchFamily="66" charset="0"/>
              </a:rPr>
              <a:t>2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3214688" y="5000625"/>
            <a:ext cx="5357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Гексогидроксоалюминат натрия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1188" y="2060575"/>
            <a:ext cx="535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2Al +  3H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SO</a:t>
            </a:r>
            <a:r>
              <a:rPr lang="en-US" sz="2400" b="1" baseline="-25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= Al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(SO</a:t>
            </a:r>
            <a:r>
              <a:rPr lang="en-US" sz="2400" b="1" baseline="-25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)</a:t>
            </a:r>
            <a:r>
              <a:rPr lang="en-US" sz="2400" b="1" baseline="-25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+ 3H</a:t>
            </a:r>
            <a:r>
              <a:rPr lang="en-US" sz="2400" b="1" baseline="-25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</a:t>
            </a:r>
            <a:endParaRPr lang="ru-RU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Соединения алюминия: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196975"/>
            <a:ext cx="8280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Al</a:t>
            </a:r>
            <a:r>
              <a:rPr lang="en-US" sz="4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2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O</a:t>
            </a:r>
            <a:r>
              <a:rPr lang="en-US" sz="4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3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–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оксид алюминия</a:t>
            </a: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50825" y="3357563"/>
            <a:ext cx="8713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Корунд - оксид алюминия - наиболее твердое вещество на Земле после алмаза.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250825" y="2060575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В природе существует несколько разных по строению модификаций оксида алюминия. Наиболее устойчива  модификация, называемая корундом.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349500"/>
            <a:ext cx="172085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Корунд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179388" y="908050"/>
            <a:ext cx="7632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Мелко кристаллические непрозрачные разновидности серовато-черного цвета называют наждаком и применяется в качестве абразивного материала.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81300"/>
            <a:ext cx="51847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076700"/>
            <a:ext cx="34512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Корунд</a:t>
            </a: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179388" y="908050"/>
            <a:ext cx="87852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Корунд удивительно многолик. В коллекции минералогического музея Санкт-Петербургского горного института хранятся корунды более 40 оттенков: красных, синих, зеленых, оранжевых, желтых цветов.</a:t>
            </a:r>
          </a:p>
        </p:txBody>
      </p:sp>
      <p:pic>
        <p:nvPicPr>
          <p:cNvPr id="33795" name="Picture 2" descr="D:\Документы-Роман\Мои рисунки\Геология\Минералогия\Корунд\1d8687a850e5487e056d20d3ed14c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565400"/>
            <a:ext cx="53768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Корунд</a:t>
            </a:r>
          </a:p>
        </p:txBody>
      </p:sp>
      <p:pic>
        <p:nvPicPr>
          <p:cNvPr id="34818" name="Picture 2" descr="D:\Документы-Роман\Мои рисунки\Геология\Минералогия\Корунд\2f6d696597aff69ed126d86af2ebd5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73437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Алюминий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890588"/>
            <a:ext cx="8248650" cy="567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Корунд</a:t>
            </a:r>
          </a:p>
        </p:txBody>
      </p:sp>
      <p:pic>
        <p:nvPicPr>
          <p:cNvPr id="35842" name="Picture 2" descr="D:\Документы-Роман\Мои рисунки\Геология\Минералогия\Корунд\korund103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12875"/>
            <a:ext cx="517048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Корунд</a:t>
            </a:r>
          </a:p>
        </p:txBody>
      </p:sp>
      <p:pic>
        <p:nvPicPr>
          <p:cNvPr id="36866" name="Picture 2" descr="D:\Документы-Роман\Мои рисунки\Геология\Минералогия\Корунд\m-corun_3_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70913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Корунд</a:t>
            </a:r>
          </a:p>
        </p:txBody>
      </p:sp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179388" y="908050"/>
            <a:ext cx="8785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Наиболее драгоценными корундами являются рубины и сапфиры. Их окраска, как и во всех прочих случаях, обусловлена различными примесями.</a:t>
            </a:r>
          </a:p>
          <a:p>
            <a:r>
              <a:rPr lang="ru-RU" sz="2400" b="1">
                <a:latin typeface="Comic Sans MS" pitchFamily="66" charset="0"/>
              </a:rPr>
              <a:t>Так, </a:t>
            </a:r>
            <a:r>
              <a:rPr lang="en-US" sz="2400" b="1">
                <a:latin typeface="Comic Sans MS" pitchFamily="66" charset="0"/>
              </a:rPr>
              <a:t>Cr</a:t>
            </a:r>
            <a:r>
              <a:rPr lang="en-US" sz="2400" b="1" baseline="30000">
                <a:latin typeface="Comic Sans MS" pitchFamily="66" charset="0"/>
              </a:rPr>
              <a:t>3+ </a:t>
            </a:r>
            <a:r>
              <a:rPr lang="ru-RU" sz="2400" b="1">
                <a:latin typeface="Comic Sans MS" pitchFamily="66" charset="0"/>
              </a:rPr>
              <a:t>придает камню красный цвет (рубин).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708275"/>
            <a:ext cx="38877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Корунд</a:t>
            </a:r>
          </a:p>
        </p:txBody>
      </p:sp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179388" y="908050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Ti</a:t>
            </a:r>
            <a:r>
              <a:rPr lang="en-US" sz="2400" b="1" baseline="30000">
                <a:latin typeface="Comic Sans MS" pitchFamily="66" charset="0"/>
              </a:rPr>
              <a:t>4+</a:t>
            </a:r>
            <a:r>
              <a:rPr lang="ru-RU" sz="2400" b="1" baseline="300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, Fe</a:t>
            </a:r>
            <a:r>
              <a:rPr lang="en-US" sz="2400" b="1" baseline="30000">
                <a:latin typeface="Comic Sans MS" pitchFamily="66" charset="0"/>
              </a:rPr>
              <a:t>2+</a:t>
            </a:r>
            <a:r>
              <a:rPr lang="ru-RU" sz="2400" b="1" baseline="300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, Fe</a:t>
            </a:r>
            <a:r>
              <a:rPr lang="en-US" sz="2400" b="1" baseline="30000">
                <a:latin typeface="Comic Sans MS" pitchFamily="66" charset="0"/>
              </a:rPr>
              <a:t>3+ </a:t>
            </a:r>
            <a:r>
              <a:rPr lang="ru-RU" sz="2400" b="1">
                <a:latin typeface="Comic Sans MS" pitchFamily="66" charset="0"/>
              </a:rPr>
              <a:t>придают синий цвет (сапфир)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628775"/>
            <a:ext cx="4679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Корунд</a:t>
            </a:r>
          </a:p>
        </p:txBody>
      </p:sp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179388" y="908050"/>
            <a:ext cx="87852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Эти разновидности благородного корунда наряду с алмазами и изумрудом занимают высшее место в классификации драгоценных камней.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420938"/>
            <a:ext cx="4762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20938"/>
            <a:ext cx="39608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Сапфир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981075"/>
            <a:ext cx="330676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/>
          <a:srcRect l="6812" t="5321" r="2380" b="3961"/>
          <a:stretch>
            <a:fillRect/>
          </a:stretch>
        </p:blipFill>
        <p:spPr bwMode="auto">
          <a:xfrm>
            <a:off x="323850" y="1052513"/>
            <a:ext cx="2879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500438"/>
            <a:ext cx="31416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Рубин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4000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933825"/>
            <a:ext cx="33147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Соединения алюминия: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196975"/>
            <a:ext cx="8280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Al</a:t>
            </a:r>
            <a:r>
              <a:rPr lang="en-US" sz="4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2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O</a:t>
            </a:r>
            <a:r>
              <a:rPr lang="en-US" sz="4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3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–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амфотерный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оксид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2205038"/>
            <a:ext cx="77041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Оксид, который одновременно проявляет свойства и основного и кислотного оксидов.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4" descr="C:\Documents and Settings\Юлия\Мои документы\Мои результаты сканировани\2010-03 (мар)\сканирование0003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333375"/>
            <a:ext cx="91440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0"/>
            <a:ext cx="8280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Al</a:t>
            </a:r>
            <a:r>
              <a:rPr lang="en-US" sz="5400" baseline="-25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2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O</a:t>
            </a:r>
            <a:r>
              <a:rPr lang="en-US" sz="5400" baseline="-25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3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амфотерный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оксид</a:t>
            </a:r>
          </a:p>
        </p:txBody>
      </p:sp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250825" y="1196975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Основные свойства: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574675" y="1916113"/>
            <a:ext cx="8569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Book Antiqua" pitchFamily="18" charset="0"/>
              </a:rPr>
              <a:t>Al</a:t>
            </a:r>
            <a:r>
              <a:rPr lang="en-US" sz="3200" baseline="-25000">
                <a:latin typeface="Book Antiqua" pitchFamily="18" charset="0"/>
              </a:rPr>
              <a:t>2</a:t>
            </a:r>
            <a:r>
              <a:rPr lang="en-US" sz="3200">
                <a:latin typeface="Book Antiqua" pitchFamily="18" charset="0"/>
              </a:rPr>
              <a:t>O</a:t>
            </a:r>
            <a:r>
              <a:rPr lang="en-US" sz="3200" baseline="-25000">
                <a:latin typeface="Book Antiqua" pitchFamily="18" charset="0"/>
              </a:rPr>
              <a:t>3</a:t>
            </a:r>
            <a:r>
              <a:rPr lang="en-US" sz="3200">
                <a:latin typeface="Book Antiqua" pitchFamily="18" charset="0"/>
              </a:rPr>
              <a:t> + HCl −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323850" y="3068638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Кислотные свойства:</a:t>
            </a: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611188" y="3860800"/>
            <a:ext cx="7993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Book Antiqua" pitchFamily="18" charset="0"/>
              </a:rPr>
              <a:t>Al</a:t>
            </a:r>
            <a:r>
              <a:rPr lang="en-US" sz="3200" baseline="-25000">
                <a:latin typeface="Book Antiqua" pitchFamily="18" charset="0"/>
              </a:rPr>
              <a:t>2</a:t>
            </a:r>
            <a:r>
              <a:rPr lang="en-US" sz="3200">
                <a:latin typeface="Book Antiqua" pitchFamily="18" charset="0"/>
              </a:rPr>
              <a:t>O</a:t>
            </a:r>
            <a:r>
              <a:rPr lang="en-US" sz="3200" baseline="-25000">
                <a:latin typeface="Book Antiqua" pitchFamily="18" charset="0"/>
              </a:rPr>
              <a:t>3</a:t>
            </a:r>
            <a:r>
              <a:rPr lang="en-US" sz="3200">
                <a:latin typeface="Book Antiqua" pitchFamily="18" charset="0"/>
              </a:rPr>
              <a:t> + NaOH −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Алюминий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749300"/>
            <a:ext cx="7894637" cy="595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Соединения алюминия: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196975"/>
            <a:ext cx="8280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Al(OH)</a:t>
            </a:r>
            <a:r>
              <a:rPr lang="en-US" sz="4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3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–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амфотерный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гидроксид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2205038"/>
            <a:ext cx="77041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Гидроксид, который одновременно проявляет свойства и основания и кислоты.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0"/>
            <a:ext cx="8280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Al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(ОН)</a:t>
            </a:r>
            <a:r>
              <a:rPr lang="en-US" sz="5400" baseline="-25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3 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– </a:t>
            </a:r>
            <a:r>
              <a:rPr lang="ru-RU" sz="5400" dirty="0" err="1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амфотерный</a:t>
            </a: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оксид</a:t>
            </a:r>
          </a:p>
        </p:txBody>
      </p:sp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250825" y="1196975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Основные свойства: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574675" y="1916113"/>
            <a:ext cx="8569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Book Antiqua" pitchFamily="18" charset="0"/>
              </a:rPr>
              <a:t>Al</a:t>
            </a:r>
            <a:r>
              <a:rPr lang="ru-RU" sz="3200">
                <a:latin typeface="Times New Roman" pitchFamily="18" charset="0"/>
              </a:rPr>
              <a:t>(ОН)</a:t>
            </a:r>
            <a:r>
              <a:rPr lang="en-US" sz="3200" baseline="-25000">
                <a:latin typeface="Book Antiqua" pitchFamily="18" charset="0"/>
              </a:rPr>
              <a:t>3</a:t>
            </a:r>
            <a:r>
              <a:rPr lang="en-US" sz="3200">
                <a:latin typeface="Book Antiqua" pitchFamily="18" charset="0"/>
              </a:rPr>
              <a:t> + HCl −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323850" y="3068638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Кислотные свойства:</a:t>
            </a: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611188" y="3860800"/>
            <a:ext cx="7993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Book Antiqua" pitchFamily="18" charset="0"/>
              </a:rPr>
              <a:t>Al</a:t>
            </a:r>
            <a:r>
              <a:rPr lang="ru-RU" sz="3200">
                <a:latin typeface="Times New Roman" pitchFamily="18" charset="0"/>
              </a:rPr>
              <a:t>(ОН)</a:t>
            </a:r>
            <a:r>
              <a:rPr lang="en-US" sz="3200" baseline="-25000">
                <a:latin typeface="Book Antiqua" pitchFamily="18" charset="0"/>
              </a:rPr>
              <a:t>3</a:t>
            </a:r>
            <a:r>
              <a:rPr lang="en-US" sz="3200">
                <a:latin typeface="Book Antiqua" pitchFamily="18" charset="0"/>
              </a:rPr>
              <a:t> + NaOH −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Применение алюминия.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5"/>
          <p:cNvSpPr>
            <a:spLocks noChangeArrowheads="1"/>
          </p:cNvSpPr>
          <p:nvPr/>
        </p:nvSpPr>
        <p:spPr bwMode="auto">
          <a:xfrm>
            <a:off x="3214688" y="785813"/>
            <a:ext cx="578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Из общемирового объема производимого алюминия 20% идет на строительство. </a:t>
            </a: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285750" y="2000250"/>
            <a:ext cx="85725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latin typeface="Comic Sans MS" pitchFamily="66" charset="0"/>
              </a:rPr>
              <a:t> Редкое здание сегодня возводится без</a:t>
            </a:r>
          </a:p>
          <a:p>
            <a:pPr algn="r"/>
            <a:r>
              <a:rPr lang="ru-RU" sz="2400" b="1">
                <a:latin typeface="Comic Sans MS" pitchFamily="66" charset="0"/>
              </a:rPr>
              <a:t> использования алюминия, используются </a:t>
            </a:r>
          </a:p>
          <a:p>
            <a:pPr algn="r"/>
            <a:r>
              <a:rPr lang="ru-RU" sz="2400" b="1">
                <a:latin typeface="Comic Sans MS" pitchFamily="66" charset="0"/>
              </a:rPr>
              <a:t>такие качества алюминия, как:</a:t>
            </a:r>
          </a:p>
          <a:p>
            <a:r>
              <a:rPr lang="ru-RU" sz="2000" b="1">
                <a:latin typeface="Comic Sans MS" pitchFamily="66" charset="0"/>
              </a:rPr>
              <a:t>― легкость</a:t>
            </a:r>
          </a:p>
          <a:p>
            <a:r>
              <a:rPr lang="ru-RU" sz="2000" b="1">
                <a:latin typeface="Comic Sans MS" pitchFamily="66" charset="0"/>
              </a:rPr>
              <a:t>― прочность</a:t>
            </a:r>
          </a:p>
          <a:p>
            <a:r>
              <a:rPr lang="ru-RU" sz="2000" b="1">
                <a:latin typeface="Comic Sans MS" pitchFamily="66" charset="0"/>
              </a:rPr>
              <a:t>― устойчивость к коррозии</a:t>
            </a:r>
          </a:p>
          <a:p>
            <a:r>
              <a:rPr lang="ru-RU" sz="2000" b="1">
                <a:latin typeface="Comic Sans MS" pitchFamily="66" charset="0"/>
              </a:rPr>
              <a:t>― легкоплавкость</a:t>
            </a:r>
          </a:p>
          <a:p>
            <a:endParaRPr lang="ru-RU" sz="2400" b="1">
              <a:latin typeface="Comic Sans MS" pitchFamily="66" charset="0"/>
            </a:endParaRPr>
          </a:p>
          <a:p>
            <a:r>
              <a:rPr 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48133" name="Прямоугольник 6"/>
          <p:cNvSpPr>
            <a:spLocks noChangeArrowheads="1"/>
          </p:cNvSpPr>
          <p:nvPr/>
        </p:nvSpPr>
        <p:spPr bwMode="auto">
          <a:xfrm>
            <a:off x="357188" y="4572000"/>
            <a:ext cx="7358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Из него делают подвесные стены и потолки, оконные рамы, жалюзи, двери, лестницы, всевозможные стенные панели и перегородки, строят дома и торговые центры, стадионы и мосты. </a:t>
            </a: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214313" y="642938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В строительстве: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Применение алюминия.</a:t>
            </a:r>
          </a:p>
        </p:txBody>
      </p:sp>
      <p:sp>
        <p:nvSpPr>
          <p:cNvPr id="49154" name="Прямоугольник 5"/>
          <p:cNvSpPr>
            <a:spLocks noChangeArrowheads="1"/>
          </p:cNvSpPr>
          <p:nvPr/>
        </p:nvSpPr>
        <p:spPr bwMode="auto">
          <a:xfrm>
            <a:off x="214313" y="1143000"/>
            <a:ext cx="8643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     Чтобы создать современное транспортное средство, будь то автомобиль, поезд, океанский лайнер или космический корабль, необходим алюминий. Поэтому транспортная индустрия — его главный мировой потребитель.</a:t>
            </a:r>
          </a:p>
        </p:txBody>
      </p:sp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214313" y="571500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Транспорт</a:t>
            </a:r>
          </a:p>
        </p:txBody>
      </p:sp>
      <p:sp>
        <p:nvSpPr>
          <p:cNvPr id="49156" name="Прямоугольник 7"/>
          <p:cNvSpPr>
            <a:spLocks noChangeArrowheads="1"/>
          </p:cNvSpPr>
          <p:nvPr/>
        </p:nvSpPr>
        <p:spPr bwMode="auto">
          <a:xfrm>
            <a:off x="214313" y="3357563"/>
            <a:ext cx="4357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Алюминий занимает первое место среди металлов, используемых в самолетостроении — недаром этот металл называют «крылатым». 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429000"/>
            <a:ext cx="406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Применение алюминия.</a:t>
            </a:r>
          </a:p>
        </p:txBody>
      </p:sp>
      <p:sp>
        <p:nvSpPr>
          <p:cNvPr id="50178" name="Прямоугольник 5"/>
          <p:cNvSpPr>
            <a:spLocks noChangeArrowheads="1"/>
          </p:cNvSpPr>
          <p:nvPr/>
        </p:nvSpPr>
        <p:spPr bwMode="auto">
          <a:xfrm>
            <a:off x="214313" y="1143000"/>
            <a:ext cx="8643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 Из легкого металла делают вагоны суперскоростных поездов и современные вагоны метро.</a:t>
            </a:r>
          </a:p>
        </p:txBody>
      </p:sp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214313" y="571500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Транспорт</a:t>
            </a:r>
          </a:p>
        </p:txBody>
      </p:sp>
      <p:sp>
        <p:nvSpPr>
          <p:cNvPr id="50180" name="Прямоугольник 7"/>
          <p:cNvSpPr>
            <a:spLocks noChangeArrowheads="1"/>
          </p:cNvSpPr>
          <p:nvPr/>
        </p:nvSpPr>
        <p:spPr bwMode="auto">
          <a:xfrm>
            <a:off x="285750" y="2143125"/>
            <a:ext cx="5857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Судостроители настолько ценят прочность и износостойкость этого металла, что даже создают корабли, сделанные из него целиком.</a:t>
            </a:r>
          </a:p>
        </p:txBody>
      </p:sp>
      <p:sp>
        <p:nvSpPr>
          <p:cNvPr id="50181" name="Прямоугольник 8"/>
          <p:cNvSpPr>
            <a:spLocks noChangeArrowheads="1"/>
          </p:cNvSpPr>
          <p:nvPr/>
        </p:nvSpPr>
        <p:spPr bwMode="auto">
          <a:xfrm>
            <a:off x="214313" y="4143375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Алюминий широко используют при создании космических кораблей </a:t>
            </a:r>
          </a:p>
        </p:txBody>
      </p:sp>
      <p:sp>
        <p:nvSpPr>
          <p:cNvPr id="50182" name="Прямоугольник 9"/>
          <p:cNvSpPr>
            <a:spLocks noChangeArrowheads="1"/>
          </p:cNvSpPr>
          <p:nvPr/>
        </p:nvSpPr>
        <p:spPr bwMode="auto">
          <a:xfrm>
            <a:off x="285750" y="5357813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На алюминий приходится от одной двадцатой до половины веса ракеты и до 90% веса «шаттла».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286000"/>
            <a:ext cx="27987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Применение алюминия.</a:t>
            </a:r>
          </a:p>
        </p:txBody>
      </p:sp>
      <p:sp>
        <p:nvSpPr>
          <p:cNvPr id="51202" name="Прямоугольник 5"/>
          <p:cNvSpPr>
            <a:spLocks noChangeArrowheads="1"/>
          </p:cNvSpPr>
          <p:nvPr/>
        </p:nvSpPr>
        <p:spPr bwMode="auto">
          <a:xfrm>
            <a:off x="4500563" y="1071563"/>
            <a:ext cx="4429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   Первая алюминиевая банка для напитков появилась </a:t>
            </a:r>
          </a:p>
          <a:p>
            <a:r>
              <a:rPr lang="ru-RU" sz="2400" b="1">
                <a:latin typeface="Comic Sans MS" pitchFamily="66" charset="0"/>
              </a:rPr>
              <a:t>не так давно — в 1972 году.</a:t>
            </a:r>
          </a:p>
        </p:txBody>
      </p:sp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214313" y="571500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Тара и упаковка  .</a:t>
            </a:r>
          </a:p>
        </p:txBody>
      </p:sp>
      <p:sp>
        <p:nvSpPr>
          <p:cNvPr id="51204" name="Прямоугольник 7"/>
          <p:cNvSpPr>
            <a:spLocks noChangeArrowheads="1"/>
          </p:cNvSpPr>
          <p:nvPr/>
        </p:nvSpPr>
        <p:spPr bwMode="auto">
          <a:xfrm>
            <a:off x="285750" y="3357563"/>
            <a:ext cx="6429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Фольга — второй по популярности вариант алюминиевой упаковки.</a:t>
            </a:r>
          </a:p>
          <a:p>
            <a:endParaRPr lang="ru-RU" sz="2400" b="1">
              <a:latin typeface="Comic Sans MS" pitchFamily="66" charset="0"/>
            </a:endParaRPr>
          </a:p>
          <a:p>
            <a:r>
              <a:rPr lang="ru-RU" sz="2400" b="1">
                <a:latin typeface="Comic Sans MS" pitchFamily="66" charset="0"/>
              </a:rPr>
              <a:t>Алюминиевая упаковка защищает от света, влаги, бактерий и неприятных запахов, отлично сохраняет вкус и аромат и удобна в транспортировке.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0"/>
            <a:ext cx="20780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/>
          <a:srcRect t="11066" r="3333" b="25410"/>
          <a:stretch>
            <a:fillRect/>
          </a:stretch>
        </p:blipFill>
        <p:spPr bwMode="auto">
          <a:xfrm>
            <a:off x="214313" y="1071563"/>
            <a:ext cx="4143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Применение алюминия.</a:t>
            </a:r>
          </a:p>
        </p:txBody>
      </p:sp>
      <p:sp>
        <p:nvSpPr>
          <p:cNvPr id="52226" name="Прямоугольник 5"/>
          <p:cNvSpPr>
            <a:spLocks noChangeArrowheads="1"/>
          </p:cNvSpPr>
          <p:nvPr/>
        </p:nvSpPr>
        <p:spPr bwMode="auto">
          <a:xfrm>
            <a:off x="214313" y="1143000"/>
            <a:ext cx="8643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 С 1926 года для усиления действия вакцин используют алюминиевые соли.</a:t>
            </a:r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214313" y="571500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Фармацевтика</a:t>
            </a:r>
          </a:p>
        </p:txBody>
      </p:sp>
      <p:sp>
        <p:nvSpPr>
          <p:cNvPr id="52228" name="Прямоугольник 7"/>
          <p:cNvSpPr>
            <a:spLocks noChangeArrowheads="1"/>
          </p:cNvSpPr>
          <p:nvPr/>
        </p:nvSpPr>
        <p:spPr bwMode="auto">
          <a:xfrm>
            <a:off x="285750" y="2000250"/>
            <a:ext cx="8572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На основе алюминия производят наиболее эффективные антациды. </a:t>
            </a:r>
          </a:p>
          <a:p>
            <a:r>
              <a:rPr lang="ru-RU" sz="2400" b="1">
                <a:latin typeface="Comic Sans MS" pitchFamily="66" charset="0"/>
              </a:rPr>
              <a:t>Гидроокись алюминия, хорошо </a:t>
            </a:r>
          </a:p>
          <a:p>
            <a:r>
              <a:rPr lang="ru-RU" sz="2400" b="1">
                <a:latin typeface="Comic Sans MS" pitchFamily="66" charset="0"/>
              </a:rPr>
              <a:t>нейтрализующая кислоту, нужна</a:t>
            </a:r>
          </a:p>
          <a:p>
            <a:r>
              <a:rPr lang="ru-RU" sz="2400" b="1">
                <a:latin typeface="Comic Sans MS" pitchFamily="66" charset="0"/>
              </a:rPr>
              <a:t> для лечения язвенных болезней,</a:t>
            </a:r>
          </a:p>
          <a:p>
            <a:r>
              <a:rPr lang="ru-RU" sz="2400" b="1">
                <a:latin typeface="Comic Sans MS" pitchFamily="66" charset="0"/>
              </a:rPr>
              <a:t> диспепсии, раздражения</a:t>
            </a:r>
          </a:p>
          <a:p>
            <a:r>
              <a:rPr lang="ru-RU" sz="2400" b="1">
                <a:latin typeface="Comic Sans MS" pitchFamily="66" charset="0"/>
              </a:rPr>
              <a:t> желудка. Для этих же целей подходит</a:t>
            </a:r>
          </a:p>
          <a:p>
            <a:r>
              <a:rPr lang="ru-RU" sz="2400" b="1">
                <a:latin typeface="Comic Sans MS" pitchFamily="66" charset="0"/>
              </a:rPr>
              <a:t> фосфат алюминия.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071688"/>
            <a:ext cx="331946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Прямоугольник 8"/>
          <p:cNvSpPr>
            <a:spLocks noChangeArrowheads="1"/>
          </p:cNvSpPr>
          <p:nvPr/>
        </p:nvSpPr>
        <p:spPr bwMode="auto">
          <a:xfrm>
            <a:off x="285750" y="5286375"/>
            <a:ext cx="7189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Дезодорант - антиперспирант тоже содержит</a:t>
            </a:r>
          </a:p>
          <a:p>
            <a:r>
              <a:rPr lang="ru-RU" sz="2400" b="1">
                <a:latin typeface="Comic Sans MS" pitchFamily="66" charset="0"/>
              </a:rPr>
              <a:t>в своем составе соединения алюминия.</a:t>
            </a:r>
          </a:p>
        </p:txBody>
      </p:sp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3929063"/>
            <a:ext cx="13223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Применение алюминия.</a:t>
            </a:r>
          </a:p>
        </p:txBody>
      </p:sp>
      <p:sp>
        <p:nvSpPr>
          <p:cNvPr id="53250" name="Прямоугольник 5"/>
          <p:cNvSpPr>
            <a:spLocks noChangeArrowheads="1"/>
          </p:cNvSpPr>
          <p:nvPr/>
        </p:nvSpPr>
        <p:spPr bwMode="auto">
          <a:xfrm>
            <a:off x="214313" y="1143000"/>
            <a:ext cx="8643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     Алюминий прекрасно проводит электричество.</a:t>
            </a:r>
          </a:p>
          <a:p>
            <a:endParaRPr lang="ru-RU" sz="2400" b="1">
              <a:latin typeface="Comic Sans MS" pitchFamily="66" charset="0"/>
            </a:endParaRPr>
          </a:p>
        </p:txBody>
      </p:sp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285750" y="571500"/>
            <a:ext cx="8501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Электрика и машиностроение</a:t>
            </a:r>
          </a:p>
        </p:txBody>
      </p:sp>
      <p:sp>
        <p:nvSpPr>
          <p:cNvPr id="53252" name="Прямоугольник 7"/>
          <p:cNvSpPr>
            <a:spLocks noChangeArrowheads="1"/>
          </p:cNvSpPr>
          <p:nvPr/>
        </p:nvSpPr>
        <p:spPr bwMode="auto">
          <a:xfrm>
            <a:off x="214313" y="3357563"/>
            <a:ext cx="4929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С 1940-х годов алюминий почти полностью заменил медь в высоковольтных линиях</a:t>
            </a:r>
          </a:p>
        </p:txBody>
      </p:sp>
      <p:sp>
        <p:nvSpPr>
          <p:cNvPr id="53253" name="Прямоугольник 8"/>
          <p:cNvSpPr>
            <a:spLocks noChangeArrowheads="1"/>
          </p:cNvSpPr>
          <p:nvPr/>
        </p:nvSpPr>
        <p:spPr bwMode="auto">
          <a:xfrm>
            <a:off x="285750" y="17145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Более 25% алюминия, производимого в России, используется в электрике и машиностроении.</a:t>
            </a:r>
          </a:p>
        </p:txBody>
      </p:sp>
      <p:sp>
        <p:nvSpPr>
          <p:cNvPr id="53254" name="Прямоугольник 9"/>
          <p:cNvSpPr>
            <a:spLocks noChangeArrowheads="1"/>
          </p:cNvSpPr>
          <p:nvPr/>
        </p:nvSpPr>
        <p:spPr bwMode="auto">
          <a:xfrm>
            <a:off x="285750" y="4929188"/>
            <a:ext cx="6929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 Цоколь обычной электрической лампочки сделан именно из алюминия — роль, которую алюминий отвоевал у латуни еще в 50-х годах прошлого века.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64306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143375"/>
            <a:ext cx="1500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50825" y="1052513"/>
            <a:ext cx="86423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Домашнее задание:</a:t>
            </a:r>
          </a:p>
          <a:p>
            <a:r>
              <a:rPr lang="ru-RU" sz="2400" b="1">
                <a:latin typeface="Comic Sans MS" pitchFamily="66" charset="0"/>
              </a:rPr>
              <a:t>Учебник «Химия 9»</a:t>
            </a:r>
          </a:p>
          <a:p>
            <a:r>
              <a:rPr lang="ru-RU" sz="2400" b="1">
                <a:latin typeface="Comic Sans MS" pitchFamily="66" charset="0"/>
              </a:rPr>
              <a:t>(Н.Е.Кузнецова, И.М.Титова, Н.Н.Гара, А.Ю.Жегин)</a:t>
            </a:r>
          </a:p>
          <a:p>
            <a:endParaRPr lang="ru-RU" sz="2400" b="1">
              <a:latin typeface="Comic Sans MS" pitchFamily="66" charset="0"/>
            </a:endParaRPr>
          </a:p>
          <a:p>
            <a:r>
              <a:rPr lang="ru-RU" sz="2400" b="1">
                <a:latin typeface="Comic Sans MS" pitchFamily="66" charset="0"/>
              </a:rPr>
              <a:t>§ 82, написать уравнения реакций для перехода: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3429000"/>
          <a:ext cx="8640763" cy="23415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40960"/>
              </a:tblGrid>
              <a:tr h="69607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mic Sans MS" pitchFamily="66" charset="0"/>
                        </a:rPr>
                        <a:t>                   </a:t>
                      </a:r>
                      <a:r>
                        <a:rPr lang="ru-RU" sz="2800" b="1" dirty="0" smtClean="0">
                          <a:latin typeface="Comic Sans MS" pitchFamily="66" charset="0"/>
                        </a:rPr>
                        <a:t>     </a:t>
                      </a:r>
                      <a:r>
                        <a:rPr lang="en-US" sz="2800" b="1" dirty="0" smtClean="0">
                          <a:latin typeface="Comic Sans MS" pitchFamily="66" charset="0"/>
                        </a:rPr>
                        <a:t>Al</a:t>
                      </a:r>
                      <a:r>
                        <a:rPr lang="en-US" sz="2800" b="1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800" b="1" dirty="0" smtClean="0">
                          <a:latin typeface="Comic Sans MS" pitchFamily="66" charset="0"/>
                        </a:rPr>
                        <a:t>O</a:t>
                      </a:r>
                      <a:r>
                        <a:rPr lang="en-US" sz="2800" b="1" baseline="-25000" dirty="0" smtClean="0"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→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реакция,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подтверждающая  </a:t>
                      </a:r>
                    </a:p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                                         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основные свойства оксида)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mic Sans MS" pitchFamily="66" charset="0"/>
                        </a:rPr>
                        <a:t>Al → AlBr</a:t>
                      </a:r>
                      <a:r>
                        <a:rPr lang="en-US" sz="2800" b="1" baseline="-25000" dirty="0" smtClean="0">
                          <a:latin typeface="Comic Sans MS" pitchFamily="66" charset="0"/>
                        </a:rPr>
                        <a:t>3</a:t>
                      </a:r>
                      <a:r>
                        <a:rPr kumimoji="0" lang="ru-RU" sz="2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→</a:t>
                      </a:r>
                      <a:r>
                        <a:rPr kumimoji="0" lang="ru-RU" sz="2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Al(OH)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→ Al(NO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omic Sans MS" pitchFamily="66" charset="0"/>
                        </a:rPr>
                        <a:t>                                      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Al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1" kern="1200" baseline="-25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→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(реакция, </a:t>
                      </a:r>
                    </a:p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подтверждающая кислотные свойства оксида)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3563938" y="3933825"/>
            <a:ext cx="1008062" cy="287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51500" y="4797425"/>
            <a:ext cx="865188" cy="144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Алюминий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822325"/>
            <a:ext cx="8242300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Алюминий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890588"/>
            <a:ext cx="7894637" cy="574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Алюминий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963613"/>
            <a:ext cx="7326313" cy="552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Положение в Периодической системе.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1103313"/>
            <a:ext cx="3475038" cy="34813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0" y="1214438"/>
            <a:ext cx="1857375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Al</a:t>
            </a:r>
            <a:endParaRPr lang="ru-RU" sz="11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286250" y="3643313"/>
            <a:ext cx="3714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b="1">
                <a:latin typeface="Comic Sans MS" pitchFamily="66" charset="0"/>
              </a:rPr>
              <a:t>Номер элемента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latin typeface="Comic Sans MS" pitchFamily="66" charset="0"/>
              </a:rPr>
              <a:t>Период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latin typeface="Comic Sans MS" pitchFamily="66" charset="0"/>
              </a:rPr>
              <a:t>Группа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latin typeface="Comic Sans MS" pitchFamily="66" charset="0"/>
              </a:rPr>
              <a:t>Подгруппа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Нахождение в природе.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214313"/>
            <a:ext cx="12144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Al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103313"/>
            <a:ext cx="4017963" cy="3054350"/>
          </a:xfrm>
          <a:prstGeom prst="rect">
            <a:avLst/>
          </a:prstGeom>
          <a:noFill/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14313" y="4357688"/>
            <a:ext cx="50720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  Боксит</a:t>
            </a:r>
            <a:r>
              <a:rPr lang="pt-BR" sz="2800">
                <a:latin typeface="Book Antiqua" pitchFamily="18" charset="0"/>
              </a:rPr>
              <a:t> </a:t>
            </a:r>
            <a:endParaRPr lang="ru-RU" sz="28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    </a:t>
            </a:r>
            <a:r>
              <a:rPr lang="pt-BR" sz="2400">
                <a:latin typeface="Book Antiqua" pitchFamily="18" charset="0"/>
              </a:rPr>
              <a:t>Al</a:t>
            </a:r>
            <a:r>
              <a:rPr lang="pt-BR" sz="2400" baseline="-25000">
                <a:latin typeface="Book Antiqua" pitchFamily="18" charset="0"/>
              </a:rPr>
              <a:t>2</a:t>
            </a:r>
            <a:r>
              <a:rPr lang="pt-BR" sz="2400">
                <a:latin typeface="Book Antiqua" pitchFamily="18" charset="0"/>
              </a:rPr>
              <a:t>O</a:t>
            </a:r>
            <a:r>
              <a:rPr lang="pt-BR" sz="2400" baseline="-25000">
                <a:latin typeface="Book Antiqua" pitchFamily="18" charset="0"/>
              </a:rPr>
              <a:t>3</a:t>
            </a:r>
            <a:r>
              <a:rPr lang="pt-BR" sz="2400">
                <a:latin typeface="Book Antiqua" pitchFamily="18" charset="0"/>
              </a:rPr>
              <a:t> • H</a:t>
            </a:r>
            <a:r>
              <a:rPr lang="pt-BR" sz="2400" baseline="-25000">
                <a:latin typeface="Book Antiqua" pitchFamily="18" charset="0"/>
              </a:rPr>
              <a:t>2</a:t>
            </a:r>
            <a:r>
              <a:rPr lang="pt-BR" sz="2400">
                <a:latin typeface="Book Antiqua" pitchFamily="18" charset="0"/>
              </a:rPr>
              <a:t>O</a:t>
            </a:r>
            <a:endParaRPr lang="ru-RU" sz="2400">
              <a:latin typeface="Times New Roman" pitchFamily="18" charset="0"/>
            </a:endParaRPr>
          </a:p>
          <a:p>
            <a:r>
              <a:rPr lang="pt-BR" sz="2400">
                <a:latin typeface="Book Antiqua" pitchFamily="18" charset="0"/>
              </a:rPr>
              <a:t> (с примесями SiO</a:t>
            </a:r>
            <a:r>
              <a:rPr lang="pt-BR" sz="2400" baseline="-25000">
                <a:latin typeface="Book Antiqua" pitchFamily="18" charset="0"/>
              </a:rPr>
              <a:t>2</a:t>
            </a:r>
            <a:r>
              <a:rPr lang="pt-BR" sz="2400">
                <a:latin typeface="Book Antiqua" pitchFamily="18" charset="0"/>
              </a:rPr>
              <a:t>, Fe</a:t>
            </a:r>
            <a:r>
              <a:rPr lang="pt-BR" sz="2400" baseline="-25000">
                <a:latin typeface="Book Antiqua" pitchFamily="18" charset="0"/>
              </a:rPr>
              <a:t>2</a:t>
            </a:r>
            <a:r>
              <a:rPr lang="pt-BR" sz="2400">
                <a:latin typeface="Book Antiqua" pitchFamily="18" charset="0"/>
              </a:rPr>
              <a:t>O</a:t>
            </a:r>
            <a:r>
              <a:rPr lang="pt-BR" sz="2400" baseline="-25000">
                <a:latin typeface="Book Antiqua" pitchFamily="18" charset="0"/>
              </a:rPr>
              <a:t>3</a:t>
            </a:r>
            <a:r>
              <a:rPr lang="pt-BR" sz="2400">
                <a:latin typeface="Book Antiqua" pitchFamily="18" charset="0"/>
              </a:rPr>
              <a:t>, CaCO</a:t>
            </a:r>
            <a:r>
              <a:rPr lang="pt-BR" sz="2400" baseline="-25000">
                <a:latin typeface="Book Antiqua" pitchFamily="18" charset="0"/>
              </a:rPr>
              <a:t>3</a:t>
            </a:r>
            <a:r>
              <a:rPr lang="pt-BR" sz="2400">
                <a:latin typeface="Book Antiqua" pitchFamily="18" charset="0"/>
              </a:rPr>
              <a:t>)</a:t>
            </a:r>
            <a:endParaRPr lang="ru-RU" sz="2400" b="1">
              <a:latin typeface="Comic Sans MS" pitchFamily="66" charset="0"/>
            </a:endParaRPr>
          </a:p>
          <a:p>
            <a:endParaRPr lang="ru-RU" sz="2800" b="1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1103313"/>
            <a:ext cx="4498975" cy="3054350"/>
          </a:xfrm>
          <a:prstGeom prst="rect">
            <a:avLst/>
          </a:prstGeom>
          <a:noFill/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5715000" y="4357688"/>
            <a:ext cx="2928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Нефелины</a:t>
            </a:r>
          </a:p>
          <a:p>
            <a:endParaRPr lang="ru-RU" sz="800" b="1">
              <a:latin typeface="Comic Sans MS" pitchFamily="66" charset="0"/>
            </a:endParaRPr>
          </a:p>
          <a:p>
            <a:r>
              <a:rPr lang="en-US" sz="2400">
                <a:latin typeface="Book Antiqua" pitchFamily="18" charset="0"/>
              </a:rPr>
              <a:t>KNa</a:t>
            </a:r>
            <a:r>
              <a:rPr lang="en-US" sz="2400" baseline="-25000">
                <a:latin typeface="Book Antiqua" pitchFamily="18" charset="0"/>
              </a:rPr>
              <a:t>3</a:t>
            </a:r>
            <a:r>
              <a:rPr lang="en-US" sz="2400">
                <a:latin typeface="Book Antiqua" pitchFamily="18" charset="0"/>
              </a:rPr>
              <a:t>[AlSiO</a:t>
            </a:r>
            <a:r>
              <a:rPr lang="en-US" sz="2400" baseline="-25000">
                <a:latin typeface="Book Antiqua" pitchFamily="18" charset="0"/>
              </a:rPr>
              <a:t>4</a:t>
            </a:r>
            <a:r>
              <a:rPr lang="en-US" sz="2400">
                <a:latin typeface="Book Antiqua" pitchFamily="18" charset="0"/>
              </a:rPr>
              <a:t>]</a:t>
            </a:r>
            <a:r>
              <a:rPr lang="en-US" sz="2400" baseline="-25000">
                <a:latin typeface="Book Antiqua" pitchFamily="18" charset="0"/>
              </a:rPr>
              <a:t>4</a:t>
            </a:r>
            <a:endParaRPr lang="ru-RU" sz="2400" baseline="-25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715250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Нахождение в природе.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214313"/>
            <a:ext cx="12144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Al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3313"/>
            <a:ext cx="4595813" cy="3481387"/>
          </a:xfrm>
          <a:prstGeom prst="rect">
            <a:avLst/>
          </a:prstGeom>
          <a:noFill/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28625" y="4929188"/>
            <a:ext cx="4143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Глинозем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2109788"/>
            <a:ext cx="4748212" cy="3333750"/>
          </a:xfrm>
          <a:prstGeom prst="rect">
            <a:avLst/>
          </a:prstGeom>
          <a:noFill/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357688" y="57150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Полевой шпат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747</Words>
  <Application>Microsoft Office PowerPoint</Application>
  <PresentationFormat>Экран (4:3)</PresentationFormat>
  <Paragraphs>189</Paragraphs>
  <Slides>39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Arial</vt:lpstr>
      <vt:lpstr>Times New Roman</vt:lpstr>
      <vt:lpstr>Wingdings 2</vt:lpstr>
      <vt:lpstr>Wingdings</vt:lpstr>
      <vt:lpstr>Wingdings 3</vt:lpstr>
      <vt:lpstr>Calibri</vt:lpstr>
      <vt:lpstr>Monotype Corsiva</vt:lpstr>
      <vt:lpstr>Comic Sans MS</vt:lpstr>
      <vt:lpstr>Book Antiqua</vt:lpstr>
      <vt:lpstr>Symbol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Мама</cp:lastModifiedBy>
  <cp:revision>102</cp:revision>
  <dcterms:created xsi:type="dcterms:W3CDTF">2010-04-27T14:53:06Z</dcterms:created>
  <dcterms:modified xsi:type="dcterms:W3CDTF">2014-08-03T05:16:33Z</dcterms:modified>
</cp:coreProperties>
</file>