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2" r:id="rId2"/>
    <p:sldId id="398" r:id="rId3"/>
    <p:sldId id="436" r:id="rId4"/>
    <p:sldId id="471" r:id="rId5"/>
    <p:sldId id="472" r:id="rId6"/>
    <p:sldId id="473" r:id="rId7"/>
    <p:sldId id="480" r:id="rId8"/>
    <p:sldId id="474" r:id="rId9"/>
    <p:sldId id="475" r:id="rId10"/>
    <p:sldId id="476" r:id="rId11"/>
    <p:sldId id="477" r:id="rId12"/>
    <p:sldId id="478" r:id="rId13"/>
    <p:sldId id="479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373" r:id="rId32"/>
    <p:sldId id="4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F840C-2BC6-4CA2-9F22-706B4FED3D64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71D5-DA14-4367-9D69-B736623D8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8F86-FF82-4C9E-B1CF-6BB089333AC7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обучения грамоте по УМК 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ТЕМА: «Согласные звуки </a:t>
            </a:r>
            <a:r>
              <a:rPr lang="ru-RU" dirty="0" smtClean="0">
                <a:latin typeface="Calibri"/>
                <a:cs typeface="Calibri"/>
              </a:rPr>
              <a:t>[</a:t>
            </a:r>
            <a:r>
              <a:rPr lang="ru-RU" dirty="0" smtClean="0">
                <a:cs typeface="Calibri"/>
              </a:rPr>
              <a:t>н], [н</a:t>
            </a:r>
            <a:r>
              <a:rPr lang="ru-RU" dirty="0" smtClean="0">
                <a:latin typeface="Calibri"/>
                <a:cs typeface="Calibri"/>
              </a:rPr>
              <a:t>'</a:t>
            </a:r>
            <a:r>
              <a:rPr lang="ru-RU" dirty="0" smtClean="0">
                <a:cs typeface="Calibri"/>
              </a:rPr>
              <a:t>]. </a:t>
            </a:r>
            <a:r>
              <a:rPr lang="ru-RU" dirty="0" smtClean="0">
                <a:latin typeface="Calibri"/>
                <a:cs typeface="Calibri"/>
              </a:rPr>
              <a:t>Буква Н н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sz="2400" b="1" dirty="0" smtClean="0"/>
              <a:t>Автор разработки:</a:t>
            </a:r>
          </a:p>
          <a:p>
            <a:pPr algn="r">
              <a:buNone/>
            </a:pPr>
            <a:r>
              <a:rPr lang="ru-RU" sz="2400" b="1" dirty="0" smtClean="0"/>
              <a:t>Митрофанова Марина Владимировна</a:t>
            </a:r>
          </a:p>
          <a:p>
            <a:pPr algn="r">
              <a:buNone/>
            </a:pPr>
            <a:r>
              <a:rPr lang="ru-RU" sz="2400" b="1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2400" b="1" dirty="0" smtClean="0"/>
              <a:t>МБОУ «Лицей №1» р.п. Чамзинка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2639311" cy="347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Глухие и звонкие звуки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Как определить глухой звук или звонкий?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Прикройте уши ладошками, произнесите звуки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[н]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</a:t>
            </a: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[н']</a:t>
            </a:r>
            <a:r>
              <a:rPr lang="ru-RU" b="1" spc="50" dirty="0" smtClean="0">
                <a:ln w="11430"/>
                <a:cs typeface="Calibri"/>
              </a:rPr>
              <a:t>. Чувствуете дрожание? Так произносятся все звонкие согласные звуки.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Осторожно обхватите ладошкой горлышко. Произнесите звуки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[н]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</a:t>
            </a: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[н']</a:t>
            </a:r>
            <a:r>
              <a:rPr lang="ru-RU" b="1" spc="50" dirty="0" smtClean="0">
                <a:ln w="11430"/>
                <a:cs typeface="Calibri"/>
              </a:rPr>
              <a:t>. Чувствуете дрожание?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Звуки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[н]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</a:t>
            </a: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[н'] </a:t>
            </a:r>
            <a:r>
              <a:rPr lang="ru-RU" b="1" spc="50" dirty="0" smtClean="0">
                <a:ln w="11430"/>
                <a:cs typeface="Calibri"/>
              </a:rPr>
              <a:t> - это звонкие согласные звуки.</a:t>
            </a:r>
            <a:endParaRPr lang="ru-RU" b="1" spc="50" dirty="0" smtClean="0">
              <a:ln w="1143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Звуки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[н]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</a:t>
            </a: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[н'] </a:t>
            </a:r>
            <a:r>
              <a:rPr lang="ru-RU" b="1" spc="50" dirty="0" smtClean="0">
                <a:ln w="11430"/>
                <a:cs typeface="Calibri"/>
              </a:rPr>
              <a:t> - это звонкие согласные звуки.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Звонкие согласные звуки мы будем обозначать жёлтым цветом.</a:t>
            </a:r>
            <a:endParaRPr lang="ru-RU" b="1" spc="50" dirty="0" smtClean="0">
              <a:ln w="1143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2071678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071810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85749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214554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785918" y="1714488"/>
            <a:ext cx="2562231" cy="25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858016" y="2571744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На что похожа буква </a:t>
            </a:r>
            <a:r>
              <a:rPr lang="ru-RU" b="1" dirty="0" smtClean="0">
                <a:latin typeface="Calibri"/>
                <a:cs typeface="Calibri"/>
              </a:rPr>
              <a:t>Нн </a:t>
            </a:r>
            <a:r>
              <a:rPr lang="ru-RU" b="1" spc="50" dirty="0" smtClean="0">
                <a:ln w="11430"/>
                <a:cs typeface="Calibri"/>
              </a:rPr>
              <a:t>(«эн»)</a:t>
            </a:r>
            <a:r>
              <a:rPr lang="ru-RU" b="1" dirty="0" smtClean="0">
                <a:latin typeface="Calibri"/>
                <a:cs typeface="Calibri"/>
              </a:rPr>
              <a:t>?</a:t>
            </a: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Calibri"/>
                <a:cs typeface="Calibri"/>
              </a:rPr>
              <a:t>Н – натянутая сетка,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Calibri"/>
                <a:cs typeface="Calibri"/>
              </a:rPr>
              <a:t>Сетку держат очень крепко.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Calibri"/>
                <a:cs typeface="Calibri"/>
              </a:rPr>
              <a:t>Приходите к нам во двор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Calibri"/>
                <a:cs typeface="Calibri"/>
              </a:rPr>
              <a:t>Поиграем в волейбол.</a:t>
            </a:r>
            <a:endParaRPr lang="ru-RU" sz="2800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429388" y="0"/>
            <a:ext cx="2562231" cy="25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3428992" y="4572008"/>
            <a:ext cx="3714776" cy="1588"/>
          </a:xfrm>
          <a:prstGeom prst="line">
            <a:avLst/>
          </a:prstGeom>
          <a:ln w="1365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285717" y="4571214"/>
            <a:ext cx="3714776" cy="1588"/>
          </a:xfrm>
          <a:prstGeom prst="line">
            <a:avLst/>
          </a:prstGeom>
          <a:ln w="1365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14942" y="4857760"/>
            <a:ext cx="2928958" cy="1588"/>
          </a:xfrm>
          <a:prstGeom prst="line">
            <a:avLst/>
          </a:prstGeom>
          <a:ln w="1365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 descr="http://g04.s.alicdn.com/kf/HTB1Gz8_GXXXXXXyXFXXq6xXFXXXj/221163676/HTB1Gz8_GXXXXXXyXFXXq6xXFXXX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t="32727" b="22272"/>
          <a:stretch>
            <a:fillRect/>
          </a:stretch>
        </p:blipFill>
        <p:spPr bwMode="auto">
          <a:xfrm>
            <a:off x="5214942" y="3261110"/>
            <a:ext cx="3071834" cy="1382335"/>
          </a:xfrm>
          <a:prstGeom prst="rect">
            <a:avLst/>
          </a:prstGeom>
          <a:noFill/>
        </p:spPr>
      </p:pic>
      <p:pic>
        <p:nvPicPr>
          <p:cNvPr id="45060" name="Picture 4" descr="https://vectortoons.com/wp-content/uploads/2015/07/kids-playing-sports-collection-0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428860" y="3429000"/>
            <a:ext cx="2365168" cy="2932122"/>
          </a:xfrm>
          <a:prstGeom prst="rect">
            <a:avLst/>
          </a:prstGeom>
          <a:noFill/>
          <a:scene3d>
            <a:camera prst="orthographicFront">
              <a:rot lat="0" lon="120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На что похожа буква </a:t>
            </a:r>
            <a:r>
              <a:rPr lang="ru-RU" b="1" dirty="0" smtClean="0">
                <a:latin typeface="Calibri"/>
                <a:cs typeface="Calibri"/>
              </a:rPr>
              <a:t>Нн </a:t>
            </a:r>
            <a:r>
              <a:rPr lang="ru-RU" b="1" spc="50" dirty="0" smtClean="0">
                <a:ln w="11430"/>
                <a:cs typeface="Calibri"/>
              </a:rPr>
              <a:t>(«эн»)</a:t>
            </a:r>
            <a:r>
              <a:rPr lang="ru-RU" b="1" dirty="0" smtClean="0">
                <a:latin typeface="Calibri"/>
                <a:cs typeface="Calibri"/>
              </a:rPr>
              <a:t>?</a:t>
            </a: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Calibri"/>
                <a:cs typeface="Calibri"/>
              </a:rPr>
              <a:t>Там я букву Н найду,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Calibri"/>
                <a:cs typeface="Calibri"/>
              </a:rPr>
              <a:t>Где гамак висит в лесу.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(Владимир Степанов)</a:t>
            </a:r>
            <a:endParaRPr lang="ru-RU" sz="28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429388" y="0"/>
            <a:ext cx="2562231" cy="25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 descr="http://images.easyfreeclipart.com/59/girl-hammock-clip-art-5910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7026" y="2143116"/>
            <a:ext cx="5101677" cy="421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Откройте Азбуку по закладке переверните страницу (с.40). Рассмотрите иллюстрацию.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94372" y="1214422"/>
            <a:ext cx="7763853" cy="467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Это Никита Кожемяка – славный русский богатырь. С какой буквы напишем имя богатыря?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94372" y="1214422"/>
            <a:ext cx="7763853" cy="467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Что делает Никита Кожемяка? Кто знает русскую народную сказку про Никиту Кожемяку?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94372" y="1214422"/>
            <a:ext cx="7763853" cy="467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2400" y="15240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Прочитайте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пословицу. </a:t>
            </a:r>
            <a:r>
              <a:rPr lang="ru-RU" sz="2800" b="1" dirty="0" smtClean="0">
                <a:latin typeface="Calibri"/>
                <a:cs typeface="Calibri"/>
              </a:rPr>
              <a:t>Объясните.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t="23584"/>
          <a:stretch>
            <a:fillRect/>
          </a:stretch>
        </p:blipFill>
        <p:spPr bwMode="auto">
          <a:xfrm>
            <a:off x="357126" y="714356"/>
            <a:ext cx="8786874" cy="6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 descr="http://ekskluziv-smi.ru/wp-content/uploads/2018/04/konipahar-1024x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357298"/>
            <a:ext cx="4014467" cy="1928826"/>
          </a:xfrm>
          <a:prstGeom prst="rect">
            <a:avLst/>
          </a:prstGeom>
          <a:noFill/>
        </p:spPr>
      </p:pic>
      <p:pic>
        <p:nvPicPr>
          <p:cNvPr id="52228" name="Picture 4" descr="https://ds02.infourok.ru/uploads/ex/0cd1/0006d718-3d34145d/img22.jpg"/>
          <p:cNvPicPr>
            <a:picLocks noChangeAspect="1" noChangeArrowheads="1"/>
          </p:cNvPicPr>
          <p:nvPr/>
        </p:nvPicPr>
        <p:blipFill>
          <a:blip r:embed="rId4"/>
          <a:srcRect l="14063" t="4167" r="11718" b="3124"/>
          <a:stretch>
            <a:fillRect/>
          </a:stretch>
        </p:blipFill>
        <p:spPr bwMode="auto">
          <a:xfrm>
            <a:off x="928662" y="3357562"/>
            <a:ext cx="3222953" cy="3286148"/>
          </a:xfrm>
          <a:prstGeom prst="rect">
            <a:avLst/>
          </a:prstGeom>
          <a:noFill/>
        </p:spPr>
      </p:pic>
      <p:pic>
        <p:nvPicPr>
          <p:cNvPr id="52230" name="Picture 6" descr="https://img-fotki.yandex.ru/get/4515/258563847.1/0_12677c_979830ad_orig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14876" y="1785926"/>
            <a:ext cx="4143404" cy="356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Прочитаем </a:t>
            </a:r>
            <a:r>
              <a:rPr lang="ru-RU" b="1" smtClean="0"/>
              <a:t>стихотворение Ивана </a:t>
            </a:r>
            <a:r>
              <a:rPr lang="ru-RU" b="1" dirty="0" smtClean="0"/>
              <a:t>Никитина.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14282" y="360360"/>
            <a:ext cx="8382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 descr="https://s1.1zoom.ru/b5050/773/243404-Sepik_1920x120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2571744"/>
            <a:ext cx="5929354" cy="370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Почуму автор называет Русь могучею?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За что можно полюбить Русь, назвать матерью?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Кто такие недруги?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Что значит «встать за честь твою»?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Как вы понимате слова «сложить голову»?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Что значит «в нужде»?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85720" y="3143248"/>
            <a:ext cx="8382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На какие две группы делятся все звуки?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Как можно определить, что звук согласный?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На какие группы делятся согласные звуки?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Какие гласные буквы обозначают твёрдость согласного?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Какая гласная буква обозначает мягкость согласного звука?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642918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642918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929190" y="1714488"/>
            <a:ext cx="989272" cy="99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57620" y="1691001"/>
            <a:ext cx="1002992" cy="102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00760" y="1740094"/>
            <a:ext cx="1030009" cy="102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072330" y="1714488"/>
            <a:ext cx="1071570" cy="105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85852" y="3000372"/>
            <a:ext cx="1091382" cy="11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2400" y="15240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Прочитайте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пословицы. </a:t>
            </a:r>
            <a:r>
              <a:rPr lang="ru-RU" sz="2800" b="1" dirty="0" smtClean="0">
                <a:latin typeface="Calibri"/>
                <a:cs typeface="Calibri"/>
              </a:rPr>
              <a:t>Объясните.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2" y="928670"/>
            <a:ext cx="8595577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15240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Прочитайте слоги (с.41)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 smtClean="0"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   но   ны   ну   ни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latin typeface="Calibri"/>
              <a:cs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atin typeface="Calibri"/>
                <a:cs typeface="Calibri"/>
              </a:rPr>
              <a:t>Согласный звук во </a:t>
            </a:r>
            <a:r>
              <a:rPr lang="ru-RU" sz="3200" b="1" dirty="0" smtClean="0">
                <a:latin typeface="Calibri"/>
                <a:cs typeface="Calibri"/>
              </a:rPr>
              <a:t>всех слогах звучит одинаково?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Объясните.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8662" y="1997992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00298" y="2000240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41124" y="2000240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55636" y="2000240"/>
            <a:ext cx="288000" cy="28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427272" y="2000240"/>
            <a:ext cx="288000" cy="288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Рассмотрите иллюстрацию. Что делают дети? Придумайте детям имена на букву Н?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Никита и Нина. С какой буквы запишем имена детей? Почему?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b="14885"/>
          <a:stretch>
            <a:fillRect/>
          </a:stretch>
        </p:blipFill>
        <p:spPr bwMode="auto">
          <a:xfrm>
            <a:off x="642910" y="2143116"/>
            <a:ext cx="409416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t="87903" r="30438"/>
          <a:stretch>
            <a:fillRect/>
          </a:stretch>
        </p:blipFill>
        <p:spPr bwMode="auto">
          <a:xfrm>
            <a:off x="4572000" y="2000240"/>
            <a:ext cx="42185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000108"/>
            <a:ext cx="28574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Переверните страницу Азбуки. Рассмотрите рисунки, прочитайте столбик со словами.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1442" name="Picture 2" descr="https://www.homelement.com/images/IM-440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928802"/>
            <a:ext cx="2457398" cy="2143080"/>
          </a:xfrm>
          <a:prstGeom prst="rect">
            <a:avLst/>
          </a:prstGeom>
          <a:noFill/>
        </p:spPr>
      </p:pic>
      <p:pic>
        <p:nvPicPr>
          <p:cNvPr id="61444" name="Picture 4" descr="http://rusposuda.ru/upload/iblock/77e/77e7ff97c944b98cb99bf84e670e1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357298"/>
            <a:ext cx="2371117" cy="2437722"/>
          </a:xfrm>
          <a:prstGeom prst="rect">
            <a:avLst/>
          </a:prstGeom>
          <a:noFill/>
        </p:spPr>
      </p:pic>
      <p:sp>
        <p:nvSpPr>
          <p:cNvPr id="61446" name="AutoShape 6" descr="https://kristencard.com/wp-content/uploads/2014/02/yllwpenc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8" name="Picture 8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000108"/>
            <a:ext cx="2928958" cy="1633708"/>
          </a:xfrm>
          <a:prstGeom prst="rect">
            <a:avLst/>
          </a:prstGeom>
          <a:noFill/>
        </p:spPr>
      </p:pic>
      <p:pic>
        <p:nvPicPr>
          <p:cNvPr id="61450" name="Picture 10" descr="https://mmedia.ozone.ru/multimedia/10189235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876" y="2357430"/>
            <a:ext cx="2707124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1214422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он</a:t>
            </a:r>
            <a:endParaRPr lang="ru-RU" sz="5400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711041" y="1785926"/>
            <a:ext cx="1360629" cy="923330"/>
            <a:chOff x="714348" y="2928934"/>
            <a:chExt cx="136062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2928934"/>
              <a:ext cx="1360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оно</a:t>
              </a:r>
              <a:endParaRPr lang="ru-RU" sz="5400" b="1" spc="14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07620" y="3407958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714348" y="2428868"/>
            <a:ext cx="1330172" cy="923330"/>
            <a:chOff x="714348" y="3500438"/>
            <a:chExt cx="133017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14348" y="3500438"/>
              <a:ext cx="13301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она</a:t>
              </a:r>
              <a:endParaRPr lang="ru-RU" sz="5400" b="1" spc="14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925620" y="4068900"/>
              <a:ext cx="576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14348" y="3143248"/>
            <a:ext cx="1373453" cy="923330"/>
            <a:chOff x="714348" y="4363058"/>
            <a:chExt cx="1373453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714348" y="4363058"/>
              <a:ext cx="13734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они</a:t>
              </a:r>
              <a:endParaRPr lang="ru-RU" sz="5400" b="1" spc="14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907620" y="4954016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Вместо каких предметов можно использовать эти слова?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1442" name="Picture 2" descr="https://www.homelement.com/images/IM-440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928802"/>
            <a:ext cx="2457398" cy="2143080"/>
          </a:xfrm>
          <a:prstGeom prst="rect">
            <a:avLst/>
          </a:prstGeom>
          <a:noFill/>
        </p:spPr>
      </p:pic>
      <p:pic>
        <p:nvPicPr>
          <p:cNvPr id="61444" name="Picture 4" descr="http://rusposuda.ru/upload/iblock/77e/77e7ff97c944b98cb99bf84e670e1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357298"/>
            <a:ext cx="2371117" cy="2437722"/>
          </a:xfrm>
          <a:prstGeom prst="rect">
            <a:avLst/>
          </a:prstGeom>
          <a:noFill/>
        </p:spPr>
      </p:pic>
      <p:sp>
        <p:nvSpPr>
          <p:cNvPr id="61446" name="AutoShape 6" descr="https://kristencard.com/wp-content/uploads/2014/02/yllwpenc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8" name="Picture 8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000108"/>
            <a:ext cx="2928958" cy="1633708"/>
          </a:xfrm>
          <a:prstGeom prst="rect">
            <a:avLst/>
          </a:prstGeom>
          <a:noFill/>
        </p:spPr>
      </p:pic>
      <p:pic>
        <p:nvPicPr>
          <p:cNvPr id="61450" name="Picture 10" descr="https://mmedia.ozone.ru/multimedia/10189235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876" y="2357430"/>
            <a:ext cx="2707124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1214422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он</a:t>
            </a:r>
            <a:endParaRPr lang="ru-RU" sz="5400" b="1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711041" y="1785926"/>
            <a:ext cx="1360629" cy="923330"/>
            <a:chOff x="714348" y="2928934"/>
            <a:chExt cx="136062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2928934"/>
              <a:ext cx="1360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оно</a:t>
              </a:r>
              <a:endParaRPr lang="ru-RU" sz="5400" b="1" spc="14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07620" y="3407958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/>
          <p:nvPr/>
        </p:nvGrpSpPr>
        <p:grpSpPr>
          <a:xfrm>
            <a:off x="714348" y="2428868"/>
            <a:ext cx="1330172" cy="923330"/>
            <a:chOff x="714348" y="3500438"/>
            <a:chExt cx="133017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14348" y="3500438"/>
              <a:ext cx="13301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она</a:t>
              </a:r>
              <a:endParaRPr lang="ru-RU" sz="5400" b="1" spc="14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925620" y="4068900"/>
              <a:ext cx="576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/>
          <p:nvPr/>
        </p:nvGrpSpPr>
        <p:grpSpPr>
          <a:xfrm>
            <a:off x="714348" y="3143248"/>
            <a:ext cx="1373453" cy="923330"/>
            <a:chOff x="714348" y="4363058"/>
            <a:chExt cx="1373453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714348" y="4363058"/>
              <a:ext cx="13734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они</a:t>
              </a:r>
              <a:endParaRPr lang="ru-RU" sz="5400" b="1" spc="14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907620" y="4954016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Вместо каких предметов можно использовать эти слова?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1442" name="Picture 2" descr="https://www.homelement.com/images/IM-440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928802"/>
            <a:ext cx="2457398" cy="2143080"/>
          </a:xfrm>
          <a:prstGeom prst="rect">
            <a:avLst/>
          </a:prstGeom>
          <a:noFill/>
        </p:spPr>
      </p:pic>
      <p:pic>
        <p:nvPicPr>
          <p:cNvPr id="61444" name="Picture 4" descr="http://rusposuda.ru/upload/iblock/77e/77e7ff97c944b98cb99bf84e670e1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357298"/>
            <a:ext cx="2371117" cy="2437722"/>
          </a:xfrm>
          <a:prstGeom prst="rect">
            <a:avLst/>
          </a:prstGeom>
          <a:noFill/>
        </p:spPr>
      </p:pic>
      <p:sp>
        <p:nvSpPr>
          <p:cNvPr id="61446" name="AutoShape 6" descr="https://kristencard.com/wp-content/uploads/2014/02/yllwpenc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8" name="Picture 8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000108"/>
            <a:ext cx="2928958" cy="1633708"/>
          </a:xfrm>
          <a:prstGeom prst="rect">
            <a:avLst/>
          </a:prstGeom>
          <a:noFill/>
        </p:spPr>
      </p:pic>
      <p:pic>
        <p:nvPicPr>
          <p:cNvPr id="61450" name="Picture 10" descr="https://mmedia.ozone.ru/multimedia/10189235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876" y="2357430"/>
            <a:ext cx="2707124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1214422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он</a:t>
            </a:r>
            <a:endParaRPr lang="ru-RU" sz="5400" b="1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2571736" y="642918"/>
            <a:ext cx="1360629" cy="923330"/>
            <a:chOff x="714348" y="2928934"/>
            <a:chExt cx="136062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2928934"/>
              <a:ext cx="1360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оно</a:t>
              </a:r>
              <a:endParaRPr lang="ru-RU" sz="5400" b="1" spc="14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07620" y="3407958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/>
          <p:nvPr/>
        </p:nvGrpSpPr>
        <p:grpSpPr>
          <a:xfrm>
            <a:off x="714348" y="2428868"/>
            <a:ext cx="1330172" cy="923330"/>
            <a:chOff x="714348" y="3500438"/>
            <a:chExt cx="133017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14348" y="3500438"/>
              <a:ext cx="13301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она</a:t>
              </a:r>
              <a:endParaRPr lang="ru-RU" sz="5400" b="1" spc="14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925620" y="4068900"/>
              <a:ext cx="576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/>
          <p:nvPr/>
        </p:nvGrpSpPr>
        <p:grpSpPr>
          <a:xfrm>
            <a:off x="714348" y="3143248"/>
            <a:ext cx="1373453" cy="923330"/>
            <a:chOff x="714348" y="4363058"/>
            <a:chExt cx="1373453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714348" y="4363058"/>
              <a:ext cx="13734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они</a:t>
              </a:r>
              <a:endParaRPr lang="ru-RU" sz="5400" b="1" spc="14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907620" y="4954016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Вместо каких предметов можно использовать эти слова?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1442" name="Picture 2" descr="https://www.homelement.com/images/IM-440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928802"/>
            <a:ext cx="2457398" cy="2143080"/>
          </a:xfrm>
          <a:prstGeom prst="rect">
            <a:avLst/>
          </a:prstGeom>
          <a:noFill/>
        </p:spPr>
      </p:pic>
      <p:pic>
        <p:nvPicPr>
          <p:cNvPr id="61444" name="Picture 4" descr="http://rusposuda.ru/upload/iblock/77e/77e7ff97c944b98cb99bf84e670e1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357298"/>
            <a:ext cx="2371117" cy="2437722"/>
          </a:xfrm>
          <a:prstGeom prst="rect">
            <a:avLst/>
          </a:prstGeom>
          <a:noFill/>
        </p:spPr>
      </p:pic>
      <p:sp>
        <p:nvSpPr>
          <p:cNvPr id="61446" name="AutoShape 6" descr="https://kristencard.com/wp-content/uploads/2014/02/yllwpenc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8" name="Picture 8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000108"/>
            <a:ext cx="2928958" cy="1633708"/>
          </a:xfrm>
          <a:prstGeom prst="rect">
            <a:avLst/>
          </a:prstGeom>
          <a:noFill/>
        </p:spPr>
      </p:pic>
      <p:pic>
        <p:nvPicPr>
          <p:cNvPr id="61450" name="Picture 10" descr="https://mmedia.ozone.ru/multimedia/10189235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876" y="2357430"/>
            <a:ext cx="2707124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1214422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он</a:t>
            </a:r>
            <a:endParaRPr lang="ru-RU" sz="5400" b="1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2571736" y="642918"/>
            <a:ext cx="1360629" cy="923330"/>
            <a:chOff x="714348" y="2928934"/>
            <a:chExt cx="136062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2928934"/>
              <a:ext cx="1360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оно</a:t>
              </a:r>
              <a:endParaRPr lang="ru-RU" sz="5400" b="1" spc="14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07620" y="3407958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/>
          <p:nvPr/>
        </p:nvGrpSpPr>
        <p:grpSpPr>
          <a:xfrm>
            <a:off x="4714876" y="1071546"/>
            <a:ext cx="1330172" cy="923330"/>
            <a:chOff x="714348" y="3500438"/>
            <a:chExt cx="133017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14348" y="3500438"/>
              <a:ext cx="13301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она</a:t>
              </a:r>
              <a:endParaRPr lang="ru-RU" sz="5400" b="1" spc="14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925620" y="4068900"/>
              <a:ext cx="576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/>
          <p:nvPr/>
        </p:nvGrpSpPr>
        <p:grpSpPr>
          <a:xfrm>
            <a:off x="714348" y="3143248"/>
            <a:ext cx="1373453" cy="923330"/>
            <a:chOff x="714348" y="4363058"/>
            <a:chExt cx="1373453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714348" y="4363058"/>
              <a:ext cx="13734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они</a:t>
              </a:r>
              <a:endParaRPr lang="ru-RU" sz="5400" b="1" spc="14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907620" y="4954016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Вместо каких предметов можно использовать эти слова?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1442" name="Picture 2" descr="https://www.homelement.com/images/IM-440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928802"/>
            <a:ext cx="2457398" cy="2143080"/>
          </a:xfrm>
          <a:prstGeom prst="rect">
            <a:avLst/>
          </a:prstGeom>
          <a:noFill/>
        </p:spPr>
      </p:pic>
      <p:pic>
        <p:nvPicPr>
          <p:cNvPr id="61444" name="Picture 4" descr="http://rusposuda.ru/upload/iblock/77e/77e7ff97c944b98cb99bf84e670e1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357298"/>
            <a:ext cx="2371117" cy="2437722"/>
          </a:xfrm>
          <a:prstGeom prst="rect">
            <a:avLst/>
          </a:prstGeom>
          <a:noFill/>
        </p:spPr>
      </p:pic>
      <p:sp>
        <p:nvSpPr>
          <p:cNvPr id="61446" name="AutoShape 6" descr="https://kristencard.com/wp-content/uploads/2014/02/yllwpenc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8" name="Picture 8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000108"/>
            <a:ext cx="2928958" cy="1633708"/>
          </a:xfrm>
          <a:prstGeom prst="rect">
            <a:avLst/>
          </a:prstGeom>
          <a:noFill/>
        </p:spPr>
      </p:pic>
      <p:pic>
        <p:nvPicPr>
          <p:cNvPr id="61450" name="Picture 10" descr="https://mmedia.ozone.ru/multimedia/10189235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876" y="2357430"/>
            <a:ext cx="2707124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86578" y="785794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он</a:t>
            </a:r>
            <a:endParaRPr lang="ru-RU" sz="5400" b="1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2571736" y="642918"/>
            <a:ext cx="1360629" cy="923330"/>
            <a:chOff x="714348" y="2928934"/>
            <a:chExt cx="136062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2928934"/>
              <a:ext cx="1360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оно</a:t>
              </a:r>
              <a:endParaRPr lang="ru-RU" sz="5400" b="1" spc="14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07620" y="3407958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/>
          <p:nvPr/>
        </p:nvGrpSpPr>
        <p:grpSpPr>
          <a:xfrm>
            <a:off x="4714876" y="1071546"/>
            <a:ext cx="1330172" cy="923330"/>
            <a:chOff x="714348" y="3500438"/>
            <a:chExt cx="133017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14348" y="3500438"/>
              <a:ext cx="13301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она</a:t>
              </a:r>
              <a:endParaRPr lang="ru-RU" sz="5400" b="1" spc="14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925620" y="4068900"/>
              <a:ext cx="576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/>
          <p:nvPr/>
        </p:nvGrpSpPr>
        <p:grpSpPr>
          <a:xfrm>
            <a:off x="714348" y="3143248"/>
            <a:ext cx="1373453" cy="923330"/>
            <a:chOff x="714348" y="4363058"/>
            <a:chExt cx="1373453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714348" y="4363058"/>
              <a:ext cx="13734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они</a:t>
              </a:r>
              <a:endParaRPr lang="ru-RU" sz="5400" b="1" spc="14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907620" y="4954016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Вместо каких предметов можно использовать эти слова?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1442" name="Picture 2" descr="https://www.homelement.com/images/IM-440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285992"/>
            <a:ext cx="2457398" cy="2143080"/>
          </a:xfrm>
          <a:prstGeom prst="rect">
            <a:avLst/>
          </a:prstGeom>
          <a:noFill/>
        </p:spPr>
      </p:pic>
      <p:pic>
        <p:nvPicPr>
          <p:cNvPr id="61444" name="Picture 4" descr="http://rusposuda.ru/upload/iblock/77e/77e7ff97c944b98cb99bf84e670e1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14488"/>
            <a:ext cx="2371117" cy="2437722"/>
          </a:xfrm>
          <a:prstGeom prst="rect">
            <a:avLst/>
          </a:prstGeom>
          <a:noFill/>
        </p:spPr>
      </p:pic>
      <p:sp>
        <p:nvSpPr>
          <p:cNvPr id="61446" name="AutoShape 6" descr="https://kristencard.com/wp-content/uploads/2014/02/yllwpenc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8" name="Picture 8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000108"/>
            <a:ext cx="2928958" cy="1633708"/>
          </a:xfrm>
          <a:prstGeom prst="rect">
            <a:avLst/>
          </a:prstGeom>
          <a:noFill/>
        </p:spPr>
      </p:pic>
      <p:pic>
        <p:nvPicPr>
          <p:cNvPr id="61450" name="Picture 10" descr="https://mmedia.ozone.ru/multimedia/10189235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143116"/>
            <a:ext cx="2707124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14942" y="785794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он</a:t>
            </a:r>
            <a:endParaRPr lang="ru-RU" sz="5400" b="1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1000100" y="1071546"/>
            <a:ext cx="1360629" cy="923330"/>
            <a:chOff x="714348" y="2928934"/>
            <a:chExt cx="136062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2928934"/>
              <a:ext cx="1360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оно</a:t>
              </a:r>
              <a:endParaRPr lang="ru-RU" sz="5400" b="1" spc="14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07620" y="3407958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/>
          <p:nvPr/>
        </p:nvGrpSpPr>
        <p:grpSpPr>
          <a:xfrm>
            <a:off x="3357554" y="1285860"/>
            <a:ext cx="1330172" cy="923330"/>
            <a:chOff x="714348" y="3500438"/>
            <a:chExt cx="133017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14348" y="3500438"/>
              <a:ext cx="13301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она</a:t>
              </a:r>
              <a:endParaRPr lang="ru-RU" sz="5400" b="1" spc="14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925620" y="4068900"/>
              <a:ext cx="576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/>
          <p:nvPr/>
        </p:nvGrpSpPr>
        <p:grpSpPr>
          <a:xfrm>
            <a:off x="7000892" y="1714488"/>
            <a:ext cx="1373453" cy="923330"/>
            <a:chOff x="714348" y="4363058"/>
            <a:chExt cx="1373453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714348" y="4363058"/>
              <a:ext cx="13734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они</a:t>
              </a:r>
              <a:endParaRPr lang="ru-RU" sz="5400" b="1" spc="14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907620" y="4954016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Эти слова употребляются вместо имени, названия предметов, поэтому их так и называют местоимения. Назовите соседа по парте с помощь местоимения.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1442" name="Picture 2" descr="https://www.homelement.com/images/IM-440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571936"/>
            <a:ext cx="2457398" cy="2143080"/>
          </a:xfrm>
          <a:prstGeom prst="rect">
            <a:avLst/>
          </a:prstGeom>
          <a:noFill/>
        </p:spPr>
      </p:pic>
      <p:pic>
        <p:nvPicPr>
          <p:cNvPr id="61444" name="Picture 4" descr="http://rusposuda.ru/upload/iblock/77e/77e7ff97c944b98cb99bf84e670e1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000432"/>
            <a:ext cx="2371117" cy="2437722"/>
          </a:xfrm>
          <a:prstGeom prst="rect">
            <a:avLst/>
          </a:prstGeom>
          <a:noFill/>
        </p:spPr>
      </p:pic>
      <p:sp>
        <p:nvSpPr>
          <p:cNvPr id="61446" name="AutoShape 6" descr="https://kristencard.com/wp-content/uploads/2014/02/yllwpenc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8" name="Picture 8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86052"/>
            <a:ext cx="2928958" cy="1633708"/>
          </a:xfrm>
          <a:prstGeom prst="rect">
            <a:avLst/>
          </a:prstGeom>
          <a:noFill/>
        </p:spPr>
      </p:pic>
      <p:pic>
        <p:nvPicPr>
          <p:cNvPr id="61450" name="Picture 10" descr="https://mmedia.ozone.ru/multimedia/10189235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429060"/>
            <a:ext cx="2707124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14942" y="2071738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он</a:t>
            </a:r>
            <a:endParaRPr lang="ru-RU" sz="5400" b="1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1000100" y="2357490"/>
            <a:ext cx="1360629" cy="923330"/>
            <a:chOff x="714348" y="2928934"/>
            <a:chExt cx="136062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2928934"/>
              <a:ext cx="1360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оно</a:t>
              </a:r>
              <a:endParaRPr lang="ru-RU" sz="5400" b="1" spc="14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07620" y="3407958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/>
          <p:nvPr/>
        </p:nvGrpSpPr>
        <p:grpSpPr>
          <a:xfrm>
            <a:off x="3357554" y="2571804"/>
            <a:ext cx="1330172" cy="923330"/>
            <a:chOff x="714348" y="3500438"/>
            <a:chExt cx="133017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14348" y="3500438"/>
              <a:ext cx="13301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она</a:t>
              </a:r>
              <a:endParaRPr lang="ru-RU" sz="5400" b="1" spc="14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925620" y="4068900"/>
              <a:ext cx="576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/>
          <p:nvPr/>
        </p:nvGrpSpPr>
        <p:grpSpPr>
          <a:xfrm>
            <a:off x="7000892" y="3000432"/>
            <a:ext cx="1373453" cy="923330"/>
            <a:chOff x="714348" y="4363058"/>
            <a:chExt cx="1373453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714348" y="4363058"/>
              <a:ext cx="13734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они</a:t>
              </a:r>
              <a:endParaRPr lang="ru-RU" sz="5400" b="1" spc="14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907620" y="4954016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Кто что вкусное принёс – </a:t>
            </a:r>
          </a:p>
          <a:p>
            <a:pPr>
              <a:buNone/>
            </a:pPr>
            <a:r>
              <a:rPr lang="ru-RU" b="1" dirty="0" smtClean="0"/>
              <a:t>Всё учует детский...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24580" name="Picture 4" descr="https://ds02.infourok.ru/uploads/ex/12a7/00085006-df941826/hello_html_11df28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2397410" cy="23574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58016" y="3434364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2862860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862860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7394595" y="318353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035949" y="317817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Посмотрите на рисунки и назовите их с помощью местоимений.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sp>
        <p:nvSpPr>
          <p:cNvPr id="61446" name="AutoShape 6" descr="https://kristencard.com/wp-content/uploads/2014/02/yllwpenc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48" y="1214422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он</a:t>
            </a:r>
            <a:endParaRPr lang="ru-RU" sz="5400" b="1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711041" y="1785926"/>
            <a:ext cx="1360629" cy="923330"/>
            <a:chOff x="714348" y="2928934"/>
            <a:chExt cx="136062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2928934"/>
              <a:ext cx="1360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оно</a:t>
              </a:r>
              <a:endParaRPr lang="ru-RU" sz="5400" b="1" spc="14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907620" y="3407958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/>
          <p:nvPr/>
        </p:nvGrpSpPr>
        <p:grpSpPr>
          <a:xfrm>
            <a:off x="714348" y="2428868"/>
            <a:ext cx="1330172" cy="923330"/>
            <a:chOff x="714348" y="3500438"/>
            <a:chExt cx="1330172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14348" y="3500438"/>
              <a:ext cx="13301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она</a:t>
              </a:r>
              <a:endParaRPr lang="ru-RU" sz="5400" b="1" spc="14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925620" y="4068900"/>
              <a:ext cx="576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9"/>
          <p:cNvGrpSpPr/>
          <p:nvPr/>
        </p:nvGrpSpPr>
        <p:grpSpPr>
          <a:xfrm>
            <a:off x="714348" y="3143248"/>
            <a:ext cx="1373453" cy="923330"/>
            <a:chOff x="714348" y="4363058"/>
            <a:chExt cx="1373453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714348" y="4363058"/>
              <a:ext cx="13734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spc="140" dirty="0" smtClean="0"/>
                <a:t>они</a:t>
              </a:r>
              <a:endParaRPr lang="ru-RU" sz="5400" b="1" spc="14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907620" y="4954016"/>
              <a:ext cx="612000" cy="15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 descr="C:\Users\к\Desktop\КАРТИНКИ\59662c1925b5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928670"/>
            <a:ext cx="2605094" cy="2605094"/>
          </a:xfrm>
          <a:prstGeom prst="rect">
            <a:avLst/>
          </a:prstGeom>
          <a:noFill/>
        </p:spPr>
      </p:pic>
      <p:pic>
        <p:nvPicPr>
          <p:cNvPr id="64515" name="Picture 3" descr="C:\Users\к\Desktop\КАРТИНКИ\8429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0F4"/>
              </a:clrFrom>
              <a:clrTo>
                <a:srgbClr val="F5F0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71480"/>
            <a:ext cx="2167933" cy="3036886"/>
          </a:xfrm>
          <a:prstGeom prst="rect">
            <a:avLst/>
          </a:prstGeom>
          <a:noFill/>
        </p:spPr>
      </p:pic>
      <p:pic>
        <p:nvPicPr>
          <p:cNvPr id="64516" name="Picture 4" descr="C:\Users\к\Desktop\КАРТИНКИ\868585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2214558" cy="2952744"/>
          </a:xfrm>
          <a:prstGeom prst="rect">
            <a:avLst/>
          </a:prstGeom>
          <a:noFill/>
        </p:spPr>
      </p:pic>
      <p:pic>
        <p:nvPicPr>
          <p:cNvPr id="64517" name="Picture 5" descr="C:\Users\к\Desktop\КАРТИНКИ\Weather-Report-PNG-Fi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714488"/>
            <a:ext cx="3149578" cy="226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4992" y="2714620"/>
            <a:ext cx="46053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smtClean="0"/>
              <a:t>ни  </a:t>
            </a:r>
            <a:r>
              <a:rPr lang="ru-RU" sz="8800" dirty="0" smtClean="0"/>
              <a:t>точка</a:t>
            </a:r>
            <a:endParaRPr lang="ru-RU" sz="8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001156" cy="785818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Ребус</a:t>
            </a:r>
            <a:endParaRPr lang="ru-RU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606624" y="1000108"/>
            <a:ext cx="46800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Какую букву изучили? Какие звуки обозначает буква Н («эн»)?</a:t>
            </a:r>
            <a:endParaRPr lang="ru-RU" b="1" spc="50" dirty="0" smtClean="0">
              <a:ln w="1143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2071678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071810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857496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214554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785918" y="1714488"/>
            <a:ext cx="2562231" cy="25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858016" y="2571744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У иголочки подружка </a:t>
            </a:r>
          </a:p>
          <a:p>
            <a:pPr>
              <a:buNone/>
            </a:pPr>
            <a:r>
              <a:rPr lang="ru-RU" b="1" dirty="0" smtClean="0"/>
              <a:t>К ней привязана за ушко. </a:t>
            </a:r>
          </a:p>
          <a:p>
            <a:pPr>
              <a:buNone/>
            </a:pPr>
            <a:r>
              <a:rPr lang="ru-RU" b="1" dirty="0" smtClean="0"/>
              <a:t>След в след за нею ходит, </a:t>
            </a:r>
          </a:p>
          <a:p>
            <a:pPr>
              <a:buNone/>
            </a:pPr>
            <a:r>
              <a:rPr lang="ru-RU" b="1" dirty="0" smtClean="0"/>
              <a:t>Узорчики выводит.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1214422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https://papillomy.com/wp-content/uploads/2016/11/nit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CF5"/>
              </a:clrFrom>
              <a:clrTo>
                <a:srgbClr val="F5FCF5">
                  <a:alpha val="0"/>
                </a:srgbClr>
              </a:clrTo>
            </a:clrChange>
            <a:lum bright="-20000" contrast="20000"/>
          </a:blip>
          <a:srcRect t="10204" b="12245"/>
          <a:stretch>
            <a:fillRect/>
          </a:stretch>
        </p:blipFill>
        <p:spPr bwMode="auto">
          <a:xfrm>
            <a:off x="4071934" y="2000240"/>
            <a:ext cx="5250693" cy="27146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857884" y="648306"/>
            <a:ext cx="321471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648306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7108843" y="892157"/>
            <a:ext cx="1356528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180149" y="96898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821503" y="96898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/>
          <p:cNvSpPr/>
          <p:nvPr/>
        </p:nvSpPr>
        <p:spPr>
          <a:xfrm rot="11522810">
            <a:off x="6831852" y="79409"/>
            <a:ext cx="123766" cy="446903"/>
          </a:xfrm>
          <a:prstGeom prst="triangle">
            <a:avLst>
              <a:gd name="adj" fmla="val 10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Вспомните с какого звука начиналось первое слов? А с какого второе? Послушайте эти звуки.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Эти звуки обозначаются в русском языке буквой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786058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https://papillomy.com/wp-content/uploads/2016/11/nit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CF5"/>
              </a:clrFrom>
              <a:clrTo>
                <a:srgbClr val="F5FCF5">
                  <a:alpha val="0"/>
                </a:srgbClr>
              </a:clrTo>
            </a:clrChange>
            <a:lum bright="-20000" contrast="20000"/>
          </a:blip>
          <a:srcRect t="10204" b="12245"/>
          <a:stretch>
            <a:fillRect/>
          </a:stretch>
        </p:blipFill>
        <p:spPr bwMode="auto">
          <a:xfrm>
            <a:off x="2357422" y="3863016"/>
            <a:ext cx="2625347" cy="135732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43174" y="2219942"/>
            <a:ext cx="321471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221994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894133" y="2463793"/>
            <a:ext cx="1356528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965439" y="254061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606793" y="254061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/>
          <p:cNvSpPr/>
          <p:nvPr/>
        </p:nvSpPr>
        <p:spPr>
          <a:xfrm rot="11522810">
            <a:off x="3617142" y="1651045"/>
            <a:ext cx="123766" cy="446903"/>
          </a:xfrm>
          <a:prstGeom prst="triangle">
            <a:avLst>
              <a:gd name="adj" fmla="val 10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ds02.infourok.ru/uploads/ex/12a7/00085006-df941826/hello_html_11df28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63016"/>
            <a:ext cx="1307678" cy="12858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2791446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4" y="2219942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314" y="2219942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36579" y="254061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177933" y="2535255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6429388" y="1571612"/>
            <a:ext cx="2562231" cy="25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Буква </a:t>
            </a:r>
            <a:r>
              <a:rPr lang="ru-RU" b="1" dirty="0" smtClean="0"/>
              <a:t>Н </a:t>
            </a:r>
            <a:r>
              <a:rPr lang="ru-RU" b="1" spc="50" dirty="0" smtClean="0">
                <a:ln w="11430"/>
                <a:cs typeface="Calibri"/>
              </a:rPr>
              <a:t>(«эн»)</a:t>
            </a:r>
            <a:r>
              <a:rPr lang="ru-RU" b="1" dirty="0" smtClean="0"/>
              <a:t>обозначает </a:t>
            </a:r>
            <a:r>
              <a:rPr lang="ru-RU" b="1" dirty="0" smtClean="0"/>
              <a:t>твёрдый согласный и мягкий согласный звуки. Будем называть их парными.</a:t>
            </a: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1643050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264318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242886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78592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071670" y="1500174"/>
            <a:ext cx="2562231" cy="25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Послушайте, поучимся различать эти звуки.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Приготовьте два квадрата: синий и зелёный.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Я буду называть слова, где звуки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[н]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 </a:t>
            </a: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[н'] </a:t>
            </a:r>
            <a:r>
              <a:rPr lang="ru-RU" b="1" spc="50" dirty="0" smtClean="0">
                <a:ln w="11430"/>
                <a:cs typeface="Calibri"/>
              </a:rPr>
              <a:t>в начале слова, а вы будете показывать соответствующие квадраты.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(Наряд, нитки, нервы, нация, нора)</a:t>
            </a:r>
            <a:endParaRPr lang="ru-RU" b="1" spc="50" dirty="0" smtClean="0">
              <a:ln w="1143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142984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143116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1928802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285860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857356" y="1000108"/>
            <a:ext cx="2562231" cy="25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А теперь в середине…</a:t>
            </a: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В другой части слова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попробуем поискать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новые звуки, в начале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были, в середине были.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Где не были?</a:t>
            </a: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(Полено, пряник, карандаш, карамель)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cs typeface="Calibri"/>
              </a:rPr>
              <a:t>(Конь, день, звон, слон)</a:t>
            </a:r>
            <a:endParaRPr lang="ru-RU" b="1" spc="50" dirty="0" smtClean="0">
              <a:ln w="1143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214290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1442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100010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35716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510099" y="71414"/>
            <a:ext cx="2562231" cy="25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Вы уже знаете, что все согласные звуки делятся на твёрдые и мягкие.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Кто знает на какие ещё группы делятся все согласные звуки?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Глухие и звонкие звуки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1430"/>
              </a:rPr>
              <a:t>Как определить глухой звук или звонкий?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756</Words>
  <Application>Microsoft Office PowerPoint</Application>
  <PresentationFormat>Экран (4:3)</PresentationFormat>
  <Paragraphs>162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Урок обучения грамоте по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Ребус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к</cp:lastModifiedBy>
  <cp:revision>394</cp:revision>
  <dcterms:created xsi:type="dcterms:W3CDTF">2018-09-15T15:04:53Z</dcterms:created>
  <dcterms:modified xsi:type="dcterms:W3CDTF">2018-10-20T15:31:29Z</dcterms:modified>
</cp:coreProperties>
</file>