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2" r:id="rId2"/>
    <p:sldId id="435" r:id="rId3"/>
    <p:sldId id="616" r:id="rId4"/>
    <p:sldId id="593" r:id="rId5"/>
    <p:sldId id="594" r:id="rId6"/>
    <p:sldId id="595" r:id="rId7"/>
    <p:sldId id="596" r:id="rId8"/>
    <p:sldId id="597" r:id="rId9"/>
    <p:sldId id="617" r:id="rId10"/>
    <p:sldId id="610" r:id="rId11"/>
    <p:sldId id="599" r:id="rId12"/>
    <p:sldId id="618" r:id="rId13"/>
    <p:sldId id="619" r:id="rId14"/>
    <p:sldId id="553" r:id="rId15"/>
    <p:sldId id="546" r:id="rId16"/>
    <p:sldId id="620" r:id="rId17"/>
    <p:sldId id="625" r:id="rId18"/>
    <p:sldId id="623" r:id="rId19"/>
    <p:sldId id="624" r:id="rId20"/>
    <p:sldId id="550" r:id="rId21"/>
    <p:sldId id="633" r:id="rId22"/>
    <p:sldId id="634" r:id="rId23"/>
    <p:sldId id="62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FF3300"/>
    <a:srgbClr val="FF4F25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0" autoAdjust="0"/>
    <p:restoredTop sz="94686" autoAdjust="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F840C-2BC6-4CA2-9F22-706B4FED3D64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C71D5-DA14-4367-9D69-B736623D88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8F86-FF82-4C9E-B1CF-6BB089333AC7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4D0B-02D6-463B-8B89-24613D61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8F86-FF82-4C9E-B1CF-6BB089333AC7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4D0B-02D6-463B-8B89-24613D61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8F86-FF82-4C9E-B1CF-6BB089333AC7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4D0B-02D6-463B-8B89-24613D61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8F86-FF82-4C9E-B1CF-6BB089333AC7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4D0B-02D6-463B-8B89-24613D61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8F86-FF82-4C9E-B1CF-6BB089333AC7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4D0B-02D6-463B-8B89-24613D61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8F86-FF82-4C9E-B1CF-6BB089333AC7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4D0B-02D6-463B-8B89-24613D61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8F86-FF82-4C9E-B1CF-6BB089333AC7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4D0B-02D6-463B-8B89-24613D61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8F86-FF82-4C9E-B1CF-6BB089333AC7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4D0B-02D6-463B-8B89-24613D61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8F86-FF82-4C9E-B1CF-6BB089333AC7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4D0B-02D6-463B-8B89-24613D61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8F86-FF82-4C9E-B1CF-6BB089333AC7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4D0B-02D6-463B-8B89-24613D61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F8F86-FF82-4C9E-B1CF-6BB089333AC7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4D0B-02D6-463B-8B89-24613D61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F8F86-FF82-4C9E-B1CF-6BB089333AC7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04D0B-02D6-463B-8B89-24613D6184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Урок обучения грамоте по УМК «Школа России»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ТЕМА: «Согласные звуки </a:t>
            </a:r>
            <a:r>
              <a:rPr lang="ru-RU" dirty="0" smtClean="0">
                <a:latin typeface="Calibri"/>
                <a:cs typeface="Calibri"/>
              </a:rPr>
              <a:t>[</a:t>
            </a:r>
            <a:r>
              <a:rPr lang="ru-RU" dirty="0" smtClean="0">
                <a:latin typeface="Calibri"/>
                <a:cs typeface="Calibri"/>
              </a:rPr>
              <a:t>р]</a:t>
            </a:r>
            <a:r>
              <a:rPr lang="ru-RU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[р</a:t>
            </a:r>
            <a:r>
              <a:rPr lang="ru-RU" dirty="0" smtClean="0">
                <a:latin typeface="Calibri"/>
                <a:cs typeface="Calibri"/>
              </a:rPr>
              <a:t>'</a:t>
            </a:r>
            <a:r>
              <a:rPr lang="ru-RU" dirty="0" smtClean="0">
                <a:cs typeface="Calibri"/>
              </a:rPr>
              <a:t>]. </a:t>
            </a:r>
            <a:r>
              <a:rPr lang="ru-RU" dirty="0" smtClean="0">
                <a:latin typeface="Calibri"/>
                <a:cs typeface="Calibri"/>
              </a:rPr>
              <a:t>Буква Р р</a:t>
            </a:r>
            <a:r>
              <a:rPr lang="ru-RU" dirty="0" smtClean="0"/>
              <a:t>»</a:t>
            </a:r>
          </a:p>
          <a:p>
            <a:pPr>
              <a:buNone/>
            </a:pPr>
            <a:endParaRPr lang="ru-RU" dirty="0"/>
          </a:p>
          <a:p>
            <a:pPr algn="r">
              <a:buNone/>
            </a:pPr>
            <a:r>
              <a:rPr lang="ru-RU" sz="2400" b="1" dirty="0" smtClean="0"/>
              <a:t>Автор разработки:</a:t>
            </a:r>
          </a:p>
          <a:p>
            <a:pPr algn="r">
              <a:buNone/>
            </a:pPr>
            <a:r>
              <a:rPr lang="ru-RU" sz="2400" b="1" dirty="0" smtClean="0"/>
              <a:t>Митрофанова Марина Владимировна</a:t>
            </a:r>
          </a:p>
          <a:p>
            <a:pPr algn="r">
              <a:buNone/>
            </a:pPr>
            <a:r>
              <a:rPr lang="ru-RU" sz="2400" b="1" dirty="0" smtClean="0"/>
              <a:t>учитель начальных классов</a:t>
            </a:r>
          </a:p>
          <a:p>
            <a:pPr algn="r">
              <a:buNone/>
            </a:pPr>
            <a:r>
              <a:rPr lang="ru-RU" sz="2400" b="1" dirty="0" smtClean="0"/>
              <a:t>МБОУ «Лицей №1» р.п. Чамзинка</a:t>
            </a:r>
          </a:p>
          <a:p>
            <a:pPr algn="r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714620"/>
            <a:ext cx="2639311" cy="347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Прочитайте слоги.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6600" b="1" dirty="0" smtClean="0">
                <a:latin typeface="Calibri"/>
                <a:cs typeface="Calibri"/>
              </a:rPr>
              <a:t>ро   ра   ры   ри   ру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6600" b="1" dirty="0" smtClean="0">
                <a:latin typeface="Calibri"/>
                <a:cs typeface="Calibri"/>
              </a:rPr>
              <a:t>ор   ар	 ур    ыр  ир 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В каком слоге согласная буква р обозначает мягкий согласный звук </a:t>
            </a:r>
            <a:r>
              <a:rPr lang="ru-RU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Calibri"/>
              </a:rPr>
              <a:t>[р']</a:t>
            </a:r>
            <a:r>
              <a:rPr lang="ru-RU" b="1" spc="50" dirty="0" smtClean="0">
                <a:ln w="11430"/>
                <a:cs typeface="Calibri"/>
              </a:rPr>
              <a:t>.</a:t>
            </a:r>
            <a:endParaRPr lang="ru-RU" b="1" spc="50" dirty="0" smtClean="0">
              <a:ln w="11430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cs typeface="Calibri"/>
              </a:rPr>
              <a:t/>
            </a:r>
            <a:br>
              <a:rPr lang="ru-RU" sz="2800" b="1" dirty="0" smtClean="0">
                <a:cs typeface="Calibri"/>
              </a:rPr>
            </a:br>
            <a:endParaRPr lang="ru-RU" sz="2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cs typeface="Calibri"/>
              </a:rPr>
              <a:t/>
            </a:r>
            <a:br>
              <a:rPr lang="ru-RU" sz="2800" b="1" dirty="0" smtClean="0">
                <a:cs typeface="Calibri"/>
              </a:rPr>
            </a:b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85728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Откройте Азбуку, переверните страницу (с.65).</a:t>
            </a:r>
          </a:p>
          <a:p>
            <a:r>
              <a:rPr lang="ru-RU" sz="3200" b="1" dirty="0" smtClean="0"/>
              <a:t>Прочитаем первый столбик слов. </a:t>
            </a:r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3200" b="1" dirty="0" smtClean="0"/>
              <a:t>Сколько слогов в первом слове? Какой слог ударный? Сколько слогов во втором слове? Какой слог ударный? На какой вопрос отвечают слова? Подберите к ним местоимение. </a:t>
            </a:r>
            <a:endParaRPr lang="ru-RU" sz="3200" b="1" dirty="0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2643174" y="1285860"/>
            <a:ext cx="338430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142976" y="1857364"/>
            <a:ext cx="1428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что?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2198" y="1785926"/>
            <a:ext cx="1428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она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cs typeface="Calibri"/>
              </a:rPr>
              <a:t/>
            </a:r>
            <a:br>
              <a:rPr lang="ru-RU" sz="2800" b="1" dirty="0" smtClean="0">
                <a:cs typeface="Calibri"/>
              </a:rPr>
            </a:b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2852"/>
            <a:ext cx="9144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Прочитаем первый столбик слов. </a:t>
            </a:r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3200" b="1" dirty="0" smtClean="0"/>
              <a:t>Выделите общую часть ран- это </a:t>
            </a:r>
            <a:r>
              <a:rPr lang="ru-RU" sz="3200" b="1" dirty="0" smtClean="0">
                <a:solidFill>
                  <a:srgbClr val="FF0000"/>
                </a:solidFill>
              </a:rPr>
              <a:t>корень. </a:t>
            </a:r>
            <a:r>
              <a:rPr lang="ru-RU" sz="3200" b="1" dirty="0" smtClean="0"/>
              <a:t>Слова имеют общий корень и близки по смыслу – они </a:t>
            </a:r>
            <a:r>
              <a:rPr lang="ru-RU" sz="3200" b="1" dirty="0" smtClean="0">
                <a:solidFill>
                  <a:srgbClr val="FF0000"/>
                </a:solidFill>
              </a:rPr>
              <a:t>однокоренные.</a:t>
            </a:r>
            <a:r>
              <a:rPr lang="ru-RU" sz="3200" b="1" dirty="0" smtClean="0"/>
              <a:t> Ранка – это маленькая рана. Посмотрите на часть слова, которая находится после корня – к. Это суффикс. Какое значение придает слову суффикс –к. Уменьшительное. Выделим окончание. </a:t>
            </a:r>
          </a:p>
          <a:p>
            <a:endParaRPr lang="ru-RU" sz="3200" b="1" dirty="0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2714612" y="714356"/>
            <a:ext cx="338430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Дуга 8"/>
          <p:cNvSpPr/>
          <p:nvPr/>
        </p:nvSpPr>
        <p:spPr>
          <a:xfrm>
            <a:off x="3071802" y="857232"/>
            <a:ext cx="1643074" cy="571504"/>
          </a:xfrm>
          <a:prstGeom prst="arc">
            <a:avLst>
              <a:gd name="adj1" fmla="val 10854851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>
            <a:off x="3143240" y="1785926"/>
            <a:ext cx="1643074" cy="571504"/>
          </a:xfrm>
          <a:prstGeom prst="arc">
            <a:avLst>
              <a:gd name="adj1" fmla="val 10854851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4786314" y="1643050"/>
            <a:ext cx="500066" cy="379394"/>
          </a:xfrm>
          <a:custGeom>
            <a:avLst/>
            <a:gdLst>
              <a:gd name="connsiteX0" fmla="*/ 0 w 542925"/>
              <a:gd name="connsiteY0" fmla="*/ 750887 h 769937"/>
              <a:gd name="connsiteX1" fmla="*/ 276225 w 542925"/>
              <a:gd name="connsiteY1" fmla="*/ 112712 h 769937"/>
              <a:gd name="connsiteX2" fmla="*/ 314325 w 542925"/>
              <a:gd name="connsiteY2" fmla="*/ 74612 h 769937"/>
              <a:gd name="connsiteX3" fmla="*/ 314325 w 542925"/>
              <a:gd name="connsiteY3" fmla="*/ 74612 h 769937"/>
              <a:gd name="connsiteX4" fmla="*/ 542925 w 542925"/>
              <a:gd name="connsiteY4" fmla="*/ 769937 h 769937"/>
              <a:gd name="connsiteX5" fmla="*/ 542925 w 542925"/>
              <a:gd name="connsiteY5" fmla="*/ 769937 h 76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925" h="769937">
                <a:moveTo>
                  <a:pt x="0" y="750887"/>
                </a:moveTo>
                <a:cubicBezTo>
                  <a:pt x="111919" y="488155"/>
                  <a:pt x="223838" y="225424"/>
                  <a:pt x="276225" y="112712"/>
                </a:cubicBezTo>
                <a:cubicBezTo>
                  <a:pt x="328612" y="0"/>
                  <a:pt x="314325" y="74612"/>
                  <a:pt x="314325" y="74612"/>
                </a:cubicBezTo>
                <a:lnTo>
                  <a:pt x="314325" y="74612"/>
                </a:lnTo>
                <a:lnTo>
                  <a:pt x="542925" y="769937"/>
                </a:lnTo>
                <a:lnTo>
                  <a:pt x="542925" y="769937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714876" y="928670"/>
            <a:ext cx="500066" cy="7143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286380" y="1857364"/>
            <a:ext cx="500066" cy="7143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3143240" y="642918"/>
            <a:ext cx="3432945" cy="170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cs typeface="Calibri"/>
              </a:rPr>
              <a:t/>
            </a:r>
            <a:br>
              <a:rPr lang="ru-RU" sz="2800" b="1" dirty="0" smtClean="0">
                <a:cs typeface="Calibri"/>
              </a:rPr>
            </a:b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Прочитаем второй столбик слов. </a:t>
            </a:r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3200" b="1" dirty="0" smtClean="0"/>
              <a:t>Сколько слогов в первом слове? Какой слог ударный? Сколько слогов во втором слове? Какой слог ударный? На какой вопрос отвечают слова? Подберите к ним местоимение. 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928670"/>
            <a:ext cx="4357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что сделал?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16" y="928670"/>
            <a:ext cx="1428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он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071538" y="285728"/>
            <a:ext cx="6657992" cy="420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Рассмотрите иллюстрацию.</a:t>
            </a:r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3200" b="1" dirty="0" smtClean="0"/>
              <a:t>Что делали дети? Какие цветы они поливали? Что случилось с девочкой? О чём будем читать текст?</a:t>
            </a:r>
          </a:p>
          <a:p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cs typeface="Calibri"/>
              </a:rPr>
              <a:t/>
            </a:r>
            <a:br>
              <a:rPr lang="ru-RU" sz="2800" b="1" dirty="0" smtClean="0">
                <a:cs typeface="Calibri"/>
              </a:rPr>
            </a:br>
            <a:endParaRPr lang="ru-RU" sz="2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285852" y="357166"/>
            <a:ext cx="606742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Прочитайте заголовок. Прочитайте текст.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У кого растут кактусы? Что сделала Ира? Что с ней случилось? Что у Иры на руке?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cs typeface="Calibri"/>
              </a:rPr>
              <a:t/>
            </a:r>
            <a:br>
              <a:rPr lang="ru-RU" sz="2800" b="1" dirty="0" smtClean="0">
                <a:cs typeface="Calibri"/>
              </a:rPr>
            </a:br>
            <a:endParaRPr lang="ru-RU" sz="2800" b="1" dirty="0" smtClean="0">
              <a:solidFill>
                <a:srgbClr val="FF0000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5929322" y="4786322"/>
            <a:ext cx="3014654" cy="190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cs typeface="Calibri"/>
              </a:rPr>
              <a:t/>
            </a:r>
            <a:br>
              <a:rPr lang="ru-RU" sz="2800" b="1" dirty="0" smtClean="0">
                <a:cs typeface="Calibri"/>
              </a:rPr>
            </a:b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Какое произведение Александра Сергеевича Пушкина проиллюстрировал художник?</a:t>
            </a:r>
            <a:endParaRPr lang="ru-RU" sz="3200" b="1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428727" y="1071546"/>
            <a:ext cx="6518643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cs typeface="Calibri"/>
              </a:rPr>
              <a:t/>
            </a:r>
            <a:br>
              <a:rPr lang="ru-RU" sz="2800" b="1" dirty="0" smtClean="0">
                <a:cs typeface="Calibri"/>
              </a:rPr>
            </a:b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0"/>
            <a:ext cx="8501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Александр Сергеевич Пушкин</a:t>
            </a:r>
          </a:p>
          <a:p>
            <a:pPr algn="ctr"/>
            <a:r>
              <a:rPr lang="ru-RU" sz="3200" b="1" dirty="0" smtClean="0"/>
              <a:t>Сказка о рыбаке и рыбке</a:t>
            </a:r>
            <a:endParaRPr lang="ru-RU" sz="3200" b="1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2553951" y="1000108"/>
            <a:ext cx="6518643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0" name="Picture 2" descr="C:\Users\к\Desktop\КАРТИНКИ\ceb20d19f844bf4e97f6e5bdb7kr--kartiny-panno-portret-pushkin-a-s-ruchna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00042"/>
            <a:ext cx="2428892" cy="3488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cs typeface="Calibri"/>
              </a:rPr>
              <a:t/>
            </a:r>
            <a:br>
              <a:rPr lang="ru-RU" sz="2800" b="1" dirty="0" smtClean="0">
                <a:cs typeface="Calibri"/>
              </a:rPr>
            </a:b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Прочитаем отрывок в Азбуке.</a:t>
            </a:r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3200" b="1" dirty="0" smtClean="0"/>
              <a:t>Где жили старик со старухой? Как они жили? Докажи. Сколько лет они жили в землянке? Что делал старик? Что делала старуха?</a:t>
            </a:r>
          </a:p>
          <a:p>
            <a:r>
              <a:rPr lang="ru-RU" sz="3200" b="1" dirty="0" smtClean="0"/>
              <a:t>  </a:t>
            </a:r>
            <a:endParaRPr lang="ru-RU" sz="3200" b="1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357158" y="642918"/>
            <a:ext cx="8220074" cy="346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42844" y="857232"/>
            <a:ext cx="3500462" cy="257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cs typeface="Calibri"/>
              </a:rPr>
              <a:t/>
            </a:r>
            <a:br>
              <a:rPr lang="ru-RU" sz="2800" b="1" dirty="0" smtClean="0">
                <a:cs typeface="Calibri"/>
              </a:rPr>
            </a:b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Александр Сергеевич Пушкин</a:t>
            </a:r>
          </a:p>
          <a:p>
            <a:pPr algn="ctr"/>
            <a:r>
              <a:rPr lang="ru-RU" sz="3200" b="1" dirty="0" smtClean="0"/>
              <a:t>Сказка о рыбаке и рыбке</a:t>
            </a:r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3200" b="1" dirty="0" smtClean="0"/>
              <a:t>Расскажите, что произошло в сказке дальше.</a:t>
            </a:r>
          </a:p>
          <a:p>
            <a:r>
              <a:rPr lang="ru-RU" sz="3200" b="1" dirty="0" smtClean="0"/>
              <a:t>Что пожелала старуха сначала? А потом? Чем закончилась сказка?</a:t>
            </a:r>
            <a:endParaRPr lang="ru-RU" sz="32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3786182" y="1142984"/>
            <a:ext cx="5148240" cy="216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Дайте характеристику, изученным гласным звукам и буквам.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72396" y="1142984"/>
            <a:ext cx="1037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[и]</a:t>
            </a:r>
            <a:endParaRPr lang="ru-RU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397918" y="2071678"/>
            <a:ext cx="1135758" cy="114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42910" y="2071679"/>
            <a:ext cx="118997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397918" y="1142984"/>
            <a:ext cx="1024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[о]</a:t>
            </a:r>
            <a:endParaRPr lang="ru-RU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1142984"/>
            <a:ext cx="1024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[а]</a:t>
            </a:r>
            <a:endParaRPr lang="ru-RU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7500958" y="2000240"/>
            <a:ext cx="1162820" cy="123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7500958" y="3500438"/>
            <a:ext cx="612000" cy="612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143900" y="3500438"/>
            <a:ext cx="612000" cy="61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57422" y="3500438"/>
            <a:ext cx="612000" cy="6120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969422" y="3500438"/>
            <a:ext cx="612000" cy="61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3500438"/>
            <a:ext cx="612000" cy="6120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85852" y="3500438"/>
            <a:ext cx="612000" cy="61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071934" y="2071678"/>
            <a:ext cx="1145553" cy="113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4143372" y="1142984"/>
            <a:ext cx="1146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[ы]</a:t>
            </a:r>
            <a:endParaRPr lang="ru-RU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02876" y="3500438"/>
            <a:ext cx="612000" cy="6120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745818" y="3500438"/>
            <a:ext cx="612000" cy="61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715007" y="2046072"/>
            <a:ext cx="1187115" cy="116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Прямоугольник 21"/>
          <p:cNvSpPr/>
          <p:nvPr/>
        </p:nvSpPr>
        <p:spPr>
          <a:xfrm>
            <a:off x="5782985" y="1142984"/>
            <a:ext cx="981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[у]</a:t>
            </a:r>
            <a:endParaRPr lang="ru-RU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817388" y="3500438"/>
            <a:ext cx="612000" cy="6120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460330" y="3500438"/>
            <a:ext cx="612000" cy="612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Прочитайте слова.</a:t>
            </a:r>
          </a:p>
          <a:p>
            <a:pPr marL="714375" indent="0">
              <a:spcBef>
                <a:spcPts val="0"/>
              </a:spcBef>
              <a:buNone/>
            </a:pPr>
            <a:r>
              <a:rPr lang="ru-RU" sz="5400" b="1" dirty="0" smtClean="0">
                <a:latin typeface="Calibri"/>
                <a:cs typeface="Calibri"/>
              </a:rPr>
              <a:t>рак			роза		крот</a:t>
            </a:r>
          </a:p>
          <a:p>
            <a:pPr marL="714375" indent="0">
              <a:spcBef>
                <a:spcPts val="0"/>
              </a:spcBef>
              <a:buNone/>
            </a:pPr>
            <a:r>
              <a:rPr lang="ru-RU" sz="5400" b="1" dirty="0" smtClean="0">
                <a:latin typeface="Calibri"/>
                <a:cs typeface="Calibri"/>
              </a:rPr>
              <a:t>рот			рана		кран</a:t>
            </a:r>
          </a:p>
          <a:p>
            <a:pPr marL="714375" indent="0">
              <a:spcBef>
                <a:spcPts val="0"/>
              </a:spcBef>
              <a:buNone/>
            </a:pPr>
            <a:r>
              <a:rPr lang="ru-RU" sz="5400" b="1" dirty="0" smtClean="0">
                <a:latin typeface="Calibri"/>
                <a:cs typeface="Calibri"/>
              </a:rPr>
              <a:t>рис			рука		кора</a:t>
            </a:r>
          </a:p>
          <a:p>
            <a:pPr marL="714375" indent="0">
              <a:spcBef>
                <a:spcPts val="0"/>
              </a:spcBef>
              <a:buNone/>
            </a:pPr>
            <a:r>
              <a:rPr lang="ru-RU" sz="5400" b="1" dirty="0" smtClean="0">
                <a:latin typeface="Calibri"/>
                <a:cs typeface="Calibri"/>
              </a:rPr>
              <a:t>сон			ирис		рост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latin typeface="Calibri"/>
                <a:cs typeface="Calibri"/>
              </a:rPr>
              <a:t>Что общего в словах первого столбика? Второго столбика? Найдите лишнее слово во третьем столбике.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cs typeface="Calibri"/>
              </a:rPr>
              <a:t/>
            </a:r>
            <a:br>
              <a:rPr lang="ru-RU" sz="2800" b="1" dirty="0" smtClean="0">
                <a:cs typeface="Calibri"/>
              </a:rPr>
            </a:br>
            <a:endParaRPr lang="ru-RU" sz="2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latin typeface="Calibri"/>
                <a:cs typeface="Calibri"/>
              </a:rPr>
              <a:t>Выполните звуко-буквенный анализ.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cs typeface="Calibri"/>
              </a:rPr>
              <a:t/>
            </a:r>
            <a:br>
              <a:rPr lang="ru-RU" sz="2800" b="1" dirty="0" smtClean="0">
                <a:cs typeface="Calibri"/>
              </a:rPr>
            </a:br>
            <a:endParaRPr lang="ru-RU" sz="2800" b="1" dirty="0" smtClean="0">
              <a:solidFill>
                <a:srgbClr val="FF0000"/>
              </a:solidFill>
            </a:endParaRPr>
          </a:p>
        </p:txBody>
      </p:sp>
      <p:pic>
        <p:nvPicPr>
          <p:cNvPr id="67586" name="Picture 2" descr="https://www.wikihow.com/images/8/85/Draw-an-Acoustic-Guitar-Step-1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AE5DF"/>
              </a:clrFrom>
              <a:clrTo>
                <a:srgbClr val="EAE5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85728"/>
            <a:ext cx="5760000" cy="4320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43636" y="1857364"/>
            <a:ext cx="540000" cy="5400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572132" y="1857364"/>
            <a:ext cx="540000" cy="54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1857364"/>
            <a:ext cx="540000" cy="540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675206" y="1857364"/>
            <a:ext cx="540000" cy="54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215206" y="1857364"/>
            <a:ext cx="540000" cy="5400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746776" y="1857364"/>
            <a:ext cx="540000" cy="54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5393537" y="2107397"/>
            <a:ext cx="150019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6465107" y="2107397"/>
            <a:ext cx="150019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6965173" y="1535893"/>
            <a:ext cx="214314" cy="14287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latin typeface="Calibri"/>
                <a:cs typeface="Calibri"/>
              </a:rPr>
              <a:t>Выполните звуко-буквенный анализ.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cs typeface="Calibri"/>
              </a:rPr>
              <a:t/>
            </a:r>
            <a:br>
              <a:rPr lang="ru-RU" sz="2800" b="1" dirty="0" smtClean="0">
                <a:cs typeface="Calibri"/>
              </a:rPr>
            </a:b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72132" y="2000240"/>
            <a:ext cx="540000" cy="5400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643702" y="2000240"/>
            <a:ext cx="540000" cy="540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03702" y="2000240"/>
            <a:ext cx="540000" cy="540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778" name="Picture 2" descr="https://static.turbosquid.com/Preview/2015/03/28__09_41_34/Eurasian_Lynx_3d_Model02.jpga93f8e32-16ea-4815-8efb-6df094eec96e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5143512" cy="51435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2800" b="1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latin typeface="Calibri"/>
                <a:cs typeface="Calibri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52400" y="152400"/>
            <a:ext cx="9144000" cy="6126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Лента букв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-32" y="642918"/>
          <a:ext cx="9072589" cy="2071702"/>
        </p:xfrm>
        <a:graphic>
          <a:graphicData uri="http://schemas.openxmlformats.org/drawingml/2006/table">
            <a:tbl>
              <a:tblPr/>
              <a:tblGrid>
                <a:gridCol w="432688"/>
                <a:gridCol w="432688"/>
                <a:gridCol w="432688"/>
                <a:gridCol w="443241"/>
                <a:gridCol w="408276"/>
                <a:gridCol w="216344"/>
                <a:gridCol w="216344"/>
                <a:gridCol w="432688"/>
                <a:gridCol w="216344"/>
                <a:gridCol w="216344"/>
                <a:gridCol w="216344"/>
                <a:gridCol w="216344"/>
                <a:gridCol w="432688"/>
                <a:gridCol w="432688"/>
                <a:gridCol w="432688"/>
                <a:gridCol w="216344"/>
                <a:gridCol w="216344"/>
                <a:gridCol w="216344"/>
                <a:gridCol w="216344"/>
                <a:gridCol w="432688"/>
                <a:gridCol w="216344"/>
                <a:gridCol w="216344"/>
                <a:gridCol w="432688"/>
                <a:gridCol w="432688"/>
                <a:gridCol w="432688"/>
                <a:gridCol w="432688"/>
                <a:gridCol w="432688"/>
              </a:tblGrid>
              <a:tr h="642957">
                <a:tc row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У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Ы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Н</a:t>
                      </a:r>
                      <a:endParaRPr lang="ru-RU" sz="32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Л</a:t>
                      </a:r>
                      <a:endParaRPr lang="ru-RU" sz="32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Р</a:t>
                      </a:r>
                      <a:endParaRPr lang="ru-RU" sz="3200" b="1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7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42942">
                <a:tc rowSpan="2"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К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sz="32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4286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/>
              <a:t>Дать характеристику изученным согласным звукам.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1571612"/>
            <a:ext cx="15716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[н]</a:t>
            </a:r>
            <a:endParaRPr lang="ru-RU" sz="4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00166" y="1571612"/>
            <a:ext cx="135732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[н']</a:t>
            </a:r>
            <a:endParaRPr lang="ru-RU" sz="4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357290" y="571480"/>
            <a:ext cx="1071570" cy="108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1531670" y="2214554"/>
            <a:ext cx="540000" cy="54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1571612"/>
            <a:ext cx="10715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[с]</a:t>
            </a:r>
            <a:endParaRPr lang="ru-RU" sz="4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488" y="1571612"/>
            <a:ext cx="135732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[с']</a:t>
            </a:r>
            <a:endParaRPr lang="ru-RU" sz="4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714612" y="571480"/>
            <a:ext cx="1074685" cy="107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2928926" y="2214554"/>
            <a:ext cx="540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714744" y="1571612"/>
            <a:ext cx="10715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[к]</a:t>
            </a:r>
            <a:endParaRPr lang="ru-RU" sz="4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214810" y="1571612"/>
            <a:ext cx="135732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[к']</a:t>
            </a:r>
            <a:endParaRPr lang="ru-RU" sz="4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3246" t="3242" b="3242"/>
          <a:stretch>
            <a:fillRect/>
          </a:stretch>
        </p:blipFill>
        <p:spPr bwMode="auto">
          <a:xfrm>
            <a:off x="4071934" y="571480"/>
            <a:ext cx="1095159" cy="110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Прямоугольник 25"/>
          <p:cNvSpPr/>
          <p:nvPr/>
        </p:nvSpPr>
        <p:spPr>
          <a:xfrm>
            <a:off x="5214942" y="1571612"/>
            <a:ext cx="7858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[т]</a:t>
            </a:r>
            <a:endParaRPr lang="ru-RU" sz="4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500694" y="1571612"/>
            <a:ext cx="135732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[т']</a:t>
            </a:r>
            <a:endParaRPr lang="ru-RU" sz="4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 l="2506" t="1923" r="2506" b="3846"/>
          <a:stretch>
            <a:fillRect/>
          </a:stretch>
        </p:blipFill>
        <p:spPr bwMode="auto">
          <a:xfrm>
            <a:off x="5429256" y="571480"/>
            <a:ext cx="1017627" cy="10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Прямоугольник 32"/>
          <p:cNvSpPr/>
          <p:nvPr/>
        </p:nvSpPr>
        <p:spPr>
          <a:xfrm>
            <a:off x="6286512" y="1571612"/>
            <a:ext cx="11430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[л]</a:t>
            </a:r>
            <a:endParaRPr lang="ru-RU" sz="4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858016" y="1571612"/>
            <a:ext cx="135732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[л']</a:t>
            </a:r>
            <a:endParaRPr lang="ru-RU" sz="4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8" name="Picture 1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643702" y="500042"/>
            <a:ext cx="1071570" cy="110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1425918" y="1357298"/>
            <a:ext cx="360000" cy="3600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000232" y="1357298"/>
            <a:ext cx="360000" cy="360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780430" y="1357298"/>
            <a:ext cx="360000" cy="3600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354744" y="1357298"/>
            <a:ext cx="360000" cy="360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140562" y="1357298"/>
            <a:ext cx="360000" cy="3600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4714876" y="1357298"/>
            <a:ext cx="360000" cy="360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5497884" y="1357298"/>
            <a:ext cx="360000" cy="3600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000760" y="1357298"/>
            <a:ext cx="360000" cy="360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709520" y="1357298"/>
            <a:ext cx="360000" cy="3600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7283834" y="1357298"/>
            <a:ext cx="360000" cy="360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4246314" y="2214554"/>
            <a:ext cx="540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603636" y="2214554"/>
            <a:ext cx="540000" cy="54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6889520" y="2214554"/>
            <a:ext cx="540000" cy="54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cdn01.ru/files/users/images/b4/f1/b4f19de034e148bea0f981d3653141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14290"/>
            <a:ext cx="6096000" cy="329565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Отгадайте загадку</a:t>
            </a:r>
          </a:p>
          <a:p>
            <a:pPr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Ползет наоборот, </a:t>
            </a:r>
          </a:p>
          <a:p>
            <a:pPr marL="0" indent="0">
              <a:buNone/>
            </a:pPr>
            <a:r>
              <a:rPr lang="ru-RU" b="1" dirty="0" smtClean="0"/>
              <a:t>Задом наперед, </a:t>
            </a:r>
          </a:p>
          <a:p>
            <a:pPr marL="0" indent="0">
              <a:buNone/>
            </a:pPr>
            <a:r>
              <a:rPr lang="ru-RU" b="1" dirty="0" smtClean="0"/>
              <a:t>Все под водой </a:t>
            </a:r>
          </a:p>
          <a:p>
            <a:pPr marL="0" indent="0">
              <a:buNone/>
            </a:pPr>
            <a:r>
              <a:rPr lang="ru-RU" b="1" dirty="0" smtClean="0"/>
              <a:t>Хватает клешней. </a:t>
            </a:r>
            <a:br>
              <a:rPr lang="ru-RU" b="1" dirty="0" smtClean="0"/>
            </a:b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Выделим первый звук. </a:t>
            </a:r>
          </a:p>
          <a:p>
            <a:pPr>
              <a:buNone/>
            </a:pPr>
            <a:r>
              <a:rPr lang="ru-RU" b="1" dirty="0" smtClean="0"/>
              <a:t>Охарактеризуем его. </a:t>
            </a:r>
          </a:p>
          <a:p>
            <a:pPr>
              <a:buNone/>
            </a:pPr>
            <a:endParaRPr lang="ru-RU" b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6143636" y="3566512"/>
            <a:ext cx="10715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[р]</a:t>
            </a:r>
            <a:endParaRPr lang="ru-RU" sz="5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57950" y="3000372"/>
            <a:ext cx="1857388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57950" y="2995008"/>
            <a:ext cx="612000" cy="6120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6680215" y="3321049"/>
            <a:ext cx="64294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7321569" y="3315685"/>
            <a:ext cx="64294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4" name="AutoShape 2" descr="https://regnum.ru/uploads/pictures/news/2016/01/13/regnum_picture_1452716625215525_norm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29388" y="4495206"/>
            <a:ext cx="612000" cy="612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Отгадайте загадку</a:t>
            </a:r>
          </a:p>
          <a:p>
            <a:pPr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В воде растет,</a:t>
            </a:r>
          </a:p>
          <a:p>
            <a:pPr marL="0" indent="0">
              <a:buNone/>
            </a:pPr>
            <a:r>
              <a:rPr lang="ru-RU" b="1" dirty="0" smtClean="0"/>
              <a:t>Уборки ждет.</a:t>
            </a:r>
          </a:p>
          <a:p>
            <a:pPr marL="0" indent="0">
              <a:buNone/>
            </a:pPr>
            <a:r>
              <a:rPr lang="ru-RU" b="1" dirty="0" smtClean="0"/>
              <a:t>Годен для каши,</a:t>
            </a:r>
          </a:p>
          <a:p>
            <a:pPr marL="0" indent="0">
              <a:buNone/>
            </a:pPr>
            <a:r>
              <a:rPr lang="ru-RU" b="1" dirty="0" smtClean="0"/>
              <a:t>Ест его Маша.</a:t>
            </a:r>
          </a:p>
          <a:p>
            <a:pPr marL="0" indent="0">
              <a:buNone/>
            </a:pPr>
            <a:r>
              <a:rPr lang="ru-RU" b="1" dirty="0" smtClean="0"/>
              <a:t>Годен для плова.</a:t>
            </a:r>
          </a:p>
          <a:p>
            <a:pPr marL="0" indent="0">
              <a:buNone/>
            </a:pPr>
            <a:r>
              <a:rPr lang="ru-RU" b="1" dirty="0" smtClean="0"/>
              <a:t>Ест его Вова.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Выделим первый звук. </a:t>
            </a:r>
          </a:p>
          <a:p>
            <a:pPr>
              <a:buNone/>
            </a:pPr>
            <a:r>
              <a:rPr lang="ru-RU" b="1" dirty="0" smtClean="0"/>
              <a:t>Охарактеризуем его. </a:t>
            </a:r>
          </a:p>
          <a:p>
            <a:pPr>
              <a:buNone/>
            </a:pPr>
            <a:endParaRPr lang="ru-RU" b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6000760" y="928670"/>
            <a:ext cx="15001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[р']</a:t>
            </a:r>
            <a:endParaRPr lang="ru-RU" sz="54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388" y="362530"/>
            <a:ext cx="1928826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429388" y="357166"/>
            <a:ext cx="612000" cy="612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6751653" y="683207"/>
            <a:ext cx="64294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7393007" y="677843"/>
            <a:ext cx="64294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4" name="AutoShape 2" descr="https://regnum.ru/uploads/pictures/news/2016/01/13/regnum_picture_1452716625215525_norm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500826" y="1857364"/>
            <a:ext cx="612000" cy="612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962" name="Picture 2" descr="http://www.tdktula.ru/assets/galleries/83/11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214290"/>
            <a:ext cx="3190864" cy="3190864"/>
          </a:xfrm>
          <a:prstGeom prst="rect">
            <a:avLst/>
          </a:prstGeom>
          <a:noFill/>
        </p:spPr>
      </p:pic>
      <p:pic>
        <p:nvPicPr>
          <p:cNvPr id="40964" name="Picture 4" descr="http://vestnik.icdc.ru/images/life/2015/7-4-15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000372"/>
            <a:ext cx="4848733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Вспомните с какого звука начиналось первое слово? А с какого второе? Послушайте эти звуки.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Эти звуки обозначаются в русском языке буквой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286116" y="2285992"/>
            <a:ext cx="15001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[р']</a:t>
            </a:r>
            <a:endParaRPr lang="ru-RU" sz="54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43306" y="1791290"/>
            <a:ext cx="1928826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643306" y="1785926"/>
            <a:ext cx="612000" cy="612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5400000">
            <a:off x="3965571" y="2111967"/>
            <a:ext cx="64294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4606925" y="2106603"/>
            <a:ext cx="64294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357158" y="2357430"/>
            <a:ext cx="10715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[р]</a:t>
            </a:r>
            <a:endParaRPr lang="ru-RU" sz="5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1472" y="1791290"/>
            <a:ext cx="1928826" cy="61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71472" y="1785926"/>
            <a:ext cx="612000" cy="6120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>
            <a:off x="893737" y="2111967"/>
            <a:ext cx="64294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1535091" y="2106603"/>
            <a:ext cx="64294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http://cdn01.ru/files/users/images/b4/f1/b4f19de034e148bea0f981d365314185.jpg"/>
          <p:cNvPicPr>
            <a:picLocks noChangeAspect="1" noChangeArrowheads="1"/>
          </p:cNvPicPr>
          <p:nvPr/>
        </p:nvPicPr>
        <p:blipFill>
          <a:blip r:embed="rId2"/>
          <a:srcRect l="15197" r="15728"/>
          <a:stretch>
            <a:fillRect/>
          </a:stretch>
        </p:blipFill>
        <p:spPr bwMode="auto">
          <a:xfrm>
            <a:off x="357158" y="3571876"/>
            <a:ext cx="3298072" cy="2581271"/>
          </a:xfrm>
          <a:prstGeom prst="rect">
            <a:avLst/>
          </a:prstGeom>
          <a:noFill/>
        </p:spPr>
      </p:pic>
      <p:pic>
        <p:nvPicPr>
          <p:cNvPr id="17" name="Picture 2" descr="http://www.tdktula.ru/assets/galleries/83/11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3286124"/>
            <a:ext cx="3190864" cy="3190864"/>
          </a:xfrm>
          <a:prstGeom prst="rect">
            <a:avLst/>
          </a:prstGeom>
          <a:noFill/>
        </p:spPr>
      </p:pic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 bwMode="auto">
          <a:xfrm>
            <a:off x="6072198" y="1571612"/>
            <a:ext cx="2754382" cy="286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Какие звуки обозначаем буквой Р р («эр</a:t>
            </a:r>
            <a:r>
              <a:rPr lang="ru-RU" b="1" i="1" dirty="0" smtClean="0"/>
              <a:t>»)</a:t>
            </a:r>
            <a:r>
              <a:rPr lang="ru-RU" b="1" dirty="0" smtClean="0"/>
              <a:t>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1285860"/>
            <a:ext cx="15716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[р]</a:t>
            </a:r>
            <a:endParaRPr lang="ru-RU" sz="5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2285992"/>
            <a:ext cx="612000" cy="6120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57818" y="2071678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Calibri"/>
              </a:rPr>
              <a:t>[р']</a:t>
            </a:r>
            <a:endParaRPr lang="ru-RU" sz="54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1428736"/>
            <a:ext cx="612000" cy="6120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858016" y="1785926"/>
            <a:ext cx="612000" cy="612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571604" y="857232"/>
            <a:ext cx="2754382" cy="286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215074" cy="61261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На что похожа буква Р р («эр»)?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Буква Р – на мачте парус,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Вдаль плывёт, небес касаясь.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(Владимир Степанов)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6215074" y="142852"/>
            <a:ext cx="2754382" cy="286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0" name="Picture 2" descr="https://www.metod-kopilka.ru/images/doc/31/25275/img22.jpg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 l="3125" t="30209" r="50781" b="22916"/>
          <a:stretch>
            <a:fillRect/>
          </a:stretch>
        </p:blipFill>
        <p:spPr bwMode="auto">
          <a:xfrm>
            <a:off x="3357554" y="2428868"/>
            <a:ext cx="5057810" cy="3857652"/>
          </a:xfrm>
          <a:prstGeom prst="rect">
            <a:avLst/>
          </a:prstGeom>
          <a:noFill/>
        </p:spPr>
      </p:pic>
      <p:pic>
        <p:nvPicPr>
          <p:cNvPr id="37892" name="Picture 4" descr="https://fs00.infourok.ru/images/doc/174/200238/hello_html_70085e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643182"/>
            <a:ext cx="2952750" cy="3771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215074" cy="61261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На что похожа буква Р р («эр»)?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b="1" dirty="0" smtClean="0">
                <a:latin typeface="Calibri"/>
                <a:cs typeface="Calibri"/>
              </a:rPr>
              <a:t>Дрожу от страх до сих пор! –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Воскликнуло полено: -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Похожа буква на топр!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Расколет непременно.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Calibri"/>
                <a:cs typeface="Calibri"/>
              </a:rPr>
              <a:t>(Ефим Тарлапан)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latin typeface="Calibri"/>
              <a:cs typeface="Calibri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6215074" y="142852"/>
            <a:ext cx="2754382" cy="286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18" name="Picture 2" descr="http://900igr.net/datai/doshkolnoe-obrazovanie/Avtomatizatsija-zvuka-R/0010-038-Avtomatizatsija-zvuka-r-na-urovne-stikhotvorenij.png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4143372" y="2643182"/>
            <a:ext cx="3439520" cy="3839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6042</TotalTime>
  <Words>565</Words>
  <Application>Microsoft Office PowerPoint</Application>
  <PresentationFormat>Экран (4:3)</PresentationFormat>
  <Paragraphs>184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Урок обучения грамоте по УМК «Школа России»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</dc:creator>
  <cp:lastModifiedBy>к</cp:lastModifiedBy>
  <cp:revision>607</cp:revision>
  <dcterms:created xsi:type="dcterms:W3CDTF">2018-09-15T15:04:53Z</dcterms:created>
  <dcterms:modified xsi:type="dcterms:W3CDTF">2018-11-25T11:39:14Z</dcterms:modified>
</cp:coreProperties>
</file>