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5" r:id="rId2"/>
    <p:sldId id="277" r:id="rId3"/>
    <p:sldId id="276" r:id="rId4"/>
    <p:sldId id="278" r:id="rId5"/>
    <p:sldId id="273" r:id="rId6"/>
    <p:sldId id="257" r:id="rId7"/>
    <p:sldId id="258" r:id="rId8"/>
    <p:sldId id="259" r:id="rId9"/>
    <p:sldId id="269" r:id="rId10"/>
    <p:sldId id="270" r:id="rId11"/>
    <p:sldId id="261" r:id="rId12"/>
    <p:sldId id="262" r:id="rId13"/>
    <p:sldId id="263" r:id="rId14"/>
    <p:sldId id="264" r:id="rId15"/>
    <p:sldId id="266" r:id="rId16"/>
    <p:sldId id="267" r:id="rId17"/>
    <p:sldId id="265" r:id="rId18"/>
    <p:sldId id="268"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00" autoAdjust="0"/>
    <p:restoredTop sz="94660"/>
  </p:normalViewPr>
  <p:slideViewPr>
    <p:cSldViewPr>
      <p:cViewPr>
        <p:scale>
          <a:sx n="66" d="100"/>
          <a:sy n="66" d="100"/>
        </p:scale>
        <p:origin x="-1632"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20.02.2017</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20.02.2017</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20.02.2017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20.02.2017</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20.02.2017</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20.02.2017</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gif"/><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8215370" cy="178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b="1" i="1" dirty="0" smtClean="0">
                <a:solidFill>
                  <a:srgbClr val="002060"/>
                </a:solidFill>
                <a:latin typeface="Times New Roman" pitchFamily="18" charset="0"/>
                <a:cs typeface="Times New Roman" pitchFamily="18" charset="0"/>
              </a:rPr>
              <a:t>Өткен сабақты қайталау</a:t>
            </a:r>
            <a:endParaRPr lang="ru-RU" sz="4200" b="1" i="1" dirty="0">
              <a:solidFill>
                <a:srgbClr val="002060"/>
              </a:solidFill>
              <a:latin typeface="Times New Roman" pitchFamily="18" charset="0"/>
              <a:cs typeface="Times New Roman" pitchFamily="18" charset="0"/>
            </a:endParaRPr>
          </a:p>
        </p:txBody>
      </p:sp>
      <p:pic>
        <p:nvPicPr>
          <p:cNvPr id="29698" name="Picture 2" descr="http://manannikovaev.ucoz.ru/09288fba1b0c837673e461e2378ddfa3.jpg"/>
          <p:cNvPicPr>
            <a:picLocks noChangeAspect="1" noChangeArrowheads="1"/>
          </p:cNvPicPr>
          <p:nvPr/>
        </p:nvPicPr>
        <p:blipFill>
          <a:blip r:embed="rId2"/>
          <a:srcRect/>
          <a:stretch>
            <a:fillRect/>
          </a:stretch>
        </p:blipFill>
        <p:spPr bwMode="auto">
          <a:xfrm>
            <a:off x="3143240" y="2357430"/>
            <a:ext cx="3443289" cy="403860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1571612"/>
            <a:ext cx="8215370" cy="49292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400" dirty="0" smtClean="0">
                <a:solidFill>
                  <a:srgbClr val="002060"/>
                </a:solidFill>
                <a:latin typeface="Times New Roman" pitchFamily="18" charset="0"/>
                <a:cs typeface="Times New Roman" pitchFamily="18" charset="0"/>
              </a:rPr>
              <a:t>	</a:t>
            </a:r>
          </a:p>
        </p:txBody>
      </p:sp>
      <p:graphicFrame>
        <p:nvGraphicFramePr>
          <p:cNvPr id="4" name="Таблица 3"/>
          <p:cNvGraphicFramePr>
            <a:graphicFrameLocks noGrp="1"/>
          </p:cNvGraphicFramePr>
          <p:nvPr>
            <p:extLst>
              <p:ext uri="{D42A27DB-BD31-4B8C-83A1-F6EECF244321}">
                <p14:modId xmlns="" xmlns:p14="http://schemas.microsoft.com/office/powerpoint/2010/main" val="435896185"/>
              </p:ext>
            </p:extLst>
          </p:nvPr>
        </p:nvGraphicFramePr>
        <p:xfrm>
          <a:off x="971315" y="1785926"/>
          <a:ext cx="7272808" cy="4490597"/>
        </p:xfrm>
        <a:graphic>
          <a:graphicData uri="http://schemas.openxmlformats.org/drawingml/2006/table">
            <a:tbl>
              <a:tblPr firstRow="1" firstCol="1" bandRow="1">
                <a:tableStyleId>{5C22544A-7EE6-4342-B048-85BDC9FD1C3A}</a:tableStyleId>
              </a:tblPr>
              <a:tblGrid>
                <a:gridCol w="3635990"/>
                <a:gridCol w="3636818"/>
              </a:tblGrid>
              <a:tr h="367895">
                <a:tc>
                  <a:txBody>
                    <a:bodyPr/>
                    <a:lstStyle/>
                    <a:p>
                      <a:pPr algn="ctr">
                        <a:lnSpc>
                          <a:spcPct val="115000"/>
                        </a:lnSpc>
                        <a:spcAft>
                          <a:spcPts val="0"/>
                        </a:spcAft>
                      </a:pPr>
                      <a:r>
                        <a:rPr lang="ru-RU" sz="2000" i="1" dirty="0">
                          <a:solidFill>
                            <a:srgbClr val="002060"/>
                          </a:solidFill>
                          <a:effectLst/>
                        </a:rPr>
                        <a:t>Кен </a:t>
                      </a:r>
                      <a:r>
                        <a:rPr lang="ru-RU" sz="2000" i="1" dirty="0" err="1">
                          <a:solidFill>
                            <a:srgbClr val="002060"/>
                          </a:solidFill>
                          <a:effectLst/>
                        </a:rPr>
                        <a:t>орындары</a:t>
                      </a:r>
                      <a:endParaRPr lang="ru-RU" sz="2000" i="1" dirty="0">
                        <a:solidFill>
                          <a:srgbClr val="002060"/>
                        </a:solidFill>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i="1" dirty="0">
                          <a:solidFill>
                            <a:srgbClr val="002060"/>
                          </a:solidFill>
                          <a:effectLst/>
                        </a:rPr>
                        <a:t>Өнеркәсіп түрлері</a:t>
                      </a:r>
                      <a:endParaRPr lang="ru-RU" sz="2000" i="1" dirty="0">
                        <a:solidFill>
                          <a:srgbClr val="002060"/>
                        </a:solidFill>
                        <a:effectLst/>
                        <a:latin typeface="Calibri"/>
                        <a:ea typeface="Times New Roman"/>
                        <a:cs typeface="Times New Roman"/>
                      </a:endParaRPr>
                    </a:p>
                  </a:txBody>
                  <a:tcPr marL="68580" marR="68580" marT="0" marB="0"/>
                </a:tc>
              </a:tr>
              <a:tr h="761076">
                <a:tc>
                  <a:txBody>
                    <a:bodyPr/>
                    <a:lstStyle/>
                    <a:p>
                      <a:pPr>
                        <a:lnSpc>
                          <a:spcPct val="115000"/>
                        </a:lnSpc>
                        <a:spcAft>
                          <a:spcPts val="0"/>
                        </a:spcAft>
                      </a:pPr>
                      <a:r>
                        <a:rPr lang="ru-RU" sz="2000" b="0" dirty="0">
                          <a:solidFill>
                            <a:srgbClr val="002060"/>
                          </a:solidFill>
                          <a:effectLst/>
                        </a:rPr>
                        <a:t>Соколов-</a:t>
                      </a:r>
                      <a:r>
                        <a:rPr lang="ru-RU" sz="2000" b="0" dirty="0" err="1">
                          <a:solidFill>
                            <a:srgbClr val="002060"/>
                          </a:solidFill>
                          <a:effectLst/>
                        </a:rPr>
                        <a:t>Сарыбай</a:t>
                      </a:r>
                      <a:r>
                        <a:rPr lang="kk-KZ" sz="2000" b="0" dirty="0">
                          <a:solidFill>
                            <a:srgbClr val="002060"/>
                          </a:solidFill>
                          <a:effectLst/>
                        </a:rPr>
                        <a:t>, </a:t>
                      </a:r>
                      <a:r>
                        <a:rPr lang="ru-RU" sz="2000" b="0" dirty="0" err="1">
                          <a:solidFill>
                            <a:srgbClr val="002060"/>
                          </a:solidFill>
                          <a:effectLst/>
                        </a:rPr>
                        <a:t>Қарағанды</a:t>
                      </a:r>
                      <a:r>
                        <a:rPr lang="ru-RU" sz="2000" b="0" dirty="0">
                          <a:solidFill>
                            <a:srgbClr val="002060"/>
                          </a:solidFill>
                          <a:effectLst/>
                        </a:rPr>
                        <a:t> </a:t>
                      </a:r>
                      <a:r>
                        <a:rPr lang="ru-RU" sz="2000" b="0" dirty="0" err="1">
                          <a:solidFill>
                            <a:srgbClr val="002060"/>
                          </a:solidFill>
                          <a:effectLst/>
                        </a:rPr>
                        <a:t>комбинаттарында</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Қара</a:t>
                      </a:r>
                      <a:r>
                        <a:rPr lang="ru-RU" sz="2000" b="0" dirty="0">
                          <a:solidFill>
                            <a:srgbClr val="002060"/>
                          </a:solidFill>
                          <a:effectLst/>
                        </a:rPr>
                        <a:t> металлургия</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nSpc>
                          <a:spcPct val="115000"/>
                        </a:lnSpc>
                        <a:spcAft>
                          <a:spcPts val="0"/>
                        </a:spcAft>
                      </a:pPr>
                      <a:r>
                        <a:rPr lang="ru-RU" sz="2000" b="0" dirty="0">
                          <a:solidFill>
                            <a:srgbClr val="002060"/>
                          </a:solidFill>
                          <a:effectLst/>
                        </a:rPr>
                        <a:t>Ермак </a:t>
                      </a:r>
                      <a:r>
                        <a:rPr lang="ru-RU" sz="2000" b="0" dirty="0" err="1">
                          <a:solidFill>
                            <a:srgbClr val="002060"/>
                          </a:solidFill>
                          <a:effectLst/>
                        </a:rPr>
                        <a:t>зауытында</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темір</a:t>
                      </a:r>
                      <a:r>
                        <a:rPr lang="ru-RU" sz="2000" b="0" dirty="0">
                          <a:solidFill>
                            <a:srgbClr val="002060"/>
                          </a:solidFill>
                          <a:effectLst/>
                        </a:rPr>
                        <a:t> </a:t>
                      </a:r>
                      <a:r>
                        <a:rPr lang="ru-RU" sz="2000" b="0" dirty="0" err="1">
                          <a:solidFill>
                            <a:srgbClr val="002060"/>
                          </a:solidFill>
                          <a:effectLst/>
                        </a:rPr>
                        <a:t>балқыту</a:t>
                      </a:r>
                      <a:endParaRPr lang="ru-RU" sz="2000" b="0" dirty="0">
                        <a:solidFill>
                          <a:srgbClr val="002060"/>
                        </a:solidFill>
                        <a:effectLst/>
                        <a:latin typeface="Calibri"/>
                        <a:ea typeface="Times New Roman"/>
                        <a:cs typeface="Times New Roman"/>
                      </a:endParaRPr>
                    </a:p>
                  </a:txBody>
                  <a:tcPr marL="68580" marR="68580" marT="0" marB="0"/>
                </a:tc>
              </a:tr>
              <a:tr h="1154256">
                <a:tc>
                  <a:txBody>
                    <a:bodyPr/>
                    <a:lstStyle/>
                    <a:p>
                      <a:pPr>
                        <a:lnSpc>
                          <a:spcPct val="115000"/>
                        </a:lnSpc>
                        <a:spcAft>
                          <a:spcPts val="0"/>
                        </a:spcAft>
                      </a:pPr>
                      <a:r>
                        <a:rPr lang="kk-KZ" sz="2000" b="0" dirty="0">
                          <a:solidFill>
                            <a:srgbClr val="002060"/>
                          </a:solidFill>
                          <a:effectLst/>
                        </a:rPr>
                        <a:t>Лениногор, Павлодар, Жезқазған, Өскемен комбинаттары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түсті</a:t>
                      </a:r>
                      <a:r>
                        <a:rPr lang="ru-RU" sz="2000" b="0" dirty="0">
                          <a:solidFill>
                            <a:srgbClr val="002060"/>
                          </a:solidFill>
                          <a:effectLst/>
                        </a:rPr>
                        <a:t> металлургия</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nSpc>
                          <a:spcPct val="115000"/>
                        </a:lnSpc>
                        <a:spcAft>
                          <a:spcPts val="0"/>
                        </a:spcAft>
                      </a:pPr>
                      <a:r>
                        <a:rPr lang="ru-RU" sz="2000" b="0" dirty="0" err="1">
                          <a:solidFill>
                            <a:srgbClr val="002060"/>
                          </a:solidFill>
                          <a:effectLst/>
                        </a:rPr>
                        <a:t>Маңғыстау</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мұнай</a:t>
                      </a:r>
                      <a:r>
                        <a:rPr lang="ru-RU" sz="2000" b="0" dirty="0">
                          <a:solidFill>
                            <a:srgbClr val="002060"/>
                          </a:solidFill>
                          <a:effectLst/>
                        </a:rPr>
                        <a:t> </a:t>
                      </a:r>
                      <a:r>
                        <a:rPr lang="ru-RU" sz="2000" b="0" dirty="0" err="1">
                          <a:solidFill>
                            <a:srgbClr val="002060"/>
                          </a:solidFill>
                          <a:effectLst/>
                        </a:rPr>
                        <a:t>кені</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dirty="0" err="1">
                          <a:solidFill>
                            <a:srgbClr val="002060"/>
                          </a:solidFill>
                          <a:effectLst/>
                        </a:rPr>
                        <a:t>Қаратау</a:t>
                      </a:r>
                      <a:r>
                        <a:rPr lang="kk-KZ" sz="2000" b="0" dirty="0">
                          <a:solidFill>
                            <a:srgbClr val="002060"/>
                          </a:solidFill>
                          <a:effectLst/>
                        </a:rPr>
                        <a:t> комбинаты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ірі</a:t>
                      </a:r>
                      <a:r>
                        <a:rPr lang="ru-RU" sz="2000" b="0" dirty="0">
                          <a:solidFill>
                            <a:srgbClr val="002060"/>
                          </a:solidFill>
                          <a:effectLst/>
                        </a:rPr>
                        <a:t> химия </a:t>
                      </a:r>
                      <a:r>
                        <a:rPr lang="ru-RU" sz="2000" b="0" dirty="0" err="1">
                          <a:solidFill>
                            <a:srgbClr val="002060"/>
                          </a:solidFill>
                          <a:effectLst/>
                        </a:rPr>
                        <a:t>өнімі</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a:solidFill>
                            <a:srgbClr val="002060"/>
                          </a:solidFill>
                          <a:effectLst/>
                        </a:rPr>
                        <a:t>Шевченко</a:t>
                      </a:r>
                      <a:endParaRPr lang="ru-RU" sz="2000" b="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a:solidFill>
                            <a:srgbClr val="002060"/>
                          </a:solidFill>
                          <a:effectLst/>
                        </a:rPr>
                        <a:t>пластмасса </a:t>
                      </a:r>
                      <a:r>
                        <a:rPr lang="ru-RU" sz="2000" b="0" dirty="0" err="1">
                          <a:solidFill>
                            <a:srgbClr val="002060"/>
                          </a:solidFill>
                          <a:effectLst/>
                        </a:rPr>
                        <a:t>зауыты</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dirty="0" err="1">
                          <a:solidFill>
                            <a:srgbClr val="002060"/>
                          </a:solidFill>
                          <a:effectLst/>
                        </a:rPr>
                        <a:t>Қарағанды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ru-RU" sz="2000" b="0" dirty="0" err="1">
                          <a:solidFill>
                            <a:srgbClr val="002060"/>
                          </a:solidFill>
                          <a:effectLst/>
                        </a:rPr>
                        <a:t>резеңке</a:t>
                      </a:r>
                      <a:r>
                        <a:rPr lang="en-US" sz="2000" b="0" dirty="0">
                          <a:solidFill>
                            <a:srgbClr val="002060"/>
                          </a:solidFill>
                          <a:effectLst/>
                        </a:rPr>
                        <a:t>-</a:t>
                      </a:r>
                      <a:r>
                        <a:rPr lang="ru-RU" sz="2000" b="0" dirty="0" err="1">
                          <a:solidFill>
                            <a:srgbClr val="002060"/>
                          </a:solidFill>
                          <a:effectLst/>
                        </a:rPr>
                        <a:t>техникалық</a:t>
                      </a: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kk-KZ" sz="2000" b="0" dirty="0">
                          <a:solidFill>
                            <a:srgbClr val="002060"/>
                          </a:solidFill>
                          <a:effectLst/>
                        </a:rPr>
                        <a:t>Павлодар және Шымкент</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r>
                        <a:rPr lang="kk-KZ" sz="2000" b="0" dirty="0">
                          <a:solidFill>
                            <a:srgbClr val="002060"/>
                          </a:solidFill>
                          <a:effectLst/>
                        </a:rPr>
                        <a:t>мұнай өңдеу зауыттары</a:t>
                      </a:r>
                      <a:endParaRPr lang="ru-RU" sz="2000" b="0" dirty="0">
                        <a:solidFill>
                          <a:srgbClr val="002060"/>
                        </a:solidFill>
                        <a:effectLst/>
                        <a:latin typeface="Calibri"/>
                        <a:ea typeface="Times New Roman"/>
                        <a:cs typeface="Times New Roman"/>
                      </a:endParaRPr>
                    </a:p>
                  </a:txBody>
                  <a:tcPr marL="68580" marR="68580" marT="0" marB="0"/>
                </a:tc>
              </a:tr>
            </a:tbl>
          </a:graphicData>
        </a:graphic>
      </p:graphicFrame>
      <p:sp>
        <p:nvSpPr>
          <p:cNvPr id="5" name="Скругленный прямоугольник 4"/>
          <p:cNvSpPr/>
          <p:nvPr/>
        </p:nvSpPr>
        <p:spPr>
          <a:xfrm>
            <a:off x="642910" y="357166"/>
            <a:ext cx="785818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200" i="1" dirty="0" smtClean="0">
              <a:solidFill>
                <a:srgbClr val="002060"/>
              </a:solidFill>
              <a:latin typeface="Times New Roman" pitchFamily="18" charset="0"/>
              <a:cs typeface="Times New Roman" pitchFamily="18" charset="0"/>
            </a:endParaRPr>
          </a:p>
          <a:p>
            <a:pPr algn="ctr"/>
            <a:r>
              <a:rPr lang="kk-KZ" sz="2200" i="1" dirty="0" smtClean="0">
                <a:solidFill>
                  <a:srgbClr val="002060"/>
                </a:solidFill>
                <a:latin typeface="Times New Roman" pitchFamily="18" charset="0"/>
                <a:cs typeface="Times New Roman" pitchFamily="18" charset="0"/>
              </a:rPr>
              <a:t>1961-1970 жылдар арасында Қазақстанда ашылған кәсіпорындар</a:t>
            </a:r>
          </a:p>
          <a:p>
            <a:pPr algn="ctr"/>
            <a:endParaRPr lang="ru-RU" dirty="0"/>
          </a:p>
        </p:txBody>
      </p:sp>
    </p:spTree>
    <p:extLst>
      <p:ext uri="{BB962C8B-B14F-4D97-AF65-F5344CB8AC3E}">
        <p14:creationId xmlns="" xmlns:p14="http://schemas.microsoft.com/office/powerpoint/2010/main" val="392557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8215370"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002060"/>
                </a:solidFill>
                <a:latin typeface="Times New Roman" pitchFamily="18" charset="0"/>
                <a:cs typeface="Times New Roman" pitchFamily="18" charset="0"/>
              </a:rPr>
              <a:t>	</a:t>
            </a:r>
            <a:r>
              <a:rPr lang="kk-KZ" sz="2400" b="1" i="1" dirty="0" smtClean="0">
                <a:solidFill>
                  <a:srgbClr val="002060"/>
                </a:solidFill>
                <a:latin typeface="Times New Roman" pitchFamily="18" charset="0"/>
                <a:cs typeface="Times New Roman" pitchFamily="18" charset="0"/>
              </a:rPr>
              <a:t>Ұлт зиялыларының наразылығы</a:t>
            </a:r>
          </a:p>
          <a:p>
            <a:pPr algn="ctr"/>
            <a:endParaRPr lang="kk-KZ" sz="2400" b="1" i="1" dirty="0" smtClean="0">
              <a:solidFill>
                <a:srgbClr val="002060"/>
              </a:solidFill>
              <a:latin typeface="Times New Roman" pitchFamily="18" charset="0"/>
              <a:cs typeface="Times New Roman" pitchFamily="18" charset="0"/>
            </a:endParaRPr>
          </a:p>
          <a:p>
            <a:pPr algn="just"/>
            <a:r>
              <a:rPr lang="en-US" sz="2400" dirty="0" smtClean="0">
                <a:solidFill>
                  <a:srgbClr val="002060"/>
                </a:solidFill>
                <a:latin typeface="Times New Roman" pitchFamily="18" charset="0"/>
                <a:cs typeface="Times New Roman" pitchFamily="18" charset="0"/>
              </a:rPr>
              <a:t>1960 </a:t>
            </a:r>
            <a:r>
              <a:rPr lang="ru-RU" sz="2400" dirty="0" smtClean="0">
                <a:solidFill>
                  <a:srgbClr val="002060"/>
                </a:solidFill>
                <a:latin typeface="Times New Roman" pitchFamily="18" charset="0"/>
                <a:cs typeface="Times New Roman" pitchFamily="18" charset="0"/>
              </a:rPr>
              <a:t>ж</a:t>
            </a:r>
            <a:r>
              <a:rPr lang="kk-KZ" sz="2400" dirty="0" smtClean="0">
                <a:solidFill>
                  <a:srgbClr val="002060"/>
                </a:solidFill>
                <a:latin typeface="Times New Roman" pitchFamily="18" charset="0"/>
                <a:cs typeface="Times New Roman" pitchFamily="18" charset="0"/>
              </a:rPr>
              <a:t>. Мәскеуде оқитын қазақ жастары «Жас тұлпар» атты ұлттық</a:t>
            </a:r>
            <a:r>
              <a:rPr lang="en-US" sz="2400" dirty="0" smtClean="0">
                <a:solidFill>
                  <a:srgbClr val="002060"/>
                </a:solidFill>
                <a:latin typeface="Times New Roman" pitchFamily="18" charset="0"/>
                <a:cs typeface="Times New Roman" pitchFamily="18" charset="0"/>
              </a:rPr>
              <a:t>-</a:t>
            </a:r>
            <a:r>
              <a:rPr lang="kk-KZ" sz="2400" dirty="0" smtClean="0">
                <a:solidFill>
                  <a:srgbClr val="002060"/>
                </a:solidFill>
                <a:latin typeface="Times New Roman" pitchFamily="18" charset="0"/>
                <a:cs typeface="Times New Roman" pitchFamily="18" charset="0"/>
              </a:rPr>
              <a:t>демократиялық бейресми ұйым құрды. Оның басты ұйымдастырушысы Мұрат Әуезов болды.  Жастар Қазақстанның және Рессейдің қазақтар көбірек қоныстанған кейбір облыстарының қалалары мен ауылдарында концерттер, дәрістер, экспедициялар ұйымдастырды, бұқараның ұлттық санасын оятуға тырысты, жоғарғы органдарға ұлт қатынастарына қатысты ұсыныстар айтты. </a:t>
            </a:r>
            <a:r>
              <a:rPr lang="en-US" sz="2400" dirty="0" smtClean="0">
                <a:solidFill>
                  <a:srgbClr val="002060"/>
                </a:solidFill>
                <a:latin typeface="Times New Roman" pitchFamily="18" charset="0"/>
                <a:cs typeface="Times New Roman" pitchFamily="18" charset="0"/>
              </a:rPr>
              <a:t>1970 </a:t>
            </a:r>
            <a:r>
              <a:rPr lang="ru-RU" sz="2400" dirty="0" smtClean="0">
                <a:solidFill>
                  <a:srgbClr val="002060"/>
                </a:solidFill>
                <a:latin typeface="Times New Roman" pitchFamily="18" charset="0"/>
                <a:cs typeface="Times New Roman" pitchFamily="18" charset="0"/>
              </a:rPr>
              <a:t>ж</a:t>
            </a:r>
            <a:r>
              <a:rPr lang="kk-KZ" sz="2400" dirty="0" smtClean="0">
                <a:solidFill>
                  <a:srgbClr val="002060"/>
                </a:solidFill>
                <a:latin typeface="Times New Roman" pitchFamily="18" charset="0"/>
                <a:cs typeface="Times New Roman" pitchFamily="18" charset="0"/>
              </a:rPr>
              <a:t>. Республикада ғана емес, әлемнің көптеген елдеріне танымал болған «Гүлдер», «Дос</a:t>
            </a:r>
            <a:r>
              <a:rPr lang="en-US" sz="2400" dirty="0" smtClean="0">
                <a:solidFill>
                  <a:srgbClr val="002060"/>
                </a:solidFill>
                <a:latin typeface="Times New Roman" pitchFamily="18" charset="0"/>
                <a:cs typeface="Times New Roman" pitchFamily="18" charset="0"/>
              </a:rPr>
              <a:t>-</a:t>
            </a:r>
            <a:r>
              <a:rPr lang="kk-KZ" sz="2400" dirty="0" smtClean="0">
                <a:solidFill>
                  <a:srgbClr val="002060"/>
                </a:solidFill>
                <a:latin typeface="Times New Roman" pitchFamily="18" charset="0"/>
                <a:cs typeface="Times New Roman" pitchFamily="18" charset="0"/>
              </a:rPr>
              <a:t>Мұқасан», «Айгүл» ансабльдері де «Жас тұлпардың» ықпалымен құрылған болатын.</a:t>
            </a: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3857652"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2400" dirty="0" smtClean="0">
                <a:solidFill>
                  <a:srgbClr val="002060"/>
                </a:solidFill>
                <a:latin typeface="Times New Roman" pitchFamily="18" charset="0"/>
                <a:cs typeface="Times New Roman" pitchFamily="18" charset="0"/>
              </a:rPr>
              <a:t>1975 </a:t>
            </a:r>
            <a:r>
              <a:rPr lang="ru-RU" sz="2400" dirty="0" smtClean="0">
                <a:solidFill>
                  <a:srgbClr val="002060"/>
                </a:solidFill>
                <a:latin typeface="Times New Roman" pitchFamily="18" charset="0"/>
                <a:cs typeface="Times New Roman" pitchFamily="18" charset="0"/>
              </a:rPr>
              <a:t>ж</a:t>
            </a:r>
            <a:r>
              <a:rPr lang="kk-KZ" sz="2400" dirty="0" smtClean="0">
                <a:solidFill>
                  <a:srgbClr val="002060"/>
                </a:solidFill>
                <a:latin typeface="Times New Roman" pitchFamily="18" charset="0"/>
                <a:cs typeface="Times New Roman" pitchFamily="18" charset="0"/>
              </a:rPr>
              <a:t>. әйгілі қазақ ақыны Олжан Сүлейменовтың “Аз и Я” атты тарихи-лингвистикалық талдау кітабы жарық көрді. 	</a:t>
            </a:r>
            <a:endParaRPr lang="ru-RU" sz="2000" dirty="0">
              <a:solidFill>
                <a:srgbClr val="002060"/>
              </a:solidFill>
              <a:latin typeface="Times New Roman" pitchFamily="18" charset="0"/>
              <a:cs typeface="Times New Roman" pitchFamily="18" charset="0"/>
            </a:endParaRPr>
          </a:p>
        </p:txBody>
      </p:sp>
      <p:pic>
        <p:nvPicPr>
          <p:cNvPr id="1026" name="Picture 2" descr="http://altyalash.kz/wp-content/uploads/bfi_thumb/Oljas-S-2y0iihleeiwwqxbipzecy2.jpg"/>
          <p:cNvPicPr>
            <a:picLocks noChangeAspect="1" noChangeArrowheads="1"/>
          </p:cNvPicPr>
          <p:nvPr/>
        </p:nvPicPr>
        <p:blipFill>
          <a:blip r:embed="rId2"/>
          <a:srcRect/>
          <a:stretch>
            <a:fillRect/>
          </a:stretch>
        </p:blipFill>
        <p:spPr bwMode="auto">
          <a:xfrm>
            <a:off x="4500562" y="571480"/>
            <a:ext cx="4238625" cy="2714644"/>
          </a:xfrm>
          <a:prstGeom prst="rect">
            <a:avLst/>
          </a:prstGeom>
          <a:noFill/>
        </p:spPr>
      </p:pic>
      <p:pic>
        <p:nvPicPr>
          <p:cNvPr id="1030" name="Picture 6" descr="http://rulit.me/data/programs/images/aziya_265564.jpg"/>
          <p:cNvPicPr>
            <a:picLocks noChangeAspect="1" noChangeArrowheads="1"/>
          </p:cNvPicPr>
          <p:nvPr/>
        </p:nvPicPr>
        <p:blipFill>
          <a:blip r:embed="rId3"/>
          <a:srcRect/>
          <a:stretch>
            <a:fillRect/>
          </a:stretch>
        </p:blipFill>
        <p:spPr bwMode="auto">
          <a:xfrm>
            <a:off x="5857884" y="3429000"/>
            <a:ext cx="1905000" cy="2800351"/>
          </a:xfrm>
          <a:prstGeom prst="rect">
            <a:avLst/>
          </a:prstGeom>
          <a:noFill/>
        </p:spPr>
      </p:pic>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28596" y="357166"/>
            <a:ext cx="8215370"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002060"/>
                </a:solidFill>
                <a:latin typeface="Times New Roman" pitchFamily="18" charset="0"/>
                <a:cs typeface="Times New Roman" pitchFamily="18" charset="0"/>
              </a:rPr>
              <a:t>	</a:t>
            </a:r>
            <a:r>
              <a:rPr lang="kk-KZ" sz="3200" i="1" dirty="0" smtClean="0">
                <a:solidFill>
                  <a:srgbClr val="002060"/>
                </a:solidFill>
                <a:latin typeface="Times New Roman" pitchFamily="18" charset="0"/>
                <a:cs typeface="Times New Roman" pitchFamily="18" charset="0"/>
              </a:rPr>
              <a:t>Целиноград оқиғалары</a:t>
            </a:r>
          </a:p>
          <a:p>
            <a:pPr algn="ctr"/>
            <a:endParaRPr lang="kk-KZ" sz="3200" i="1" dirty="0" smtClean="0">
              <a:solidFill>
                <a:srgbClr val="002060"/>
              </a:solidFill>
              <a:latin typeface="Times New Roman" pitchFamily="18" charset="0"/>
              <a:cs typeface="Times New Roman" pitchFamily="18" charset="0"/>
            </a:endParaRPr>
          </a:p>
          <a:p>
            <a:pPr algn="just"/>
            <a:r>
              <a:rPr lang="kk-KZ" sz="2400" dirty="0" smtClean="0">
                <a:solidFill>
                  <a:srgbClr val="002060"/>
                </a:solidFill>
                <a:latin typeface="Times New Roman" pitchFamily="18" charset="0"/>
                <a:cs typeface="Times New Roman" pitchFamily="18" charset="0"/>
              </a:rPr>
              <a:t>	Жүздеген мың неміс ұлтының азаматтары Қазақстанға қоныс аударған болатын. КОКП Орталық Комитеті 1979 ж. көктемінде Қазақстан аумағында Неміс автономиялық облысын құру жөнінде шешім қабылданды. Оған Қазақстан Компартиясы ОК-нің екінші хатшысы А.Коркин басшылық етті. Болашақ автономияның әкімшілік орталығы етіп Ақмола облысындағы Ерейментау қаласын бегілеуге ұйғарды. Автономияның құрамына Павлодар, Қарағанды, Көкшетау  облыстарының бірнеше іргелес аудандары енгізілмек болды.</a:t>
            </a: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14282" y="214290"/>
            <a:ext cx="5500726" cy="64294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002060"/>
                </a:solidFill>
                <a:latin typeface="Times New Roman" pitchFamily="18" charset="0"/>
                <a:cs typeface="Times New Roman" pitchFamily="18" charset="0"/>
              </a:rPr>
              <a:t>	</a:t>
            </a:r>
            <a:endParaRPr lang="kk-KZ" sz="3200" i="1" dirty="0" smtClean="0">
              <a:solidFill>
                <a:srgbClr val="002060"/>
              </a:solidFill>
              <a:latin typeface="Times New Roman" pitchFamily="18" charset="0"/>
              <a:cs typeface="Times New Roman" pitchFamily="18" charset="0"/>
            </a:endParaRPr>
          </a:p>
          <a:p>
            <a:pPr algn="just"/>
            <a:r>
              <a:rPr lang="kk-KZ" sz="2200" dirty="0" smtClean="0">
                <a:solidFill>
                  <a:srgbClr val="002060"/>
                </a:solidFill>
                <a:latin typeface="Times New Roman" pitchFamily="18" charset="0"/>
                <a:cs typeface="Times New Roman" pitchFamily="18" charset="0"/>
              </a:rPr>
              <a:t>	</a:t>
            </a:r>
            <a:r>
              <a:rPr lang="kk-KZ" sz="2200" i="1" dirty="0" smtClean="0">
                <a:solidFill>
                  <a:srgbClr val="002060"/>
                </a:solidFill>
                <a:latin typeface="Times New Roman" pitchFamily="18" charset="0"/>
                <a:cs typeface="Times New Roman" pitchFamily="18" charset="0"/>
              </a:rPr>
              <a:t>1979 ж. 16 маусым </a:t>
            </a:r>
            <a:r>
              <a:rPr lang="kk-KZ" sz="2200" dirty="0" smtClean="0">
                <a:solidFill>
                  <a:srgbClr val="002060"/>
                </a:solidFill>
                <a:latin typeface="Times New Roman" pitchFamily="18" charset="0"/>
                <a:cs typeface="Times New Roman" pitchFamily="18" charset="0"/>
              </a:rPr>
              <a:t>күні қазақ жастарының үлкен тобы Целиноград қаласының орталығындағы Ленин атындағы алаңға жинала бастады. Олардың қолында “Қазақстан бөлінбейді!”, “Неміс автоносмясына жол жоқ!” деген жазулары бар транспараттар болды. Олар Қазақстанның Кеңес Одағының құрамдас бөлігі екендігін, оның қазақтан басқа, орыс, украин, татар секілді көптеген өзге ұлт өкілдерінің құтты мекені болып отырғанын атап өтті.  Келесі </a:t>
            </a:r>
            <a:r>
              <a:rPr lang="kk-KZ" sz="2200" i="1" dirty="0" smtClean="0">
                <a:solidFill>
                  <a:srgbClr val="002060"/>
                </a:solidFill>
                <a:latin typeface="Times New Roman" pitchFamily="18" charset="0"/>
                <a:cs typeface="Times New Roman" pitchFamily="18" charset="0"/>
              </a:rPr>
              <a:t>19 маусымда </a:t>
            </a:r>
            <a:r>
              <a:rPr lang="kk-KZ" sz="2200" dirty="0" smtClean="0">
                <a:solidFill>
                  <a:srgbClr val="002060"/>
                </a:solidFill>
                <a:latin typeface="Times New Roman" pitchFamily="18" charset="0"/>
                <a:cs typeface="Times New Roman" pitchFamily="18" charset="0"/>
              </a:rPr>
              <a:t>болған шеруде облыс басшылары Ақмола жерінде ешқандай автономия құрылмайтынын мәлімдеді. </a:t>
            </a:r>
          </a:p>
        </p:txBody>
      </p:sp>
      <p:pic>
        <p:nvPicPr>
          <p:cNvPr id="3" name="Picture 2" descr="http://inform.kz/fotoarticles/20150813030135.jpg"/>
          <p:cNvPicPr>
            <a:picLocks noChangeAspect="1" noChangeArrowheads="1"/>
          </p:cNvPicPr>
          <p:nvPr/>
        </p:nvPicPr>
        <p:blipFill>
          <a:blip r:embed="rId2"/>
          <a:srcRect/>
          <a:stretch>
            <a:fillRect/>
          </a:stretch>
        </p:blipFill>
        <p:spPr bwMode="auto">
          <a:xfrm>
            <a:off x="5786446" y="1285860"/>
            <a:ext cx="3214710" cy="2714644"/>
          </a:xfrm>
          <a:prstGeom prst="rect">
            <a:avLst/>
          </a:prstGeom>
          <a:noFill/>
        </p:spPr>
      </p:pic>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0" y="2500306"/>
            <a:ext cx="9144000" cy="4357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200" dirty="0" smtClean="0">
                <a:solidFill>
                  <a:srgbClr val="002060"/>
                </a:solidFill>
                <a:latin typeface="Times New Roman" pitchFamily="18" charset="0"/>
                <a:cs typeface="Times New Roman" pitchFamily="18" charset="0"/>
              </a:rPr>
              <a:t>КСРО </a:t>
            </a:r>
            <a:r>
              <a:rPr lang="ru-RU" sz="2200" dirty="0" err="1" smtClean="0">
                <a:solidFill>
                  <a:srgbClr val="002060"/>
                </a:solidFill>
                <a:latin typeface="Times New Roman" pitchFamily="18" charset="0"/>
                <a:cs typeface="Times New Roman" pitchFamily="18" charset="0"/>
              </a:rPr>
              <a:t>сыртқы саясатта</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халықаралық беделін</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нығайту және Ауғанстанда саяси</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үстемдік орнату</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мақсатында </a:t>
            </a:r>
            <a:r>
              <a:rPr lang="ru-RU" sz="2200" i="1" dirty="0" smtClean="0">
                <a:solidFill>
                  <a:srgbClr val="002060"/>
                </a:solidFill>
                <a:latin typeface="Times New Roman" pitchFamily="18" charset="0"/>
                <a:cs typeface="Times New Roman" pitchFamily="18" charset="0"/>
              </a:rPr>
              <a:t>1979 </a:t>
            </a:r>
            <a:r>
              <a:rPr lang="ru-RU" sz="2200" i="1" dirty="0" err="1" smtClean="0">
                <a:solidFill>
                  <a:srgbClr val="002060"/>
                </a:solidFill>
                <a:latin typeface="Times New Roman" pitchFamily="18" charset="0"/>
                <a:cs typeface="Times New Roman" pitchFamily="18" charset="0"/>
              </a:rPr>
              <a:t>жылы</a:t>
            </a:r>
            <a:r>
              <a:rPr lang="ru-RU" sz="2200" i="1" dirty="0" smtClean="0">
                <a:solidFill>
                  <a:srgbClr val="002060"/>
                </a:solidFill>
                <a:latin typeface="Times New Roman" pitchFamily="18" charset="0"/>
                <a:cs typeface="Times New Roman" pitchFamily="18" charset="0"/>
              </a:rPr>
              <a:t> 27 </a:t>
            </a:r>
            <a:r>
              <a:rPr lang="ru-RU" sz="2200" i="1" dirty="0" err="1" smtClean="0">
                <a:solidFill>
                  <a:srgbClr val="002060"/>
                </a:solidFill>
                <a:latin typeface="Times New Roman" pitchFamily="18" charset="0"/>
                <a:cs typeface="Times New Roman" pitchFamily="18" charset="0"/>
              </a:rPr>
              <a:t>желтоқсанда </a:t>
            </a:r>
            <a:r>
              <a:rPr lang="ru-RU" sz="2200" dirty="0" err="1" smtClean="0">
                <a:solidFill>
                  <a:srgbClr val="002060"/>
                </a:solidFill>
                <a:latin typeface="Times New Roman" pitchFamily="18" charset="0"/>
                <a:cs typeface="Times New Roman" pitchFamily="18" charset="0"/>
              </a:rPr>
              <a:t>Ауғанстанға Кеңес әскерін кіргізді</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Бұл саясатқа жауап</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ретінде</a:t>
            </a:r>
            <a:r>
              <a:rPr lang="ru-RU" sz="2200" dirty="0" smtClean="0">
                <a:solidFill>
                  <a:srgbClr val="002060"/>
                </a:solidFill>
                <a:latin typeface="Times New Roman" pitchFamily="18" charset="0"/>
                <a:cs typeface="Times New Roman" pitchFamily="18" charset="0"/>
              </a:rPr>
              <a:t> АҚШ </a:t>
            </a:r>
            <a:r>
              <a:rPr lang="ru-RU" sz="2200" dirty="0" err="1" smtClean="0">
                <a:solidFill>
                  <a:srgbClr val="002060"/>
                </a:solidFill>
                <a:latin typeface="Times New Roman" pitchFamily="18" charset="0"/>
                <a:cs typeface="Times New Roman" pitchFamily="18" charset="0"/>
              </a:rPr>
              <a:t>Кеңес Одағына астық сатуға тыйым</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салып</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Мәскеуде өтетін жазғы олимпиадалық ойындарға қаты-судан </a:t>
            </a:r>
            <a:r>
              <a:rPr lang="ru-RU" sz="2200" dirty="0" smtClean="0">
                <a:solidFill>
                  <a:srgbClr val="002060"/>
                </a:solidFill>
                <a:latin typeface="Times New Roman" pitchFamily="18" charset="0"/>
                <a:cs typeface="Times New Roman" pitchFamily="18" charset="0"/>
              </a:rPr>
              <a:t>бас </a:t>
            </a:r>
            <a:r>
              <a:rPr lang="ru-RU" sz="2200" dirty="0" err="1" smtClean="0">
                <a:solidFill>
                  <a:srgbClr val="002060"/>
                </a:solidFill>
                <a:latin typeface="Times New Roman" pitchFamily="18" charset="0"/>
                <a:cs typeface="Times New Roman" pitchFamily="18" charset="0"/>
              </a:rPr>
              <a:t>тартты</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БҰҰ-да </a:t>
            </a:r>
            <a:r>
              <a:rPr lang="ru-RU" sz="2200" dirty="0" smtClean="0">
                <a:solidFill>
                  <a:srgbClr val="002060"/>
                </a:solidFill>
                <a:latin typeface="Times New Roman" pitchFamily="18" charset="0"/>
                <a:cs typeface="Times New Roman" pitchFamily="18" charset="0"/>
              </a:rPr>
              <a:t>104 </a:t>
            </a:r>
            <a:r>
              <a:rPr lang="ru-RU" sz="2200" dirty="0" err="1" smtClean="0">
                <a:solidFill>
                  <a:srgbClr val="002060"/>
                </a:solidFill>
                <a:latin typeface="Times New Roman" pitchFamily="18" charset="0"/>
                <a:cs typeface="Times New Roman" pitchFamily="18" charset="0"/>
              </a:rPr>
              <a:t>мемлекет</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Кеңес Одағының Ауғанстанға қарулы күштерін енгізуге</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қарсы шығып</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бұл қадамын айыптады</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Кеңес әскерлерінің </a:t>
            </a:r>
            <a:r>
              <a:rPr lang="ru-RU" sz="2200" dirty="0" smtClean="0">
                <a:solidFill>
                  <a:srgbClr val="002060"/>
                </a:solidFill>
                <a:latin typeface="Times New Roman" pitchFamily="18" charset="0"/>
                <a:cs typeface="Times New Roman" pitchFamily="18" charset="0"/>
              </a:rPr>
              <a:t>«</a:t>
            </a:r>
            <a:r>
              <a:rPr lang="ru-RU" sz="2200" dirty="0" err="1" smtClean="0">
                <a:solidFill>
                  <a:srgbClr val="002060"/>
                </a:solidFill>
                <a:latin typeface="Times New Roman" pitchFamily="18" charset="0"/>
                <a:cs typeface="Times New Roman" pitchFamily="18" charset="0"/>
              </a:rPr>
              <a:t>шектелген</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контингенті</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яғни </a:t>
            </a:r>
            <a:r>
              <a:rPr lang="ru-RU" sz="2200" dirty="0" smtClean="0">
                <a:solidFill>
                  <a:srgbClr val="002060"/>
                </a:solidFill>
                <a:latin typeface="Times New Roman" pitchFamily="18" charset="0"/>
                <a:cs typeface="Times New Roman" pitchFamily="18" charset="0"/>
              </a:rPr>
              <a:t>80 </a:t>
            </a:r>
            <a:r>
              <a:rPr lang="ru-RU" sz="2200" dirty="0" err="1" smtClean="0">
                <a:solidFill>
                  <a:srgbClr val="002060"/>
                </a:solidFill>
                <a:latin typeface="Times New Roman" pitchFamily="18" charset="0"/>
                <a:cs typeface="Times New Roman" pitchFamily="18" charset="0"/>
              </a:rPr>
              <a:t>мың әскер Ауғанстанда </a:t>
            </a:r>
            <a:r>
              <a:rPr lang="ru-RU" sz="2200" dirty="0" smtClean="0">
                <a:solidFill>
                  <a:srgbClr val="002060"/>
                </a:solidFill>
                <a:latin typeface="Times New Roman" pitchFamily="18" charset="0"/>
                <a:cs typeface="Times New Roman" pitchFamily="18" charset="0"/>
              </a:rPr>
              <a:t>1989 </a:t>
            </a:r>
            <a:r>
              <a:rPr lang="ru-RU" sz="2200" dirty="0" err="1" smtClean="0">
                <a:solidFill>
                  <a:srgbClr val="002060"/>
                </a:solidFill>
                <a:latin typeface="Times New Roman" pitchFamily="18" charset="0"/>
                <a:cs typeface="Times New Roman" pitchFamily="18" charset="0"/>
              </a:rPr>
              <a:t>жылдың </a:t>
            </a:r>
            <a:r>
              <a:rPr lang="ru-RU" sz="2200" dirty="0" smtClean="0">
                <a:solidFill>
                  <a:srgbClr val="002060"/>
                </a:solidFill>
                <a:latin typeface="Times New Roman" pitchFamily="18" charset="0"/>
                <a:cs typeface="Times New Roman" pitchFamily="18" charset="0"/>
              </a:rPr>
              <a:t>15 </a:t>
            </a:r>
            <a:r>
              <a:rPr lang="ru-RU" sz="2200" dirty="0" err="1" smtClean="0">
                <a:solidFill>
                  <a:srgbClr val="002060"/>
                </a:solidFill>
                <a:latin typeface="Times New Roman" pitchFamily="18" charset="0"/>
                <a:cs typeface="Times New Roman" pitchFamily="18" charset="0"/>
              </a:rPr>
              <a:t>ақпанына дейін</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соғыс қимылдарын жүргізді</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Ресми</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деректер</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бойынша</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Ауған соғысында Кеңес Одағынан барлығы </a:t>
            </a:r>
            <a:r>
              <a:rPr lang="ru-RU" sz="2200" dirty="0" smtClean="0">
                <a:solidFill>
                  <a:srgbClr val="002060"/>
                </a:solidFill>
                <a:latin typeface="Times New Roman" pitchFamily="18" charset="0"/>
                <a:cs typeface="Times New Roman" pitchFamily="18" charset="0"/>
              </a:rPr>
              <a:t>13 </a:t>
            </a:r>
            <a:r>
              <a:rPr lang="ru-RU" sz="2200" dirty="0" err="1" smtClean="0">
                <a:solidFill>
                  <a:srgbClr val="002060"/>
                </a:solidFill>
                <a:latin typeface="Times New Roman" pitchFamily="18" charset="0"/>
                <a:cs typeface="Times New Roman" pitchFamily="18" charset="0"/>
              </a:rPr>
              <a:t>мың адам</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қаза болды</a:t>
            </a:r>
            <a:r>
              <a:rPr lang="ru-RU" sz="2200" dirty="0" smtClean="0">
                <a:solidFill>
                  <a:srgbClr val="002060"/>
                </a:solidFill>
                <a:latin typeface="Times New Roman" pitchFamily="18" charset="0"/>
                <a:cs typeface="Times New Roman" pitchFamily="18" charset="0"/>
              </a:rPr>
              <a:t>, 37 </a:t>
            </a:r>
            <a:r>
              <a:rPr lang="ru-RU" sz="2200" dirty="0" err="1" smtClean="0">
                <a:solidFill>
                  <a:srgbClr val="002060"/>
                </a:solidFill>
                <a:latin typeface="Times New Roman" pitchFamily="18" charset="0"/>
                <a:cs typeface="Times New Roman" pitchFamily="18" charset="0"/>
              </a:rPr>
              <a:t>мың </a:t>
            </a:r>
            <a:r>
              <a:rPr lang="ru-RU" sz="2200" dirty="0" smtClean="0">
                <a:solidFill>
                  <a:srgbClr val="002060"/>
                </a:solidFill>
                <a:latin typeface="Times New Roman" pitchFamily="18" charset="0"/>
                <a:cs typeface="Times New Roman" pitchFamily="18" charset="0"/>
              </a:rPr>
              <a:t>солдат пен офицер </a:t>
            </a:r>
            <a:r>
              <a:rPr lang="ru-RU" sz="2200" dirty="0" err="1" smtClean="0">
                <a:solidFill>
                  <a:srgbClr val="002060"/>
                </a:solidFill>
                <a:latin typeface="Times New Roman" pitchFamily="18" charset="0"/>
                <a:cs typeface="Times New Roman" pitchFamily="18" charset="0"/>
              </a:rPr>
              <a:t>әр түрлі жарақат алып</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мүгедек болып</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қалды</a:t>
            </a:r>
            <a:r>
              <a:rPr lang="ru-RU" sz="2200" dirty="0" smtClean="0">
                <a:solidFill>
                  <a:srgbClr val="002060"/>
                </a:solidFill>
                <a:latin typeface="Times New Roman" pitchFamily="18" charset="0"/>
                <a:cs typeface="Times New Roman" pitchFamily="18" charset="0"/>
              </a:rPr>
              <a:t>, ал </a:t>
            </a:r>
            <a:r>
              <a:rPr lang="ru-RU" sz="2200" dirty="0" err="1" smtClean="0">
                <a:solidFill>
                  <a:srgbClr val="002060"/>
                </a:solidFill>
                <a:latin typeface="Times New Roman" pitchFamily="18" charset="0"/>
                <a:cs typeface="Times New Roman" pitchFamily="18" charset="0"/>
              </a:rPr>
              <a:t>жүздеген жауынгер</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елге</a:t>
            </a:r>
            <a:r>
              <a:rPr lang="ru-RU" sz="2200" dirty="0" smtClean="0">
                <a:solidFill>
                  <a:srgbClr val="002060"/>
                </a:solidFill>
                <a:latin typeface="Times New Roman" pitchFamily="18" charset="0"/>
                <a:cs typeface="Times New Roman" pitchFamily="18" charset="0"/>
              </a:rPr>
              <a:t> </a:t>
            </a:r>
            <a:r>
              <a:rPr lang="ru-RU" sz="2200" dirty="0" err="1" smtClean="0">
                <a:solidFill>
                  <a:srgbClr val="002060"/>
                </a:solidFill>
                <a:latin typeface="Times New Roman" pitchFamily="18" charset="0"/>
                <a:cs typeface="Times New Roman" pitchFamily="18" charset="0"/>
              </a:rPr>
              <a:t>қайтып оралмады</a:t>
            </a:r>
            <a:r>
              <a:rPr lang="ru-RU" sz="2200" dirty="0" smtClean="0">
                <a:solidFill>
                  <a:srgbClr val="002060"/>
                </a:solidFill>
                <a:latin typeface="Times New Roman" pitchFamily="18" charset="0"/>
                <a:cs typeface="Times New Roman" pitchFamily="18" charset="0"/>
              </a:rPr>
              <a:t>.</a:t>
            </a:r>
            <a:endParaRPr lang="ru-RU" sz="2200" dirty="0">
              <a:solidFill>
                <a:srgbClr val="002060"/>
              </a:solidFill>
              <a:latin typeface="Times New Roman" pitchFamily="18" charset="0"/>
              <a:cs typeface="Times New Roman" pitchFamily="18" charset="0"/>
            </a:endParaRPr>
          </a:p>
        </p:txBody>
      </p:sp>
      <p:pic>
        <p:nvPicPr>
          <p:cNvPr id="23554" name="Picture 2" descr="http://cs409416.vk.me/v409416232/6bc3/eu-dltuOxzw.jpg"/>
          <p:cNvPicPr>
            <a:picLocks noChangeAspect="1" noChangeArrowheads="1"/>
          </p:cNvPicPr>
          <p:nvPr/>
        </p:nvPicPr>
        <p:blipFill>
          <a:blip r:embed="rId2"/>
          <a:srcRect/>
          <a:stretch>
            <a:fillRect/>
          </a:stretch>
        </p:blipFill>
        <p:spPr bwMode="auto">
          <a:xfrm>
            <a:off x="5857884" y="0"/>
            <a:ext cx="3071834" cy="2500306"/>
          </a:xfrm>
          <a:prstGeom prst="rect">
            <a:avLst/>
          </a:prstGeom>
          <a:noFill/>
        </p:spPr>
      </p:pic>
      <p:pic>
        <p:nvPicPr>
          <p:cNvPr id="23556" name="Picture 4" descr="https://bashny.net/uploads/images/00/00/13/2014/01/08/bbf98a78bd.jpg"/>
          <p:cNvPicPr>
            <a:picLocks noChangeAspect="1" noChangeArrowheads="1"/>
          </p:cNvPicPr>
          <p:nvPr/>
        </p:nvPicPr>
        <p:blipFill>
          <a:blip r:embed="rId3"/>
          <a:srcRect/>
          <a:stretch>
            <a:fillRect/>
          </a:stretch>
        </p:blipFill>
        <p:spPr bwMode="auto">
          <a:xfrm>
            <a:off x="0" y="0"/>
            <a:ext cx="5857885" cy="2500306"/>
          </a:xfrm>
          <a:prstGeom prst="rect">
            <a:avLst/>
          </a:prstGeom>
          <a:noFill/>
        </p:spPr>
      </p:pic>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0" y="0"/>
            <a:ext cx="6429388" cy="685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400" dirty="0" smtClean="0">
                <a:solidFill>
                  <a:srgbClr val="002060"/>
                </a:solidFill>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1982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қарашада </a:t>
            </a:r>
            <a:r>
              <a:rPr lang="ru-RU" sz="2000" dirty="0" smtClean="0">
                <a:solidFill>
                  <a:srgbClr val="002060"/>
                </a:solidFill>
                <a:latin typeface="Times New Roman" pitchFamily="18" charset="0"/>
                <a:cs typeface="Times New Roman" pitchFamily="18" charset="0"/>
              </a:rPr>
              <a:t>КОКП ОК Бас </a:t>
            </a:r>
            <a:r>
              <a:rPr lang="ru-RU" sz="2000" dirty="0" err="1" smtClean="0">
                <a:solidFill>
                  <a:srgbClr val="002060"/>
                </a:solidFill>
                <a:latin typeface="Times New Roman" pitchFamily="18" charset="0"/>
                <a:cs typeface="Times New Roman" pitchFamily="18" charset="0"/>
              </a:rPr>
              <a:t>хатшысы</a:t>
            </a:r>
            <a:r>
              <a:rPr lang="ru-RU" sz="2000" dirty="0" smtClean="0">
                <a:solidFill>
                  <a:srgbClr val="002060"/>
                </a:solidFill>
                <a:latin typeface="Times New Roman" pitchFamily="18" charset="0"/>
                <a:cs typeface="Times New Roman" pitchFamily="18" charset="0"/>
              </a:rPr>
              <a:t> Л. Брежнев </a:t>
            </a:r>
            <a:r>
              <a:rPr lang="ru-RU" sz="2000" dirty="0" err="1" smtClean="0">
                <a:solidFill>
                  <a:srgbClr val="002060"/>
                </a:solidFill>
                <a:latin typeface="Times New Roman" pitchFamily="18" charset="0"/>
                <a:cs typeface="Times New Roman" pitchFamily="18" charset="0"/>
              </a:rPr>
              <a:t>қайтыс болғаннан кейін</a:t>
            </a:r>
            <a:r>
              <a:rPr lang="ru-RU" sz="2000" dirty="0" smtClean="0">
                <a:solidFill>
                  <a:srgbClr val="002060"/>
                </a:solidFill>
                <a:latin typeface="Times New Roman" pitchFamily="18" charset="0"/>
                <a:cs typeface="Times New Roman" pitchFamily="18" charset="0"/>
              </a:rPr>
              <a:t> партия </a:t>
            </a:r>
            <a:r>
              <a:rPr lang="ru-RU" sz="2000" dirty="0" err="1" smtClean="0">
                <a:solidFill>
                  <a:srgbClr val="002060"/>
                </a:solidFill>
                <a:latin typeface="Times New Roman" pitchFamily="18" charset="0"/>
                <a:cs typeface="Times New Roman" pitchFamily="18" charset="0"/>
              </a:rPr>
              <a:t>жетекшілігіне</a:t>
            </a:r>
            <a:r>
              <a:rPr lang="ru-RU" sz="2000" dirty="0" smtClean="0">
                <a:solidFill>
                  <a:srgbClr val="002060"/>
                </a:solidFill>
                <a:latin typeface="Times New Roman" pitchFamily="18" charset="0"/>
                <a:cs typeface="Times New Roman" pitchFamily="18" charset="0"/>
              </a:rPr>
              <a:t> Юрий Андропов </a:t>
            </a:r>
            <a:r>
              <a:rPr lang="ru-RU" sz="2000" dirty="0" err="1" smtClean="0">
                <a:solidFill>
                  <a:srgbClr val="002060"/>
                </a:solidFill>
                <a:latin typeface="Times New Roman" pitchFamily="18" charset="0"/>
                <a:cs typeface="Times New Roman" pitchFamily="18" charset="0"/>
              </a:rPr>
              <a:t>келді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Ол</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Кеңес Одағын </a:t>
            </a:r>
            <a:r>
              <a:rPr lang="ru-RU" sz="2000" dirty="0" smtClean="0">
                <a:solidFill>
                  <a:srgbClr val="002060"/>
                </a:solidFill>
                <a:latin typeface="Times New Roman" pitchFamily="18" charset="0"/>
                <a:cs typeface="Times New Roman" pitchFamily="18" charset="0"/>
              </a:rPr>
              <a:t>1984 </a:t>
            </a:r>
            <a:r>
              <a:rPr lang="ru-RU" sz="2000" dirty="0" err="1" smtClean="0">
                <a:solidFill>
                  <a:srgbClr val="002060"/>
                </a:solidFill>
                <a:latin typeface="Times New Roman" pitchFamily="18" charset="0"/>
                <a:cs typeface="Times New Roman" pitchFamily="18" charset="0"/>
              </a:rPr>
              <a:t>жылға дейін</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ғана басқарды</a:t>
            </a:r>
            <a:r>
              <a:rPr lang="ru-RU" sz="2000" dirty="0" smtClean="0">
                <a:solidFill>
                  <a:srgbClr val="002060"/>
                </a:solidFill>
                <a:latin typeface="Times New Roman" pitchFamily="18" charset="0"/>
                <a:cs typeface="Times New Roman" pitchFamily="18" charset="0"/>
              </a:rPr>
              <a:t>. Ю. Андропов </a:t>
            </a:r>
            <a:r>
              <a:rPr lang="ru-RU" sz="2000" dirty="0" err="1" smtClean="0">
                <a:solidFill>
                  <a:srgbClr val="002060"/>
                </a:solidFill>
                <a:latin typeface="Times New Roman" pitchFamily="18" charset="0"/>
                <a:cs typeface="Times New Roman" pitchFamily="18" charset="0"/>
              </a:rPr>
              <a:t>мемлекет</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басшылығына келгенге</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дейін</a:t>
            </a:r>
            <a:r>
              <a:rPr lang="ru-RU" sz="2000" dirty="0" smtClean="0">
                <a:solidFill>
                  <a:srgbClr val="002060"/>
                </a:solidFill>
                <a:latin typeface="Times New Roman" pitchFamily="18" charset="0"/>
                <a:cs typeface="Times New Roman" pitchFamily="18" charset="0"/>
              </a:rPr>
              <a:t> КСРО </a:t>
            </a:r>
            <a:r>
              <a:rPr lang="ru-RU" sz="2000" dirty="0" err="1" smtClean="0">
                <a:solidFill>
                  <a:srgbClr val="002060"/>
                </a:solidFill>
                <a:latin typeface="Times New Roman" pitchFamily="18" charset="0"/>
                <a:cs typeface="Times New Roman" pitchFamily="18" charset="0"/>
              </a:rPr>
              <a:t>Мемлекеттік</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қауіпсіздік комитетін</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басқарған еді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Сол</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себепті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оның басшылығы елдегі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қоғамдық және еңбек тәртібіне ерекше</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маңыз беруден</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басталды</a:t>
            </a:r>
            <a:r>
              <a:rPr lang="ru-RU" sz="2000" dirty="0" smtClean="0">
                <a:solidFill>
                  <a:srgbClr val="002060"/>
                </a:solidFill>
                <a:latin typeface="Times New Roman" pitchFamily="18" charset="0"/>
                <a:cs typeface="Times New Roman" pitchFamily="18" charset="0"/>
              </a:rPr>
              <a:t>. Ю. </a:t>
            </a:r>
            <a:r>
              <a:rPr lang="ru-RU" sz="2000" dirty="0" err="1" smtClean="0">
                <a:solidFill>
                  <a:srgbClr val="002060"/>
                </a:solidFill>
                <a:latin typeface="Times New Roman" pitchFamily="18" charset="0"/>
                <a:cs typeface="Times New Roman" pitchFamily="18" charset="0"/>
              </a:rPr>
              <a:t>Андроповтың саясаты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партиялық биліктің өз ішінде</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қатаң тәртіп орнату</a:t>
            </a:r>
            <a:r>
              <a:rPr lang="ru-RU" sz="2000" dirty="0" smtClean="0">
                <a:solidFill>
                  <a:srgbClr val="002060"/>
                </a:solidFill>
                <a:latin typeface="Times New Roman" pitchFamily="18" charset="0"/>
                <a:cs typeface="Times New Roman" pitchFamily="18" charset="0"/>
              </a:rPr>
              <a:t> мен </a:t>
            </a:r>
            <a:r>
              <a:rPr lang="ru-RU" sz="2000" dirty="0" err="1" smtClean="0">
                <a:solidFill>
                  <a:srgbClr val="002060"/>
                </a:solidFill>
                <a:latin typeface="Times New Roman" pitchFamily="18" charset="0"/>
                <a:cs typeface="Times New Roman" pitchFamily="18" charset="0"/>
              </a:rPr>
              <a:t>қоғамдағы парақорлық </a:t>
            </a:r>
            <a:r>
              <a:rPr lang="ru-RU" sz="2000" dirty="0" smtClean="0">
                <a:solidFill>
                  <a:srgbClr val="002060"/>
                </a:solidFill>
                <a:latin typeface="Times New Roman" pitchFamily="18" charset="0"/>
                <a:cs typeface="Times New Roman" pitchFamily="18" charset="0"/>
              </a:rPr>
              <a:t>пен </a:t>
            </a:r>
            <a:r>
              <a:rPr lang="ru-RU" sz="2000" dirty="0" err="1" smtClean="0">
                <a:solidFill>
                  <a:srgbClr val="002060"/>
                </a:solidFill>
                <a:latin typeface="Times New Roman" pitchFamily="18" charset="0"/>
                <a:cs typeface="Times New Roman" pitchFamily="18" charset="0"/>
              </a:rPr>
              <a:t>маскүнемдікке қарсы күрес жүргізу болды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Бірақ </a:t>
            </a:r>
            <a:r>
              <a:rPr lang="ru-RU" sz="2000" dirty="0" smtClean="0">
                <a:solidFill>
                  <a:srgbClr val="002060"/>
                </a:solidFill>
                <a:latin typeface="Times New Roman" pitchFamily="18" charset="0"/>
                <a:cs typeface="Times New Roman" pitchFamily="18" charset="0"/>
              </a:rPr>
              <a:t>та </a:t>
            </a:r>
            <a:r>
              <a:rPr lang="ru-RU" sz="2000" dirty="0" err="1" smtClean="0">
                <a:solidFill>
                  <a:srgbClr val="002060"/>
                </a:solidFill>
                <a:latin typeface="Times New Roman" pitchFamily="18" charset="0"/>
                <a:cs typeface="Times New Roman" pitchFamily="18" charset="0"/>
              </a:rPr>
              <a:t>белгіленген</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шаралар</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жүзеге аспай</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қалды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Себебі</a:t>
            </a:r>
            <a:r>
              <a:rPr lang="ru-RU" sz="2000" dirty="0" smtClean="0">
                <a:solidFill>
                  <a:srgbClr val="002060"/>
                </a:solidFill>
                <a:latin typeface="Times New Roman" pitchFamily="18" charset="0"/>
                <a:cs typeface="Times New Roman" pitchFamily="18" charset="0"/>
              </a:rPr>
              <a:t> Ю. Андропов 1984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ақпанда қайтыс болып</a:t>
            </a:r>
            <a:r>
              <a:rPr lang="ru-RU" sz="2000" dirty="0" smtClean="0">
                <a:solidFill>
                  <a:srgbClr val="002060"/>
                </a:solidFill>
                <a:latin typeface="Times New Roman" pitchFamily="18" charset="0"/>
                <a:cs typeface="Times New Roman" pitchFamily="18" charset="0"/>
              </a:rPr>
              <a:t>, КОКП ОК Бас </a:t>
            </a:r>
            <a:r>
              <a:rPr lang="ru-RU" sz="2000" dirty="0" err="1" smtClean="0">
                <a:solidFill>
                  <a:srgbClr val="002060"/>
                </a:solidFill>
                <a:latin typeface="Times New Roman" pitchFamily="18" charset="0"/>
                <a:cs typeface="Times New Roman" pitchFamily="18" charset="0"/>
              </a:rPr>
              <a:t>хатшылығына </a:t>
            </a:r>
            <a:r>
              <a:rPr lang="ru-RU" sz="2000" dirty="0" smtClean="0">
                <a:solidFill>
                  <a:srgbClr val="002060"/>
                </a:solidFill>
                <a:latin typeface="Times New Roman" pitchFamily="18" charset="0"/>
                <a:cs typeface="Times New Roman" pitchFamily="18" charset="0"/>
              </a:rPr>
              <a:t>К. Черненко </a:t>
            </a:r>
            <a:r>
              <a:rPr lang="ru-RU" sz="2000" dirty="0" err="1" smtClean="0">
                <a:solidFill>
                  <a:srgbClr val="002060"/>
                </a:solidFill>
                <a:latin typeface="Times New Roman" pitchFamily="18" charset="0"/>
                <a:cs typeface="Times New Roman" pitchFamily="18" charset="0"/>
              </a:rPr>
              <a:t>келді</a:t>
            </a:r>
            <a:r>
              <a:rPr lang="ru-RU" sz="2000" dirty="0" smtClean="0">
                <a:solidFill>
                  <a:srgbClr val="002060"/>
                </a:solidFill>
                <a:latin typeface="Times New Roman" pitchFamily="18" charset="0"/>
                <a:cs typeface="Times New Roman" pitchFamily="18" charset="0"/>
              </a:rPr>
              <a:t> (1984-1985). </a:t>
            </a:r>
            <a:r>
              <a:rPr lang="ru-RU" sz="2000" dirty="0" err="1" smtClean="0">
                <a:solidFill>
                  <a:srgbClr val="002060"/>
                </a:solidFill>
                <a:latin typeface="Times New Roman" pitchFamily="18" charset="0"/>
                <a:cs typeface="Times New Roman" pitchFamily="18" charset="0"/>
              </a:rPr>
              <a:t>Ол</a:t>
            </a:r>
            <a:r>
              <a:rPr lang="ru-RU" sz="2000" dirty="0" smtClean="0">
                <a:solidFill>
                  <a:srgbClr val="002060"/>
                </a:solidFill>
                <a:latin typeface="Times New Roman" pitchFamily="18" charset="0"/>
                <a:cs typeface="Times New Roman" pitchFamily="18" charset="0"/>
              </a:rPr>
              <a:t> Ю. Андропов </a:t>
            </a:r>
            <a:r>
              <a:rPr lang="ru-RU" sz="2000" dirty="0" err="1" smtClean="0">
                <a:solidFill>
                  <a:srgbClr val="002060"/>
                </a:solidFill>
                <a:latin typeface="Times New Roman" pitchFamily="18" charset="0"/>
                <a:cs typeface="Times New Roman" pitchFamily="18" charset="0"/>
              </a:rPr>
              <a:t>бастаған істі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ескерусіз</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қалдырып</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елді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басқаруда әміршіл-әкімшіл әдістерге сүйенді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Сонымен</a:t>
            </a:r>
            <a:r>
              <a:rPr lang="ru-RU" sz="2000" dirty="0" smtClean="0">
                <a:solidFill>
                  <a:srgbClr val="002060"/>
                </a:solidFill>
                <a:latin typeface="Times New Roman" pitchFamily="18" charset="0"/>
                <a:cs typeface="Times New Roman" pitchFamily="18" charset="0"/>
              </a:rPr>
              <a:t> 1970-1980 </a:t>
            </a:r>
            <a:r>
              <a:rPr lang="ru-RU" sz="2000" dirty="0" err="1" smtClean="0">
                <a:solidFill>
                  <a:srgbClr val="002060"/>
                </a:solidFill>
                <a:latin typeface="Times New Roman" pitchFamily="18" charset="0"/>
                <a:cs typeface="Times New Roman" pitchFamily="18" charset="0"/>
              </a:rPr>
              <a:t>жылдардағы дағдарыс құбылысы қоғамдық өмірдің барлық саласында</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тереңдей берді</a:t>
            </a:r>
            <a:r>
              <a:rPr lang="ru-RU" sz="2000" dirty="0" smtClean="0">
                <a:solidFill>
                  <a:srgbClr val="002060"/>
                </a:solidFill>
                <a:latin typeface="Times New Roman" pitchFamily="18" charset="0"/>
                <a:cs typeface="Times New Roman" pitchFamily="18" charset="0"/>
              </a:rPr>
              <a:t>.</a:t>
            </a:r>
            <a:endParaRPr lang="ru-RU" sz="2000" dirty="0">
              <a:solidFill>
                <a:srgbClr val="002060"/>
              </a:solidFill>
              <a:latin typeface="Times New Roman" pitchFamily="18" charset="0"/>
              <a:cs typeface="Times New Roman" pitchFamily="18" charset="0"/>
            </a:endParaRPr>
          </a:p>
        </p:txBody>
      </p:sp>
      <p:pic>
        <p:nvPicPr>
          <p:cNvPr id="25602" name="Picture 2" descr="http://cendomzn.ucoz.ru/Illustracii_10/Andropov.jpg"/>
          <p:cNvPicPr>
            <a:picLocks noChangeAspect="1" noChangeArrowheads="1"/>
          </p:cNvPicPr>
          <p:nvPr/>
        </p:nvPicPr>
        <p:blipFill>
          <a:blip r:embed="rId2"/>
          <a:srcRect/>
          <a:stretch>
            <a:fillRect/>
          </a:stretch>
        </p:blipFill>
        <p:spPr bwMode="auto">
          <a:xfrm>
            <a:off x="6572264" y="357166"/>
            <a:ext cx="2286016" cy="2496794"/>
          </a:xfrm>
          <a:prstGeom prst="rect">
            <a:avLst/>
          </a:prstGeom>
          <a:noFill/>
        </p:spPr>
      </p:pic>
      <p:pic>
        <p:nvPicPr>
          <p:cNvPr id="25604" name="Picture 4" descr="http://go4.imgsmail.ru/imgpreview?key=5608be8987cd8b21&amp;mb=imgdb_preview_2043"/>
          <p:cNvPicPr>
            <a:picLocks noChangeAspect="1" noChangeArrowheads="1"/>
          </p:cNvPicPr>
          <p:nvPr/>
        </p:nvPicPr>
        <p:blipFill>
          <a:blip r:embed="rId3"/>
          <a:srcRect/>
          <a:stretch>
            <a:fillRect/>
          </a:stretch>
        </p:blipFill>
        <p:spPr bwMode="auto">
          <a:xfrm>
            <a:off x="6572264" y="3500438"/>
            <a:ext cx="2234799" cy="2503505"/>
          </a:xfrm>
          <a:prstGeom prst="rect">
            <a:avLst/>
          </a:prstGeom>
          <a:noFill/>
        </p:spPr>
      </p:pic>
      <p:sp>
        <p:nvSpPr>
          <p:cNvPr id="5" name="Скругленный прямоугольник 4"/>
          <p:cNvSpPr/>
          <p:nvPr/>
        </p:nvSpPr>
        <p:spPr>
          <a:xfrm>
            <a:off x="6572264" y="2857496"/>
            <a:ext cx="221457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rPr>
              <a:t>Ю.Андропов</a:t>
            </a:r>
            <a:endParaRPr lang="ru-RU" dirty="0">
              <a:solidFill>
                <a:srgbClr val="002060"/>
              </a:solidFill>
            </a:endParaRPr>
          </a:p>
        </p:txBody>
      </p:sp>
      <p:sp>
        <p:nvSpPr>
          <p:cNvPr id="6" name="Скругленный прямоугольник 5"/>
          <p:cNvSpPr/>
          <p:nvPr/>
        </p:nvSpPr>
        <p:spPr>
          <a:xfrm>
            <a:off x="6572264" y="6072206"/>
            <a:ext cx="221457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rPr>
              <a:t>К.Черненко</a:t>
            </a:r>
            <a:endParaRPr lang="ru-RU" dirty="0">
              <a:solidFill>
                <a:srgbClr val="002060"/>
              </a:solidFill>
            </a:endParaRPr>
          </a:p>
        </p:txBody>
      </p:sp>
    </p:spTree>
    <p:extLst>
      <p:ext uri="{BB962C8B-B14F-4D97-AF65-F5344CB8AC3E}">
        <p14:creationId xmlns="" xmlns:p14="http://schemas.microsoft.com/office/powerpoint/2010/main" val="21707842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28596" y="214290"/>
            <a:ext cx="8286808" cy="6286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200" dirty="0" smtClean="0">
              <a:solidFill>
                <a:srgbClr val="002060"/>
              </a:solidFill>
              <a:latin typeface="Times New Roman" pitchFamily="18" charset="0"/>
              <a:cs typeface="Times New Roman" pitchFamily="18" charset="0"/>
            </a:endParaRPr>
          </a:p>
          <a:p>
            <a:pPr algn="ctr"/>
            <a:endParaRPr lang="kk-KZ" sz="2200" dirty="0" smtClean="0">
              <a:solidFill>
                <a:srgbClr val="002060"/>
              </a:solidFill>
              <a:latin typeface="Times New Roman" pitchFamily="18" charset="0"/>
              <a:cs typeface="Times New Roman" pitchFamily="18" charset="0"/>
            </a:endParaRPr>
          </a:p>
          <a:p>
            <a:pPr algn="ctr"/>
            <a:endParaRPr lang="kk-KZ" sz="2200" dirty="0" smtClean="0">
              <a:solidFill>
                <a:srgbClr val="002060"/>
              </a:solidFill>
              <a:latin typeface="Times New Roman" pitchFamily="18" charset="0"/>
              <a:cs typeface="Times New Roman" pitchFamily="18" charset="0"/>
            </a:endParaRPr>
          </a:p>
          <a:p>
            <a:pPr algn="ctr"/>
            <a:r>
              <a:rPr lang="kk-KZ" sz="2200" dirty="0" smtClean="0">
                <a:solidFill>
                  <a:srgbClr val="002060"/>
                </a:solidFill>
                <a:latin typeface="Times New Roman" pitchFamily="18" charset="0"/>
                <a:cs typeface="Times New Roman" pitchFamily="18" charset="0"/>
              </a:rPr>
              <a:t>Бекіту сұрақтары:</a:t>
            </a:r>
          </a:p>
          <a:p>
            <a:pPr marL="457200" indent="-457200">
              <a:buAutoNum type="arabicPeriod"/>
            </a:pPr>
            <a:r>
              <a:rPr lang="kk-KZ" sz="2200" dirty="0" smtClean="0">
                <a:solidFill>
                  <a:srgbClr val="002060"/>
                </a:solidFill>
                <a:latin typeface="Times New Roman" pitchFamily="18" charset="0"/>
                <a:cs typeface="Times New Roman" pitchFamily="18" charset="0"/>
              </a:rPr>
              <a:t>“Алтын бесжылдық” деп нешінші бесжылдықты атады?</a:t>
            </a:r>
          </a:p>
          <a:p>
            <a:pPr marL="457200" indent="-457200">
              <a:buAutoNum type="arabicPeriod"/>
            </a:pPr>
            <a:r>
              <a:rPr lang="kk-KZ" sz="2000" dirty="0" smtClean="0">
                <a:solidFill>
                  <a:srgbClr val="002060"/>
                </a:solidFill>
                <a:latin typeface="Times New Roman" pitchFamily="18" charset="0"/>
                <a:cs typeface="Times New Roman" pitchFamily="18" charset="0"/>
              </a:rPr>
              <a:t>Қай</a:t>
            </a:r>
            <a:r>
              <a:rPr lang="en-US"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партияның </a:t>
            </a:r>
            <a:r>
              <a:rPr lang="ru-RU" sz="2000" dirty="0" smtClean="0">
                <a:solidFill>
                  <a:srgbClr val="002060"/>
                </a:solidFill>
                <a:latin typeface="Times New Roman" pitchFamily="18" charset="0"/>
                <a:cs typeface="Times New Roman" pitchFamily="18" charset="0"/>
              </a:rPr>
              <a:t>ОК</a:t>
            </a:r>
            <a:r>
              <a:rPr lang="en-US" sz="2000" dirty="0" smtClean="0">
                <a:solidFill>
                  <a:srgbClr val="002060"/>
                </a:solidFill>
                <a:latin typeface="Times New Roman" pitchFamily="18" charset="0"/>
                <a:cs typeface="Times New Roman" pitchFamily="18" charset="0"/>
              </a:rPr>
              <a:t>-</a:t>
            </a:r>
            <a:r>
              <a:rPr lang="ru-RU" sz="2000" dirty="0" err="1" smtClean="0">
                <a:solidFill>
                  <a:srgbClr val="002060"/>
                </a:solidFill>
                <a:latin typeface="Times New Roman" pitchFamily="18" charset="0"/>
                <a:cs typeface="Times New Roman" pitchFamily="18" charset="0"/>
              </a:rPr>
              <a:t>нің бірінші</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хатшылығына </a:t>
            </a:r>
            <a:r>
              <a:rPr lang="ru-RU" sz="2000" dirty="0" smtClean="0">
                <a:solidFill>
                  <a:srgbClr val="002060"/>
                </a:solidFill>
                <a:latin typeface="Times New Roman" pitchFamily="18" charset="0"/>
                <a:cs typeface="Times New Roman" pitchFamily="18" charset="0"/>
              </a:rPr>
              <a:t>Л</a:t>
            </a:r>
            <a:r>
              <a:rPr lang="en-US" sz="2000" dirty="0" smtClean="0">
                <a:solidFill>
                  <a:srgbClr val="002060"/>
                </a:solidFill>
                <a:latin typeface="Times New Roman" pitchFamily="18" charset="0"/>
                <a:cs typeface="Times New Roman" pitchFamily="18" charset="0"/>
              </a:rPr>
              <a:t>.</a:t>
            </a:r>
            <a:r>
              <a:rPr lang="ru-RU" sz="2000" dirty="0" smtClean="0">
                <a:solidFill>
                  <a:srgbClr val="002060"/>
                </a:solidFill>
                <a:latin typeface="Times New Roman" pitchFamily="18" charset="0"/>
                <a:cs typeface="Times New Roman" pitchFamily="18" charset="0"/>
              </a:rPr>
              <a:t>И</a:t>
            </a:r>
            <a:r>
              <a:rPr lang="en-US" sz="2000" dirty="0" smtClean="0">
                <a:solidFill>
                  <a:srgbClr val="002060"/>
                </a:solidFill>
                <a:latin typeface="Times New Roman" pitchFamily="18" charset="0"/>
                <a:cs typeface="Times New Roman" pitchFamily="18" charset="0"/>
              </a:rPr>
              <a:t>. </a:t>
            </a:r>
            <a:r>
              <a:rPr lang="ru-RU" sz="2000" dirty="0" smtClean="0">
                <a:solidFill>
                  <a:srgbClr val="002060"/>
                </a:solidFill>
                <a:latin typeface="Times New Roman" pitchFamily="18" charset="0"/>
                <a:cs typeface="Times New Roman" pitchFamily="18" charset="0"/>
              </a:rPr>
              <a:t>Брежнев</a:t>
            </a:r>
            <a:r>
              <a:rPr lang="kk-KZ" sz="2000" dirty="0" smtClean="0">
                <a:solidFill>
                  <a:srgbClr val="002060"/>
                </a:solidFill>
                <a:latin typeface="Times New Roman" pitchFamily="18" charset="0"/>
                <a:cs typeface="Times New Roman" pitchFamily="18" charset="0"/>
              </a:rPr>
              <a:t> тағайындалды?</a:t>
            </a:r>
          </a:p>
          <a:p>
            <a:pPr marL="457200" indent="-457200">
              <a:buAutoNum type="arabicPeriod"/>
            </a:pPr>
            <a:r>
              <a:rPr lang="en-US" sz="2000" dirty="0" smtClean="0">
                <a:solidFill>
                  <a:srgbClr val="002060"/>
                </a:solidFill>
                <a:latin typeface="Times New Roman" pitchFamily="18" charset="0"/>
                <a:cs typeface="Times New Roman" pitchFamily="18" charset="0"/>
              </a:rPr>
              <a:t>1960 </a:t>
            </a:r>
            <a:r>
              <a:rPr lang="ru-RU" sz="2000" dirty="0" smtClean="0">
                <a:solidFill>
                  <a:srgbClr val="002060"/>
                </a:solidFill>
                <a:latin typeface="Times New Roman" pitchFamily="18" charset="0"/>
                <a:cs typeface="Times New Roman" pitchFamily="18" charset="0"/>
              </a:rPr>
              <a:t>ж</a:t>
            </a:r>
            <a:r>
              <a:rPr lang="kk-KZ" sz="2000" dirty="0" smtClean="0">
                <a:solidFill>
                  <a:srgbClr val="002060"/>
                </a:solidFill>
                <a:latin typeface="Times New Roman" pitchFamily="18" charset="0"/>
                <a:cs typeface="Times New Roman" pitchFamily="18" charset="0"/>
              </a:rPr>
              <a:t>. құрылған «Жас тұлпар» ұйымының ұйымдастырушысы кім?</a:t>
            </a:r>
          </a:p>
          <a:p>
            <a:pPr marL="457200" indent="-457200">
              <a:buFontTx/>
              <a:buAutoNum type="arabicPeriod"/>
            </a:pPr>
            <a:r>
              <a:rPr lang="kk-KZ" sz="2000" dirty="0" smtClean="0">
                <a:solidFill>
                  <a:srgbClr val="002060"/>
                </a:solidFill>
                <a:latin typeface="Times New Roman" pitchFamily="18" charset="0"/>
                <a:cs typeface="Times New Roman" pitchFamily="18" charset="0"/>
              </a:rPr>
              <a:t>Олжан Сүлейменовтың “Аз и Я” атты тарихи-лингвистикалық талдау кітабы қай жылы жарық көрді?</a:t>
            </a:r>
          </a:p>
          <a:p>
            <a:pPr marL="457200" indent="-457200">
              <a:buFontTx/>
              <a:buAutoNum type="arabicPeriod"/>
            </a:pPr>
            <a:r>
              <a:rPr lang="kk-KZ" sz="2000" dirty="0" smtClean="0">
                <a:solidFill>
                  <a:srgbClr val="002060"/>
                </a:solidFill>
                <a:latin typeface="Times New Roman" pitchFamily="18" charset="0"/>
                <a:cs typeface="Times New Roman" pitchFamily="18" charset="0"/>
              </a:rPr>
              <a:t> Целиноград оқиғасы қашан болды?</a:t>
            </a:r>
          </a:p>
          <a:p>
            <a:pPr marL="457200" indent="-457200">
              <a:buFontTx/>
              <a:buAutoNum type="arabicPeriod"/>
            </a:pPr>
            <a:r>
              <a:rPr lang="kk-KZ" sz="2000" dirty="0" smtClean="0">
                <a:solidFill>
                  <a:srgbClr val="002060"/>
                </a:solidFill>
                <a:latin typeface="Times New Roman" pitchFamily="18" charset="0"/>
                <a:cs typeface="Times New Roman" pitchFamily="18" charset="0"/>
              </a:rPr>
              <a:t>1979 ж. құрылмақ болған неміс автономиясының құрамына қай қалалар енгізілмек болды?</a:t>
            </a:r>
          </a:p>
          <a:p>
            <a:pPr marL="457200" indent="-457200">
              <a:buFontTx/>
              <a:buAutoNum type="arabicPeriod"/>
            </a:pPr>
            <a:r>
              <a:rPr lang="ru-RU" sz="2000" dirty="0" err="1" smtClean="0">
                <a:solidFill>
                  <a:srgbClr val="002060"/>
                </a:solidFill>
                <a:latin typeface="Times New Roman" pitchFamily="18" charset="0"/>
                <a:cs typeface="Times New Roman" pitchFamily="18" charset="0"/>
              </a:rPr>
              <a:t>Қай жылы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саяси</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үстемдік орнату</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мақсатында Ауғанстанға Кеңес әскері кіргізілді</a:t>
            </a:r>
            <a:r>
              <a:rPr lang="ru-RU" sz="2000" dirty="0" smtClean="0">
                <a:solidFill>
                  <a:srgbClr val="002060"/>
                </a:solidFill>
                <a:latin typeface="Times New Roman" pitchFamily="18" charset="0"/>
                <a:cs typeface="Times New Roman" pitchFamily="18" charset="0"/>
              </a:rPr>
              <a:t>?</a:t>
            </a:r>
          </a:p>
          <a:p>
            <a:pPr marL="457200" indent="-457200">
              <a:buFontTx/>
              <a:buAutoNum type="arabicPeriod"/>
            </a:pPr>
            <a:r>
              <a:rPr lang="ru-RU" sz="2000" dirty="0" err="1" smtClean="0">
                <a:solidFill>
                  <a:srgbClr val="002060"/>
                </a:solidFill>
                <a:latin typeface="Times New Roman" pitchFamily="18" charset="0"/>
                <a:cs typeface="Times New Roman" pitchFamily="18" charset="0"/>
              </a:rPr>
              <a:t>Ауған соғысында Кеңес Одағының қанша адамы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қаза болып</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қаншасы әр түрлі жарақат алды</a:t>
            </a:r>
            <a:r>
              <a:rPr lang="ru-RU" sz="2000" dirty="0" smtClean="0">
                <a:solidFill>
                  <a:srgbClr val="002060"/>
                </a:solidFill>
                <a:latin typeface="Times New Roman" pitchFamily="18" charset="0"/>
                <a:cs typeface="Times New Roman" pitchFamily="18" charset="0"/>
              </a:rPr>
              <a:t>?</a:t>
            </a:r>
          </a:p>
          <a:p>
            <a:pPr marL="457200" indent="-457200">
              <a:buFontTx/>
              <a:buAutoNum type="arabicPeriod"/>
            </a:pPr>
            <a:r>
              <a:rPr lang="ru-RU" sz="2000" dirty="0" smtClean="0">
                <a:solidFill>
                  <a:srgbClr val="002060"/>
                </a:solidFill>
                <a:latin typeface="Times New Roman" pitchFamily="18" charset="0"/>
                <a:cs typeface="Times New Roman" pitchFamily="18" charset="0"/>
              </a:rPr>
              <a:t>1982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қарашада </a:t>
            </a:r>
            <a:r>
              <a:rPr lang="ru-RU" sz="2000" dirty="0" smtClean="0">
                <a:solidFill>
                  <a:srgbClr val="002060"/>
                </a:solidFill>
                <a:latin typeface="Times New Roman" pitchFamily="18" charset="0"/>
                <a:cs typeface="Times New Roman" pitchFamily="18" charset="0"/>
              </a:rPr>
              <a:t>КОКП ОК Бас </a:t>
            </a:r>
            <a:r>
              <a:rPr lang="ru-RU" sz="2000" dirty="0" err="1" smtClean="0">
                <a:solidFill>
                  <a:srgbClr val="002060"/>
                </a:solidFill>
                <a:latin typeface="Times New Roman" pitchFamily="18" charset="0"/>
                <a:cs typeface="Times New Roman" pitchFamily="18" charset="0"/>
              </a:rPr>
              <a:t>хатшысы</a:t>
            </a:r>
            <a:r>
              <a:rPr lang="ru-RU" sz="2000" dirty="0" smtClean="0">
                <a:solidFill>
                  <a:srgbClr val="002060"/>
                </a:solidFill>
                <a:latin typeface="Times New Roman" pitchFamily="18" charset="0"/>
                <a:cs typeface="Times New Roman" pitchFamily="18" charset="0"/>
              </a:rPr>
              <a:t> Л. Брежнев </a:t>
            </a:r>
            <a:r>
              <a:rPr lang="ru-RU" sz="2000" dirty="0" err="1" smtClean="0">
                <a:solidFill>
                  <a:srgbClr val="002060"/>
                </a:solidFill>
                <a:latin typeface="Times New Roman" pitchFamily="18" charset="0"/>
                <a:cs typeface="Times New Roman" pitchFamily="18" charset="0"/>
              </a:rPr>
              <a:t>қайтыс болғаннан кейін</a:t>
            </a:r>
            <a:r>
              <a:rPr lang="ru-RU" sz="2000" dirty="0" smtClean="0">
                <a:solidFill>
                  <a:srgbClr val="002060"/>
                </a:solidFill>
                <a:latin typeface="Times New Roman" pitchFamily="18" charset="0"/>
                <a:cs typeface="Times New Roman" pitchFamily="18" charset="0"/>
              </a:rPr>
              <a:t> партия </a:t>
            </a:r>
            <a:r>
              <a:rPr lang="ru-RU" sz="2000" dirty="0" err="1" smtClean="0">
                <a:solidFill>
                  <a:srgbClr val="002060"/>
                </a:solidFill>
                <a:latin typeface="Times New Roman" pitchFamily="18" charset="0"/>
                <a:cs typeface="Times New Roman" pitchFamily="18" charset="0"/>
              </a:rPr>
              <a:t>жетекшілігіне</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кім</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келді</a:t>
            </a:r>
            <a:r>
              <a:rPr lang="ru-RU" sz="2000" dirty="0" smtClean="0">
                <a:solidFill>
                  <a:srgbClr val="002060"/>
                </a:solidFill>
                <a:latin typeface="Times New Roman" pitchFamily="18" charset="0"/>
                <a:cs typeface="Times New Roman" pitchFamily="18" charset="0"/>
              </a:rPr>
              <a:t>?</a:t>
            </a:r>
          </a:p>
          <a:p>
            <a:pPr marL="457200" indent="-457200">
              <a:buFontTx/>
              <a:buAutoNum type="arabicPeriod"/>
            </a:pPr>
            <a:r>
              <a:rPr lang="ru-RU" sz="2000" dirty="0" smtClean="0">
                <a:solidFill>
                  <a:srgbClr val="002060"/>
                </a:solidFill>
                <a:latin typeface="Times New Roman" pitchFamily="18" charset="0"/>
                <a:cs typeface="Times New Roman" pitchFamily="18" charset="0"/>
              </a:rPr>
              <a:t>К. Черненко КОКП ОК Бас </a:t>
            </a:r>
            <a:r>
              <a:rPr lang="ru-RU" sz="2000" dirty="0" err="1" smtClean="0">
                <a:solidFill>
                  <a:srgbClr val="002060"/>
                </a:solidFill>
                <a:latin typeface="Times New Roman" pitchFamily="18" charset="0"/>
                <a:cs typeface="Times New Roman" pitchFamily="18" charset="0"/>
              </a:rPr>
              <a:t>хатшылығында қай жылдары</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қызмет </a:t>
            </a:r>
            <a:r>
              <a:rPr lang="ru-RU" sz="2000" dirty="0" err="1" smtClean="0">
                <a:solidFill>
                  <a:srgbClr val="002060"/>
                </a:solidFill>
                <a:latin typeface="Times New Roman" pitchFamily="18" charset="0"/>
                <a:cs typeface="Times New Roman" pitchFamily="18" charset="0"/>
              </a:rPr>
              <a:t>етті</a:t>
            </a:r>
            <a:r>
              <a:rPr lang="ru-RU" sz="2000" smtClean="0">
                <a:solidFill>
                  <a:srgbClr val="002060"/>
                </a:solidFill>
                <a:latin typeface="Times New Roman" pitchFamily="18" charset="0"/>
                <a:cs typeface="Times New Roman" pitchFamily="18" charset="0"/>
              </a:rPr>
              <a:t>?</a:t>
            </a:r>
            <a:endParaRPr lang="ru-RU" sz="2000" dirty="0" smtClean="0">
              <a:solidFill>
                <a:srgbClr val="002060"/>
              </a:solidFill>
              <a:latin typeface="Times New Roman" pitchFamily="18" charset="0"/>
              <a:cs typeface="Times New Roman" pitchFamily="18" charset="0"/>
            </a:endParaRPr>
          </a:p>
          <a:p>
            <a:pPr marL="457200" indent="-457200">
              <a:buFontTx/>
              <a:buAutoNum type="arabicPeriod"/>
            </a:pPr>
            <a:endParaRPr lang="kk-KZ" sz="2000" dirty="0" smtClean="0">
              <a:solidFill>
                <a:srgbClr val="002060"/>
              </a:solidFill>
              <a:latin typeface="Times New Roman" pitchFamily="18" charset="0"/>
              <a:cs typeface="Times New Roman" pitchFamily="18" charset="0"/>
            </a:endParaRPr>
          </a:p>
          <a:p>
            <a:pPr marL="457200" indent="-457200">
              <a:buAutoNum type="arabicPeriod"/>
            </a:pPr>
            <a:endParaRPr lang="kk-KZ" sz="2000" dirty="0" smtClean="0">
              <a:solidFill>
                <a:srgbClr val="002060"/>
              </a:solidFill>
              <a:latin typeface="Times New Roman" pitchFamily="18" charset="0"/>
              <a:cs typeface="Times New Roman" pitchFamily="18" charset="0"/>
            </a:endParaRPr>
          </a:p>
          <a:p>
            <a:pPr marL="457200" indent="-457200">
              <a:buAutoNum type="arabicPeriod"/>
            </a:pPr>
            <a:endParaRPr lang="kk-KZ" sz="2200" dirty="0" smtClean="0">
              <a:solidFill>
                <a:srgbClr val="002060"/>
              </a:solidFill>
              <a:latin typeface="Times New Roman" pitchFamily="18" charset="0"/>
              <a:cs typeface="Times New Roman" pitchFamily="18" charset="0"/>
            </a:endParaRPr>
          </a:p>
          <a:p>
            <a:pPr marL="457200" indent="-457200">
              <a:buAutoNum type="arabicPeriod"/>
            </a:pPr>
            <a:endParaRPr lang="ru-RU" sz="2200" dirty="0">
              <a:solidFill>
                <a:srgbClr val="00206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28596" y="285728"/>
            <a:ext cx="8286808"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200" dirty="0" smtClean="0">
              <a:solidFill>
                <a:srgbClr val="002060"/>
              </a:solidFill>
              <a:latin typeface="Times New Roman" pitchFamily="18" charset="0"/>
              <a:cs typeface="Times New Roman" pitchFamily="18" charset="0"/>
            </a:endParaRPr>
          </a:p>
          <a:p>
            <a:pPr algn="ctr"/>
            <a:endParaRPr lang="kk-KZ" sz="2200" dirty="0" smtClean="0">
              <a:solidFill>
                <a:srgbClr val="002060"/>
              </a:solidFill>
              <a:latin typeface="Times New Roman" pitchFamily="18" charset="0"/>
              <a:cs typeface="Times New Roman" pitchFamily="18" charset="0"/>
            </a:endParaRPr>
          </a:p>
          <a:p>
            <a:pPr algn="ctr"/>
            <a:endParaRPr lang="kk-KZ" sz="2200" dirty="0" smtClean="0">
              <a:solidFill>
                <a:srgbClr val="002060"/>
              </a:solidFill>
              <a:latin typeface="Times New Roman" pitchFamily="18" charset="0"/>
              <a:cs typeface="Times New Roman" pitchFamily="18" charset="0"/>
            </a:endParaRPr>
          </a:p>
          <a:p>
            <a:pPr algn="ctr"/>
            <a:r>
              <a:rPr lang="kk-KZ" sz="2200" dirty="0" smtClean="0">
                <a:solidFill>
                  <a:srgbClr val="002060"/>
                </a:solidFill>
                <a:latin typeface="Times New Roman" pitchFamily="18" charset="0"/>
                <a:cs typeface="Times New Roman" pitchFamily="18" charset="0"/>
              </a:rPr>
              <a:t>Жауаптары:</a:t>
            </a:r>
          </a:p>
          <a:p>
            <a:pPr algn="ctr"/>
            <a:endParaRPr lang="kk-KZ" sz="2200" dirty="0" smtClean="0">
              <a:solidFill>
                <a:srgbClr val="002060"/>
              </a:solidFill>
              <a:latin typeface="Times New Roman" pitchFamily="18" charset="0"/>
              <a:cs typeface="Times New Roman" pitchFamily="18" charset="0"/>
            </a:endParaRPr>
          </a:p>
          <a:p>
            <a:pPr marL="457200" indent="-457200">
              <a:buAutoNum type="arabicPeriod"/>
            </a:pPr>
            <a:r>
              <a:rPr lang="kk-KZ" sz="2200" dirty="0" smtClean="0">
                <a:solidFill>
                  <a:srgbClr val="002060"/>
                </a:solidFill>
                <a:latin typeface="Times New Roman" pitchFamily="18" charset="0"/>
                <a:cs typeface="Times New Roman" pitchFamily="18" charset="0"/>
              </a:rPr>
              <a:t>8-ші бесжылдықты атады</a:t>
            </a:r>
          </a:p>
          <a:p>
            <a:pPr marL="457200" indent="-457200">
              <a:buAutoNum type="arabicPeriod"/>
            </a:pPr>
            <a:r>
              <a:rPr lang="en-US" sz="2000" dirty="0" smtClean="0">
                <a:solidFill>
                  <a:srgbClr val="002060"/>
                </a:solidFill>
                <a:latin typeface="Times New Roman" pitchFamily="18" charset="0"/>
                <a:cs typeface="Times New Roman" pitchFamily="18" charset="0"/>
              </a:rPr>
              <a:t>1964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a:t>
            </a:r>
          </a:p>
          <a:p>
            <a:pPr marL="457200" indent="-457200">
              <a:buAutoNum type="arabicPeriod"/>
            </a:pPr>
            <a:r>
              <a:rPr lang="kk-KZ" sz="2000" dirty="0" smtClean="0">
                <a:solidFill>
                  <a:srgbClr val="002060"/>
                </a:solidFill>
                <a:latin typeface="Times New Roman" pitchFamily="18" charset="0"/>
                <a:cs typeface="Times New Roman" pitchFamily="18" charset="0"/>
              </a:rPr>
              <a:t>Мұрат Әуезов </a:t>
            </a:r>
          </a:p>
          <a:p>
            <a:pPr marL="457200" indent="-457200">
              <a:buAutoNum type="arabicPeriod"/>
            </a:pPr>
            <a:r>
              <a:rPr lang="en-US" sz="2000" dirty="0" smtClean="0">
                <a:solidFill>
                  <a:srgbClr val="002060"/>
                </a:solidFill>
                <a:latin typeface="Times New Roman" pitchFamily="18" charset="0"/>
                <a:cs typeface="Times New Roman" pitchFamily="18" charset="0"/>
              </a:rPr>
              <a:t>1975 </a:t>
            </a:r>
            <a:r>
              <a:rPr lang="ru-RU" sz="2000" dirty="0" smtClean="0">
                <a:solidFill>
                  <a:srgbClr val="002060"/>
                </a:solidFill>
                <a:latin typeface="Times New Roman" pitchFamily="18" charset="0"/>
                <a:cs typeface="Times New Roman" pitchFamily="18" charset="0"/>
              </a:rPr>
              <a:t>ж</a:t>
            </a:r>
            <a:r>
              <a:rPr lang="kk-KZ" sz="2000" dirty="0" smtClean="0">
                <a:solidFill>
                  <a:srgbClr val="002060"/>
                </a:solidFill>
                <a:latin typeface="Times New Roman" pitchFamily="18" charset="0"/>
                <a:cs typeface="Times New Roman" pitchFamily="18" charset="0"/>
              </a:rPr>
              <a:t>.</a:t>
            </a:r>
          </a:p>
          <a:p>
            <a:pPr marL="457200" indent="-457200">
              <a:buAutoNum type="arabicPeriod"/>
            </a:pPr>
            <a:r>
              <a:rPr lang="kk-KZ" sz="2000" dirty="0" smtClean="0">
                <a:solidFill>
                  <a:srgbClr val="002060"/>
                </a:solidFill>
                <a:latin typeface="Times New Roman" pitchFamily="18" charset="0"/>
                <a:cs typeface="Times New Roman" pitchFamily="18" charset="0"/>
              </a:rPr>
              <a:t>1979 ж.</a:t>
            </a:r>
          </a:p>
          <a:p>
            <a:pPr marL="457200" indent="-457200">
              <a:buAutoNum type="arabicPeriod"/>
            </a:pPr>
            <a:r>
              <a:rPr lang="kk-KZ" sz="2000" dirty="0" smtClean="0">
                <a:solidFill>
                  <a:srgbClr val="002060"/>
                </a:solidFill>
                <a:latin typeface="Times New Roman" pitchFamily="18" charset="0"/>
                <a:cs typeface="Times New Roman" pitchFamily="18" charset="0"/>
              </a:rPr>
              <a:t>Павлодар, Қарағанды, Көкшетау облыстары</a:t>
            </a:r>
          </a:p>
          <a:p>
            <a:pPr marL="457200" indent="-457200">
              <a:buAutoNum type="arabicPeriod"/>
            </a:pPr>
            <a:r>
              <a:rPr lang="ru-RU" sz="2000" dirty="0" smtClean="0">
                <a:solidFill>
                  <a:srgbClr val="002060"/>
                </a:solidFill>
                <a:latin typeface="Times New Roman" pitchFamily="18" charset="0"/>
                <a:cs typeface="Times New Roman" pitchFamily="18" charset="0"/>
              </a:rPr>
              <a:t>1979 </a:t>
            </a:r>
            <a:r>
              <a:rPr lang="ru-RU" sz="2000" dirty="0" err="1" smtClean="0">
                <a:solidFill>
                  <a:srgbClr val="002060"/>
                </a:solidFill>
                <a:latin typeface="Times New Roman" pitchFamily="18" charset="0"/>
                <a:cs typeface="Times New Roman" pitchFamily="18" charset="0"/>
              </a:rPr>
              <a:t>жылы</a:t>
            </a:r>
            <a:r>
              <a:rPr lang="ru-RU" sz="2000" dirty="0" smtClean="0">
                <a:solidFill>
                  <a:srgbClr val="002060"/>
                </a:solidFill>
                <a:latin typeface="Times New Roman" pitchFamily="18" charset="0"/>
                <a:cs typeface="Times New Roman" pitchFamily="18" charset="0"/>
              </a:rPr>
              <a:t> 27 </a:t>
            </a:r>
            <a:r>
              <a:rPr lang="ru-RU" sz="2000" dirty="0" err="1" smtClean="0">
                <a:solidFill>
                  <a:srgbClr val="002060"/>
                </a:solidFill>
                <a:latin typeface="Times New Roman" pitchFamily="18" charset="0"/>
                <a:cs typeface="Times New Roman" pitchFamily="18" charset="0"/>
              </a:rPr>
              <a:t>желтоқсанда</a:t>
            </a:r>
            <a:r>
              <a:rPr lang="ru-RU" sz="2000" dirty="0" smtClean="0">
                <a:solidFill>
                  <a:srgbClr val="002060"/>
                </a:solidFill>
                <a:latin typeface="Times New Roman" pitchFamily="18" charset="0"/>
                <a:cs typeface="Times New Roman" pitchFamily="18" charset="0"/>
              </a:rPr>
              <a:t> </a:t>
            </a:r>
          </a:p>
          <a:p>
            <a:pPr marL="457200" indent="-457200">
              <a:buAutoNum type="arabicPeriod"/>
            </a:pPr>
            <a:r>
              <a:rPr lang="ru-RU" sz="2000" dirty="0" err="1" smtClean="0">
                <a:solidFill>
                  <a:srgbClr val="002060"/>
                </a:solidFill>
                <a:latin typeface="Times New Roman" pitchFamily="18" charset="0"/>
                <a:cs typeface="Times New Roman" pitchFamily="18" charset="0"/>
              </a:rPr>
              <a:t>Ауған соғысында Кеңес Одағынан барлығы </a:t>
            </a:r>
            <a:r>
              <a:rPr lang="ru-RU" sz="2000" dirty="0" smtClean="0">
                <a:solidFill>
                  <a:srgbClr val="002060"/>
                </a:solidFill>
                <a:latin typeface="Times New Roman" pitchFamily="18" charset="0"/>
                <a:cs typeface="Times New Roman" pitchFamily="18" charset="0"/>
              </a:rPr>
              <a:t>13 </a:t>
            </a:r>
            <a:r>
              <a:rPr lang="ru-RU" sz="2000" dirty="0" err="1" smtClean="0">
                <a:solidFill>
                  <a:srgbClr val="002060"/>
                </a:solidFill>
                <a:latin typeface="Times New Roman" pitchFamily="18" charset="0"/>
                <a:cs typeface="Times New Roman" pitchFamily="18" charset="0"/>
              </a:rPr>
              <a:t>мың адам</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қаза болды</a:t>
            </a:r>
            <a:r>
              <a:rPr lang="ru-RU" sz="2000" dirty="0" smtClean="0">
                <a:solidFill>
                  <a:srgbClr val="002060"/>
                </a:solidFill>
                <a:latin typeface="Times New Roman" pitchFamily="18" charset="0"/>
                <a:cs typeface="Times New Roman" pitchFamily="18" charset="0"/>
              </a:rPr>
              <a:t>, 37 </a:t>
            </a:r>
            <a:r>
              <a:rPr lang="ru-RU" sz="2000" dirty="0" err="1" smtClean="0">
                <a:solidFill>
                  <a:srgbClr val="002060"/>
                </a:solidFill>
                <a:latin typeface="Times New Roman" pitchFamily="18" charset="0"/>
                <a:cs typeface="Times New Roman" pitchFamily="18" charset="0"/>
              </a:rPr>
              <a:t>мың </a:t>
            </a:r>
            <a:r>
              <a:rPr lang="ru-RU" sz="2000" dirty="0" smtClean="0">
                <a:solidFill>
                  <a:srgbClr val="002060"/>
                </a:solidFill>
                <a:latin typeface="Times New Roman" pitchFamily="18" charset="0"/>
                <a:cs typeface="Times New Roman" pitchFamily="18" charset="0"/>
              </a:rPr>
              <a:t>солдат пен офицер </a:t>
            </a:r>
            <a:r>
              <a:rPr lang="ru-RU" sz="2000" dirty="0" err="1" smtClean="0">
                <a:solidFill>
                  <a:srgbClr val="002060"/>
                </a:solidFill>
                <a:latin typeface="Times New Roman" pitchFamily="18" charset="0"/>
                <a:cs typeface="Times New Roman" pitchFamily="18" charset="0"/>
              </a:rPr>
              <a:t>әр түрлі жарақат алып</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мүгедек болып</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қалды</a:t>
            </a:r>
            <a:r>
              <a:rPr lang="ru-RU" sz="2000" dirty="0" smtClean="0">
                <a:solidFill>
                  <a:srgbClr val="002060"/>
                </a:solidFill>
                <a:latin typeface="Times New Roman" pitchFamily="18" charset="0"/>
                <a:cs typeface="Times New Roman" pitchFamily="18" charset="0"/>
              </a:rPr>
              <a:t>, ал </a:t>
            </a:r>
            <a:r>
              <a:rPr lang="ru-RU" sz="2000" dirty="0" err="1" smtClean="0">
                <a:solidFill>
                  <a:srgbClr val="002060"/>
                </a:solidFill>
                <a:latin typeface="Times New Roman" pitchFamily="18" charset="0"/>
                <a:cs typeface="Times New Roman" pitchFamily="18" charset="0"/>
              </a:rPr>
              <a:t>жүздеген жауынгер</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елге</a:t>
            </a:r>
            <a:r>
              <a:rPr lang="ru-RU" sz="2000" dirty="0" smtClean="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қайтып оралмады</a:t>
            </a:r>
            <a:r>
              <a:rPr lang="ru-RU" sz="2000" dirty="0" smtClean="0">
                <a:solidFill>
                  <a:srgbClr val="002060"/>
                </a:solidFill>
                <a:latin typeface="Times New Roman" pitchFamily="18" charset="0"/>
                <a:cs typeface="Times New Roman" pitchFamily="18" charset="0"/>
              </a:rPr>
              <a:t>. </a:t>
            </a:r>
          </a:p>
          <a:p>
            <a:pPr marL="457200" indent="-457200">
              <a:buAutoNum type="arabicPeriod"/>
            </a:pPr>
            <a:r>
              <a:rPr lang="ru-RU" sz="2000" dirty="0" smtClean="0">
                <a:solidFill>
                  <a:srgbClr val="002060"/>
                </a:solidFill>
                <a:latin typeface="Times New Roman" pitchFamily="18" charset="0"/>
                <a:cs typeface="Times New Roman" pitchFamily="18" charset="0"/>
              </a:rPr>
              <a:t>Ю. Андропов </a:t>
            </a:r>
          </a:p>
          <a:p>
            <a:pPr marL="457200" indent="-457200">
              <a:buAutoNum type="arabicPeriod"/>
            </a:pPr>
            <a:r>
              <a:rPr lang="ru-RU" sz="2000" dirty="0" smtClean="0">
                <a:solidFill>
                  <a:srgbClr val="002060"/>
                </a:solidFill>
                <a:latin typeface="Times New Roman" pitchFamily="18" charset="0"/>
                <a:cs typeface="Times New Roman" pitchFamily="18" charset="0"/>
              </a:rPr>
              <a:t>1984-1985 </a:t>
            </a:r>
            <a:r>
              <a:rPr lang="ru-RU" sz="2000" dirty="0" err="1" smtClean="0">
                <a:solidFill>
                  <a:srgbClr val="002060"/>
                </a:solidFill>
                <a:latin typeface="Times New Roman" pitchFamily="18" charset="0"/>
                <a:cs typeface="Times New Roman" pitchFamily="18" charset="0"/>
              </a:rPr>
              <a:t>жж</a:t>
            </a:r>
            <a:r>
              <a:rPr lang="ru-RU" sz="2000" dirty="0" smtClean="0">
                <a:solidFill>
                  <a:srgbClr val="002060"/>
                </a:solidFill>
                <a:latin typeface="Times New Roman" pitchFamily="18" charset="0"/>
                <a:cs typeface="Times New Roman" pitchFamily="18" charset="0"/>
              </a:rPr>
              <a:t>.</a:t>
            </a:r>
          </a:p>
          <a:p>
            <a:pPr marL="457200" indent="-457200">
              <a:buFontTx/>
              <a:buAutoNum type="arabicPeriod"/>
            </a:pPr>
            <a:endParaRPr lang="kk-KZ" sz="2000" dirty="0" smtClean="0">
              <a:solidFill>
                <a:srgbClr val="002060"/>
              </a:solidFill>
              <a:latin typeface="Times New Roman" pitchFamily="18" charset="0"/>
              <a:cs typeface="Times New Roman" pitchFamily="18" charset="0"/>
            </a:endParaRPr>
          </a:p>
          <a:p>
            <a:pPr marL="457200" indent="-457200">
              <a:buAutoNum type="arabicPeriod"/>
            </a:pPr>
            <a:endParaRPr lang="kk-KZ" sz="2000" dirty="0" smtClean="0">
              <a:solidFill>
                <a:srgbClr val="002060"/>
              </a:solidFill>
              <a:latin typeface="Times New Roman" pitchFamily="18" charset="0"/>
              <a:cs typeface="Times New Roman" pitchFamily="18" charset="0"/>
            </a:endParaRPr>
          </a:p>
          <a:p>
            <a:pPr marL="457200" indent="-457200">
              <a:buAutoNum type="arabicPeriod"/>
            </a:pPr>
            <a:endParaRPr lang="kk-KZ" sz="2200" dirty="0" smtClean="0">
              <a:solidFill>
                <a:srgbClr val="002060"/>
              </a:solidFill>
              <a:latin typeface="Times New Roman" pitchFamily="18" charset="0"/>
              <a:cs typeface="Times New Roman" pitchFamily="18" charset="0"/>
            </a:endParaRPr>
          </a:p>
          <a:p>
            <a:pPr marL="457200" indent="-457200">
              <a:buAutoNum type="arabicPeriod"/>
            </a:pPr>
            <a:endParaRPr lang="ru-RU" sz="2200" dirty="0">
              <a:solidFill>
                <a:srgbClr val="00206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0" y="0"/>
            <a:ext cx="9144000" cy="685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dirty="0" smtClean="0">
                <a:solidFill>
                  <a:srgbClr val="000000"/>
                </a:solidFill>
                <a:latin typeface="Times New Roman" pitchFamily="18" charset="0"/>
                <a:cs typeface="Times New Roman" pitchFamily="18" charset="0"/>
              </a:rPr>
              <a:t>1. Қай </a:t>
            </a:r>
            <a:r>
              <a:rPr lang="ru-RU" sz="2000" dirty="0" err="1" smtClean="0">
                <a:solidFill>
                  <a:srgbClr val="000000"/>
                </a:solidFill>
                <a:latin typeface="Times New Roman" pitchFamily="18" charset="0"/>
                <a:cs typeface="Times New Roman" pitchFamily="18" charset="0"/>
              </a:rPr>
              <a:t>жылғы карточкалық жүйе жойылды</a:t>
            </a:r>
            <a:r>
              <a:rPr lang="ru-RU" sz="2000" dirty="0" smtClean="0">
                <a:solidFill>
                  <a:srgbClr val="000000"/>
                </a:solidFill>
                <a:latin typeface="Times New Roman" pitchFamily="18" charset="0"/>
                <a:cs typeface="Times New Roman" pitchFamily="18" charset="0"/>
              </a:rPr>
              <a:t>.?</a:t>
            </a:r>
          </a:p>
          <a:p>
            <a:pPr algn="just"/>
            <a:r>
              <a:rPr lang="kk-KZ" sz="2000" dirty="0" smtClean="0">
                <a:solidFill>
                  <a:srgbClr val="000000"/>
                </a:solidFill>
                <a:latin typeface="Times New Roman" pitchFamily="18" charset="0"/>
                <a:cs typeface="Times New Roman" pitchFamily="18" charset="0"/>
              </a:rPr>
              <a:t>А) 1946 ж.</a:t>
            </a:r>
          </a:p>
          <a:p>
            <a:pPr algn="just"/>
            <a:r>
              <a:rPr lang="kk-KZ" sz="2000" dirty="0" smtClean="0">
                <a:solidFill>
                  <a:srgbClr val="000000"/>
                </a:solidFill>
                <a:latin typeface="Times New Roman" pitchFamily="18" charset="0"/>
                <a:cs typeface="Times New Roman" pitchFamily="18" charset="0"/>
              </a:rPr>
              <a:t>Б) 1947 ж.</a:t>
            </a:r>
          </a:p>
          <a:p>
            <a:pPr algn="just"/>
            <a:r>
              <a:rPr lang="kk-KZ" sz="2000" dirty="0" smtClean="0">
                <a:solidFill>
                  <a:srgbClr val="000000"/>
                </a:solidFill>
                <a:latin typeface="Times New Roman" pitchFamily="18" charset="0"/>
                <a:cs typeface="Times New Roman" pitchFamily="18" charset="0"/>
              </a:rPr>
              <a:t>В) 19 53 ж.</a:t>
            </a:r>
            <a:endParaRPr lang="ru-RU" sz="2000" dirty="0" smtClean="0">
              <a:solidFill>
                <a:srgbClr val="000000"/>
              </a:solidFill>
              <a:latin typeface="Times New Roman" pitchFamily="18" charset="0"/>
              <a:cs typeface="Times New Roman" pitchFamily="18" charset="0"/>
            </a:endParaRPr>
          </a:p>
          <a:p>
            <a:pPr algn="just"/>
            <a:r>
              <a:rPr lang="kk-KZ" sz="2000" dirty="0" smtClean="0">
                <a:solidFill>
                  <a:srgbClr val="000000"/>
                </a:solidFill>
                <a:latin typeface="Times New Roman" pitchFamily="18" charset="0"/>
                <a:cs typeface="Times New Roman" pitchFamily="18" charset="0"/>
              </a:rPr>
              <a:t>2. </a:t>
            </a:r>
            <a:r>
              <a:rPr lang="ru-RU" sz="2000" dirty="0" smtClean="0">
                <a:solidFill>
                  <a:srgbClr val="000000"/>
                </a:solidFill>
                <a:latin typeface="Times New Roman" pitchFamily="18" charset="0"/>
                <a:cs typeface="Times New Roman" pitchFamily="18" charset="0"/>
              </a:rPr>
              <a:t>И.В.Сталин </a:t>
            </a:r>
            <a:r>
              <a:rPr lang="ru-RU" sz="2000" dirty="0" err="1" smtClean="0">
                <a:solidFill>
                  <a:srgbClr val="000000"/>
                </a:solidFill>
                <a:latin typeface="Times New Roman" pitchFamily="18" charset="0"/>
                <a:cs typeface="Times New Roman" pitchFamily="18" charset="0"/>
              </a:rPr>
              <a:t>қайтыс болғаннан кейін</a:t>
            </a:r>
            <a:r>
              <a:rPr lang="ru-RU" sz="2000" dirty="0" smtClean="0">
                <a:solidFill>
                  <a:srgbClr val="000000"/>
                </a:solidFill>
                <a:latin typeface="Times New Roman" pitchFamily="18" charset="0"/>
                <a:cs typeface="Times New Roman" pitchFamily="18" charset="0"/>
              </a:rPr>
              <a:t>, 1953 </a:t>
            </a:r>
            <a:r>
              <a:rPr lang="ru-RU" sz="2000" dirty="0" err="1" smtClean="0">
                <a:solidFill>
                  <a:srgbClr val="000000"/>
                </a:solidFill>
                <a:latin typeface="Times New Roman" pitchFamily="18" charset="0"/>
                <a:cs typeface="Times New Roman" pitchFamily="18" charset="0"/>
              </a:rPr>
              <a:t>жылы</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қыркүйекте </a:t>
            </a:r>
            <a:r>
              <a:rPr lang="ru-RU" sz="2000" dirty="0" smtClean="0">
                <a:solidFill>
                  <a:srgbClr val="000000"/>
                </a:solidFill>
                <a:latin typeface="Times New Roman" pitchFamily="18" charset="0"/>
                <a:cs typeface="Times New Roman" pitchFamily="18" charset="0"/>
              </a:rPr>
              <a:t>КОКП </a:t>
            </a:r>
            <a:r>
              <a:rPr lang="ru-RU" sz="2000" dirty="0" err="1" smtClean="0">
                <a:solidFill>
                  <a:srgbClr val="000000"/>
                </a:solidFill>
                <a:latin typeface="Times New Roman" pitchFamily="18" charset="0"/>
                <a:cs typeface="Times New Roman" pitchFamily="18" charset="0"/>
              </a:rPr>
              <a:t>Орталық комитетінің бірінші</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хатшылығына кім</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сайланды</a:t>
            </a:r>
            <a:r>
              <a:rPr lang="ru-RU" sz="2000" dirty="0" smtClean="0">
                <a:solidFill>
                  <a:srgbClr val="000000"/>
                </a:solidFill>
                <a:latin typeface="Times New Roman" pitchFamily="18" charset="0"/>
                <a:cs typeface="Times New Roman" pitchFamily="18" charset="0"/>
              </a:rPr>
              <a:t>? </a:t>
            </a:r>
          </a:p>
          <a:p>
            <a:pPr algn="just"/>
            <a:r>
              <a:rPr lang="kk-KZ" sz="2000" dirty="0" smtClean="0">
                <a:solidFill>
                  <a:srgbClr val="000000"/>
                </a:solidFill>
                <a:latin typeface="Times New Roman" pitchFamily="18" charset="0"/>
                <a:cs typeface="Times New Roman" pitchFamily="18" charset="0"/>
              </a:rPr>
              <a:t>А) Л.И.Брежнев</a:t>
            </a:r>
            <a:endParaRPr lang="ru-RU" sz="2000" dirty="0" smtClean="0">
              <a:solidFill>
                <a:srgbClr val="000000"/>
              </a:solidFill>
              <a:latin typeface="Times New Roman" pitchFamily="18" charset="0"/>
              <a:cs typeface="Times New Roman" pitchFamily="18" charset="0"/>
            </a:endParaRPr>
          </a:p>
          <a:p>
            <a:pPr algn="just"/>
            <a:r>
              <a:rPr lang="ru-RU" sz="2000" dirty="0" smtClean="0">
                <a:solidFill>
                  <a:srgbClr val="000000"/>
                </a:solidFill>
                <a:latin typeface="Times New Roman" pitchFamily="18" charset="0"/>
                <a:cs typeface="Times New Roman" pitchFamily="18" charset="0"/>
              </a:rPr>
              <a:t>Б) Н.С.Хрущев </a:t>
            </a:r>
          </a:p>
          <a:p>
            <a:pPr algn="just"/>
            <a:r>
              <a:rPr lang="kk-KZ" sz="2000" dirty="0" smtClean="0">
                <a:solidFill>
                  <a:srgbClr val="000000"/>
                </a:solidFill>
                <a:latin typeface="Times New Roman" pitchFamily="18" charset="0"/>
                <a:cs typeface="Times New Roman" pitchFamily="18" charset="0"/>
              </a:rPr>
              <a:t>В) Б.Н.Ельцин</a:t>
            </a:r>
          </a:p>
          <a:p>
            <a:pPr algn="just"/>
            <a:r>
              <a:rPr lang="ru-RU" sz="2000" dirty="0" smtClean="0">
                <a:solidFill>
                  <a:srgbClr val="000000"/>
                </a:solidFill>
                <a:latin typeface="Times New Roman" pitchFamily="18" charset="0"/>
                <a:cs typeface="Times New Roman" pitchFamily="18" charset="0"/>
              </a:rPr>
              <a:t>3. </a:t>
            </a:r>
            <a:r>
              <a:rPr lang="ru-RU" sz="2000" dirty="0" err="1" smtClean="0">
                <a:solidFill>
                  <a:srgbClr val="000000"/>
                </a:solidFill>
                <a:latin typeface="Times New Roman" pitchFamily="18" charset="0"/>
                <a:cs typeface="Times New Roman" pitchFamily="18" charset="0"/>
              </a:rPr>
              <a:t>Қуғын-сүргінді ұйымдастырушы, саяси</a:t>
            </a:r>
            <a:r>
              <a:rPr lang="ru-RU" sz="2000" dirty="0" smtClean="0">
                <a:solidFill>
                  <a:srgbClr val="000000"/>
                </a:solidFill>
                <a:latin typeface="Times New Roman" pitchFamily="18" charset="0"/>
                <a:cs typeface="Times New Roman" pitchFamily="18" charset="0"/>
              </a:rPr>
              <a:t> авантюрист </a:t>
            </a:r>
            <a:r>
              <a:rPr lang="ru-RU" sz="2000" dirty="0" err="1" smtClean="0">
                <a:solidFill>
                  <a:srgbClr val="000000"/>
                </a:solidFill>
                <a:latin typeface="Times New Roman" pitchFamily="18" charset="0"/>
                <a:cs typeface="Times New Roman" pitchFamily="18" charset="0"/>
              </a:rPr>
              <a:t>болып</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табылатын</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және  қызметінен босатылып</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атылған</a:t>
            </a:r>
            <a:r>
              <a:rPr lang="ru-RU" sz="2000" dirty="0" smtClean="0">
                <a:solidFill>
                  <a:srgbClr val="000000"/>
                </a:solidFill>
                <a:latin typeface="Times New Roman" pitchFamily="18" charset="0"/>
                <a:cs typeface="Times New Roman" pitchFamily="18" charset="0"/>
              </a:rPr>
              <a:t>:</a:t>
            </a:r>
          </a:p>
          <a:p>
            <a:pPr algn="just"/>
            <a:r>
              <a:rPr lang="kk-KZ" sz="2000" dirty="0" smtClean="0">
                <a:solidFill>
                  <a:srgbClr val="000000"/>
                </a:solidFill>
                <a:latin typeface="Times New Roman" pitchFamily="18" charset="0"/>
                <a:cs typeface="Times New Roman" pitchFamily="18" charset="0"/>
              </a:rPr>
              <a:t>А) Н.А.Булганин</a:t>
            </a:r>
            <a:endParaRPr lang="ru-RU" sz="2000" dirty="0" smtClean="0">
              <a:solidFill>
                <a:srgbClr val="000000"/>
              </a:solidFill>
            </a:endParaRPr>
          </a:p>
          <a:p>
            <a:pPr algn="just"/>
            <a:r>
              <a:rPr lang="kk-KZ" sz="2000" dirty="0" smtClean="0">
                <a:solidFill>
                  <a:srgbClr val="000000"/>
                </a:solidFill>
                <a:latin typeface="Times New Roman" pitchFamily="18" charset="0"/>
                <a:cs typeface="Times New Roman" pitchFamily="18" charset="0"/>
              </a:rPr>
              <a:t>Б) В.М.Молотов</a:t>
            </a:r>
            <a:endParaRPr lang="ru-RU" sz="2000" dirty="0" smtClean="0">
              <a:solidFill>
                <a:srgbClr val="000000"/>
              </a:solidFill>
            </a:endParaRPr>
          </a:p>
          <a:p>
            <a:pPr algn="just"/>
            <a:r>
              <a:rPr lang="kk-KZ" sz="2000" dirty="0" smtClean="0">
                <a:solidFill>
                  <a:srgbClr val="000000"/>
                </a:solidFill>
                <a:latin typeface="Times New Roman" pitchFamily="18" charset="0"/>
                <a:cs typeface="Times New Roman" pitchFamily="18" charset="0"/>
              </a:rPr>
              <a:t>В) </a:t>
            </a:r>
            <a:r>
              <a:rPr lang="ru-RU" sz="2000" dirty="0" smtClean="0">
                <a:solidFill>
                  <a:srgbClr val="000000"/>
                </a:solidFill>
                <a:latin typeface="Times New Roman" pitchFamily="18" charset="0"/>
                <a:cs typeface="Times New Roman" pitchFamily="18" charset="0"/>
              </a:rPr>
              <a:t>Л.Берия</a:t>
            </a:r>
          </a:p>
          <a:p>
            <a:pPr algn="just"/>
            <a:r>
              <a:rPr lang="kk-KZ" sz="2000" dirty="0" smtClean="0">
                <a:solidFill>
                  <a:srgbClr val="000000"/>
                </a:solidFill>
                <a:latin typeface="Times New Roman" pitchFamily="18" charset="0"/>
                <a:cs typeface="Times New Roman" pitchFamily="18" charset="0"/>
              </a:rPr>
              <a:t>4. </a:t>
            </a:r>
            <a:r>
              <a:rPr lang="ru-RU" sz="2000" dirty="0" smtClean="0">
                <a:solidFill>
                  <a:srgbClr val="000000"/>
                </a:solidFill>
                <a:latin typeface="Times New Roman" pitchFamily="18" charset="0"/>
                <a:cs typeface="Times New Roman" pitchFamily="18" charset="0"/>
              </a:rPr>
              <a:t>1956 </a:t>
            </a:r>
            <a:r>
              <a:rPr lang="ru-RU" sz="2000" dirty="0" err="1" smtClean="0">
                <a:solidFill>
                  <a:srgbClr val="000000"/>
                </a:solidFill>
                <a:latin typeface="Times New Roman" pitchFamily="18" charset="0"/>
                <a:cs typeface="Times New Roman" pitchFamily="18" charset="0"/>
              </a:rPr>
              <a:t>жылы</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маусымда</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жарияланған </a:t>
            </a:r>
            <a:r>
              <a:rPr lang="ru-RU" sz="2000" dirty="0" smtClean="0">
                <a:solidFill>
                  <a:srgbClr val="000000"/>
                </a:solidFill>
                <a:latin typeface="Times New Roman" pitchFamily="18" charset="0"/>
                <a:cs typeface="Times New Roman" pitchFamily="18" charset="0"/>
              </a:rPr>
              <a:t>«</a:t>
            </a:r>
            <a:r>
              <a:rPr lang="ru-RU" sz="2000" dirty="0" err="1" smtClean="0">
                <a:solidFill>
                  <a:srgbClr val="000000"/>
                </a:solidFill>
                <a:latin typeface="Times New Roman" pitchFamily="18" charset="0"/>
                <a:cs typeface="Times New Roman" pitchFamily="18" charset="0"/>
              </a:rPr>
              <a:t>Жеке</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адамға табыну</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және осының салдары</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туралы</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қаулы қабылданып</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сонда</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талқыланған мәселелері қанша уақытқа дейін</a:t>
            </a:r>
            <a:r>
              <a:rPr lang="ru-RU" sz="2000" dirty="0" smtClean="0">
                <a:solidFill>
                  <a:srgbClr val="000000"/>
                </a:solidFill>
                <a:latin typeface="Times New Roman" pitchFamily="18" charset="0"/>
                <a:cs typeface="Times New Roman" pitchFamily="18" charset="0"/>
              </a:rPr>
              <a:t> </a:t>
            </a:r>
            <a:r>
              <a:rPr lang="ru-RU" sz="2000" dirty="0" err="1" smtClean="0">
                <a:solidFill>
                  <a:srgbClr val="000000"/>
                </a:solidFill>
                <a:latin typeface="Times New Roman" pitchFamily="18" charset="0"/>
                <a:cs typeface="Times New Roman" pitchFamily="18" charset="0"/>
              </a:rPr>
              <a:t>құпия түрде сақталды</a:t>
            </a:r>
            <a:r>
              <a:rPr lang="ru-RU" sz="2000" dirty="0" smtClean="0">
                <a:solidFill>
                  <a:srgbClr val="000000"/>
                </a:solidFill>
                <a:latin typeface="Times New Roman" pitchFamily="18" charset="0"/>
                <a:cs typeface="Times New Roman" pitchFamily="18" charset="0"/>
              </a:rPr>
              <a:t>?</a:t>
            </a:r>
          </a:p>
          <a:p>
            <a:pPr algn="just"/>
            <a:r>
              <a:rPr lang="kk-KZ" sz="2000" dirty="0" smtClean="0">
                <a:solidFill>
                  <a:srgbClr val="000000"/>
                </a:solidFill>
                <a:latin typeface="Times New Roman" pitchFamily="18" charset="0"/>
                <a:cs typeface="Times New Roman" pitchFamily="18" charset="0"/>
              </a:rPr>
              <a:t>А) 11</a:t>
            </a:r>
          </a:p>
          <a:p>
            <a:pPr algn="just"/>
            <a:r>
              <a:rPr lang="kk-KZ" sz="2000" dirty="0" smtClean="0">
                <a:solidFill>
                  <a:srgbClr val="000000"/>
                </a:solidFill>
                <a:latin typeface="Times New Roman" pitchFamily="18" charset="0"/>
                <a:cs typeface="Times New Roman" pitchFamily="18" charset="0"/>
              </a:rPr>
              <a:t>Б) 22</a:t>
            </a:r>
          </a:p>
          <a:p>
            <a:r>
              <a:rPr lang="kk-KZ" sz="2000" dirty="0" smtClean="0">
                <a:solidFill>
                  <a:srgbClr val="000000"/>
                </a:solidFill>
                <a:latin typeface="Times New Roman" pitchFamily="18" charset="0"/>
                <a:cs typeface="Times New Roman" pitchFamily="18" charset="0"/>
              </a:rPr>
              <a:t>В) 33</a:t>
            </a:r>
            <a:endParaRPr lang="ru-RU" sz="2000"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biography.su/images/port/staliniv.jpg"/>
          <p:cNvPicPr>
            <a:picLocks noChangeAspect="1" noChangeArrowheads="1"/>
          </p:cNvPicPr>
          <p:nvPr/>
        </p:nvPicPr>
        <p:blipFill>
          <a:blip r:embed="rId2"/>
          <a:srcRect/>
          <a:stretch>
            <a:fillRect/>
          </a:stretch>
        </p:blipFill>
        <p:spPr bwMode="auto">
          <a:xfrm>
            <a:off x="5643570" y="1214422"/>
            <a:ext cx="1714512" cy="2428892"/>
          </a:xfrm>
          <a:prstGeom prst="rect">
            <a:avLst/>
          </a:prstGeom>
          <a:noFill/>
        </p:spPr>
      </p:pic>
      <p:pic>
        <p:nvPicPr>
          <p:cNvPr id="18436" name="Picture 4" descr="http://xn--b1am9b.xn--p1ai/razdelimg/12.gif"/>
          <p:cNvPicPr>
            <a:picLocks noChangeAspect="1" noChangeArrowheads="1"/>
          </p:cNvPicPr>
          <p:nvPr/>
        </p:nvPicPr>
        <p:blipFill>
          <a:blip r:embed="rId3"/>
          <a:srcRect/>
          <a:stretch>
            <a:fillRect/>
          </a:stretch>
        </p:blipFill>
        <p:spPr bwMode="auto">
          <a:xfrm>
            <a:off x="7322330" y="1214422"/>
            <a:ext cx="1821670" cy="2428892"/>
          </a:xfrm>
          <a:prstGeom prst="rect">
            <a:avLst/>
          </a:prstGeom>
          <a:noFill/>
        </p:spPr>
      </p:pic>
      <p:pic>
        <p:nvPicPr>
          <p:cNvPr id="18438" name="Picture 6" descr="https://kotenik.files.wordpress.com/2010/07/510.jpg?w=655"/>
          <p:cNvPicPr>
            <a:picLocks noChangeAspect="1" noChangeArrowheads="1"/>
          </p:cNvPicPr>
          <p:nvPr/>
        </p:nvPicPr>
        <p:blipFill>
          <a:blip r:embed="rId4"/>
          <a:srcRect/>
          <a:stretch>
            <a:fillRect/>
          </a:stretch>
        </p:blipFill>
        <p:spPr bwMode="auto">
          <a:xfrm>
            <a:off x="3857620" y="4214818"/>
            <a:ext cx="1785950" cy="2428892"/>
          </a:xfrm>
          <a:prstGeom prst="rect">
            <a:avLst/>
          </a:prstGeom>
          <a:noFill/>
        </p:spPr>
      </p:pic>
      <p:pic>
        <p:nvPicPr>
          <p:cNvPr id="18440" name="Picture 8" descr="http://rnns.ru/uploads/posts/2010-08/1282200556_2.jpg"/>
          <p:cNvPicPr>
            <a:picLocks noChangeAspect="1" noChangeArrowheads="1"/>
          </p:cNvPicPr>
          <p:nvPr/>
        </p:nvPicPr>
        <p:blipFill>
          <a:blip r:embed="rId5"/>
          <a:srcRect/>
          <a:stretch>
            <a:fillRect/>
          </a:stretch>
        </p:blipFill>
        <p:spPr bwMode="auto">
          <a:xfrm>
            <a:off x="5643570" y="4214818"/>
            <a:ext cx="1756045" cy="2428892"/>
          </a:xfrm>
          <a:prstGeom prst="rect">
            <a:avLst/>
          </a:prstGeom>
          <a:noFill/>
        </p:spPr>
      </p:pic>
      <p:pic>
        <p:nvPicPr>
          <p:cNvPr id="18442" name="Picture 10" descr="http://vesti95.ru/wp-content/uploads/2013/01/KHruschev.jpg"/>
          <p:cNvPicPr>
            <a:picLocks noChangeAspect="1" noChangeArrowheads="1"/>
          </p:cNvPicPr>
          <p:nvPr/>
        </p:nvPicPr>
        <p:blipFill>
          <a:blip r:embed="rId6"/>
          <a:srcRect/>
          <a:stretch>
            <a:fillRect/>
          </a:stretch>
        </p:blipFill>
        <p:spPr bwMode="auto">
          <a:xfrm>
            <a:off x="7429488" y="4214818"/>
            <a:ext cx="1714512" cy="2428892"/>
          </a:xfrm>
          <a:prstGeom prst="rect">
            <a:avLst/>
          </a:prstGeom>
          <a:noFill/>
        </p:spPr>
      </p:pic>
      <p:sp>
        <p:nvSpPr>
          <p:cNvPr id="9" name="Скругленный прямоугольник 8"/>
          <p:cNvSpPr/>
          <p:nvPr/>
        </p:nvSpPr>
        <p:spPr>
          <a:xfrm>
            <a:off x="214282" y="5214950"/>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7</a:t>
            </a:r>
          </a:p>
          <a:p>
            <a:pPr algn="ctr"/>
            <a:r>
              <a:rPr lang="kk-KZ" dirty="0" smtClean="0">
                <a:solidFill>
                  <a:srgbClr val="002060"/>
                </a:solidFill>
                <a:latin typeface="Times New Roman" pitchFamily="18" charset="0"/>
                <a:cs typeface="Times New Roman" pitchFamily="18" charset="0"/>
              </a:rPr>
              <a:t>И.В.Сталин</a:t>
            </a:r>
            <a:endParaRPr lang="ru-RU" dirty="0"/>
          </a:p>
        </p:txBody>
      </p:sp>
      <p:sp>
        <p:nvSpPr>
          <p:cNvPr id="10" name="Скругленный прямоугольник 9"/>
          <p:cNvSpPr/>
          <p:nvPr/>
        </p:nvSpPr>
        <p:spPr>
          <a:xfrm>
            <a:off x="214282" y="1643050"/>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2</a:t>
            </a:r>
          </a:p>
          <a:p>
            <a:pPr algn="ctr"/>
            <a:r>
              <a:rPr lang="kk-KZ" dirty="0" smtClean="0">
                <a:solidFill>
                  <a:srgbClr val="002060"/>
                </a:solidFill>
                <a:latin typeface="Times New Roman" pitchFamily="18" charset="0"/>
                <a:cs typeface="Times New Roman" pitchFamily="18" charset="0"/>
              </a:rPr>
              <a:t>Н.А.Булганин</a:t>
            </a:r>
            <a:endParaRPr lang="ru-RU" dirty="0"/>
          </a:p>
        </p:txBody>
      </p:sp>
      <p:sp>
        <p:nvSpPr>
          <p:cNvPr id="11" name="Скругленный прямоугольник 10"/>
          <p:cNvSpPr/>
          <p:nvPr/>
        </p:nvSpPr>
        <p:spPr>
          <a:xfrm>
            <a:off x="214282" y="3786190"/>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5</a:t>
            </a:r>
          </a:p>
          <a:p>
            <a:pPr algn="ctr"/>
            <a:r>
              <a:rPr lang="kk-KZ" dirty="0" smtClean="0">
                <a:solidFill>
                  <a:srgbClr val="002060"/>
                </a:solidFill>
                <a:latin typeface="Times New Roman" pitchFamily="18" charset="0"/>
                <a:cs typeface="Times New Roman" pitchFamily="18" charset="0"/>
              </a:rPr>
              <a:t>Л.В.Берия </a:t>
            </a:r>
            <a:endParaRPr lang="ru-RU" dirty="0"/>
          </a:p>
        </p:txBody>
      </p:sp>
      <p:sp>
        <p:nvSpPr>
          <p:cNvPr id="13" name="Скругленный прямоугольник 12"/>
          <p:cNvSpPr/>
          <p:nvPr/>
        </p:nvSpPr>
        <p:spPr>
          <a:xfrm>
            <a:off x="214282" y="5929330"/>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8</a:t>
            </a:r>
          </a:p>
          <a:p>
            <a:pPr algn="ctr"/>
            <a:r>
              <a:rPr lang="kk-KZ" dirty="0" smtClean="0">
                <a:solidFill>
                  <a:srgbClr val="002060"/>
                </a:solidFill>
                <a:latin typeface="Times New Roman" pitchFamily="18" charset="0"/>
                <a:cs typeface="Times New Roman" pitchFamily="18" charset="0"/>
              </a:rPr>
              <a:t>В.М.Молотов</a:t>
            </a:r>
            <a:endParaRPr lang="ru-RU" dirty="0"/>
          </a:p>
        </p:txBody>
      </p:sp>
      <p:sp>
        <p:nvSpPr>
          <p:cNvPr id="14" name="Скругленный прямоугольник 13"/>
          <p:cNvSpPr/>
          <p:nvPr/>
        </p:nvSpPr>
        <p:spPr>
          <a:xfrm>
            <a:off x="214282" y="2357430"/>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dirty="0" smtClean="0">
              <a:solidFill>
                <a:srgbClr val="002060"/>
              </a:solidFill>
              <a:latin typeface="Times New Roman" pitchFamily="18" charset="0"/>
              <a:cs typeface="Times New Roman" pitchFamily="18" charset="0"/>
            </a:endParaRPr>
          </a:p>
          <a:p>
            <a:pPr algn="ctr"/>
            <a:r>
              <a:rPr lang="kk-KZ" dirty="0" smtClean="0">
                <a:solidFill>
                  <a:srgbClr val="002060"/>
                </a:solidFill>
                <a:latin typeface="Times New Roman" pitchFamily="18" charset="0"/>
                <a:cs typeface="Times New Roman" pitchFamily="18" charset="0"/>
              </a:rPr>
              <a:t>3</a:t>
            </a:r>
          </a:p>
          <a:p>
            <a:pPr algn="ctr"/>
            <a:r>
              <a:rPr lang="kk-KZ" dirty="0" smtClean="0">
                <a:solidFill>
                  <a:srgbClr val="002060"/>
                </a:solidFill>
                <a:latin typeface="Times New Roman" pitchFamily="18" charset="0"/>
                <a:cs typeface="Times New Roman" pitchFamily="18" charset="0"/>
              </a:rPr>
              <a:t>Л.И.Брежнев</a:t>
            </a:r>
            <a:endParaRPr lang="ru-RU" dirty="0" smtClean="0"/>
          </a:p>
          <a:p>
            <a:pPr algn="ctr"/>
            <a:endParaRPr lang="kk-KZ" dirty="0" smtClean="0">
              <a:solidFill>
                <a:srgbClr val="002060"/>
              </a:solidFill>
              <a:latin typeface="Times New Roman" pitchFamily="18" charset="0"/>
              <a:cs typeface="Times New Roman" pitchFamily="18" charset="0"/>
            </a:endParaRPr>
          </a:p>
          <a:p>
            <a:pPr algn="ctr"/>
            <a:endParaRPr lang="ru-RU" dirty="0"/>
          </a:p>
        </p:txBody>
      </p:sp>
      <p:sp>
        <p:nvSpPr>
          <p:cNvPr id="20" name="Скругленный прямоугольник 19"/>
          <p:cNvSpPr/>
          <p:nvPr/>
        </p:nvSpPr>
        <p:spPr>
          <a:xfrm>
            <a:off x="2428860" y="142852"/>
            <a:ext cx="4214842"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solidFill>
                  <a:srgbClr val="002060"/>
                </a:solidFill>
                <a:latin typeface="Times New Roman" pitchFamily="18" charset="0"/>
                <a:cs typeface="Times New Roman" pitchFamily="18" charset="0"/>
              </a:rPr>
              <a:t>І СӘЙКЕСТЕНДІРУ:</a:t>
            </a:r>
            <a:endParaRPr lang="ru-RU" b="1" dirty="0">
              <a:solidFill>
                <a:srgbClr val="002060"/>
              </a:solidFill>
              <a:latin typeface="Times New Roman" pitchFamily="18" charset="0"/>
              <a:cs typeface="Times New Roman" pitchFamily="18" charset="0"/>
            </a:endParaRPr>
          </a:p>
        </p:txBody>
      </p:sp>
      <p:sp>
        <p:nvSpPr>
          <p:cNvPr id="21" name="Скругленный прямоугольник 20"/>
          <p:cNvSpPr/>
          <p:nvPr/>
        </p:nvSpPr>
        <p:spPr>
          <a:xfrm>
            <a:off x="214282" y="928670"/>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1</a:t>
            </a:r>
          </a:p>
          <a:p>
            <a:pPr algn="ctr"/>
            <a:r>
              <a:rPr lang="kk-KZ" dirty="0" smtClean="0">
                <a:solidFill>
                  <a:srgbClr val="002060"/>
                </a:solidFill>
                <a:latin typeface="Times New Roman" pitchFamily="18" charset="0"/>
                <a:cs typeface="Times New Roman" pitchFamily="18" charset="0"/>
              </a:rPr>
              <a:t>Н.С.Хрущев</a:t>
            </a:r>
            <a:endParaRPr lang="ru-RU" dirty="0" smtClean="0">
              <a:solidFill>
                <a:srgbClr val="002060"/>
              </a:solidFill>
              <a:latin typeface="Times New Roman" pitchFamily="18" charset="0"/>
              <a:cs typeface="Times New Roman" pitchFamily="18" charset="0"/>
            </a:endParaRPr>
          </a:p>
          <a:p>
            <a:pPr algn="ctr"/>
            <a:endParaRPr lang="kk-KZ" dirty="0" smtClean="0">
              <a:solidFill>
                <a:srgbClr val="002060"/>
              </a:solidFill>
              <a:latin typeface="Times New Roman" pitchFamily="18" charset="0"/>
              <a:cs typeface="Times New Roman" pitchFamily="18" charset="0"/>
            </a:endParaRPr>
          </a:p>
        </p:txBody>
      </p:sp>
      <p:sp>
        <p:nvSpPr>
          <p:cNvPr id="23" name="Скругленный прямоугольник 22"/>
          <p:cNvSpPr/>
          <p:nvPr/>
        </p:nvSpPr>
        <p:spPr>
          <a:xfrm>
            <a:off x="214282" y="3071810"/>
            <a:ext cx="1714512"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4</a:t>
            </a:r>
          </a:p>
          <a:p>
            <a:pPr algn="ctr"/>
            <a:r>
              <a:rPr lang="kk-KZ" dirty="0" smtClean="0">
                <a:solidFill>
                  <a:srgbClr val="002060"/>
                </a:solidFill>
                <a:latin typeface="Times New Roman" pitchFamily="18" charset="0"/>
                <a:cs typeface="Times New Roman" pitchFamily="18" charset="0"/>
              </a:rPr>
              <a:t>Ж.Шаяхметов</a:t>
            </a:r>
            <a:endParaRPr lang="ru-RU" dirty="0">
              <a:solidFill>
                <a:srgbClr val="002060"/>
              </a:solidFill>
            </a:endParaRPr>
          </a:p>
        </p:txBody>
      </p:sp>
      <p:sp>
        <p:nvSpPr>
          <p:cNvPr id="24" name="Скругленный прямоугольник 23"/>
          <p:cNvSpPr/>
          <p:nvPr/>
        </p:nvSpPr>
        <p:spPr>
          <a:xfrm>
            <a:off x="214282" y="4500570"/>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6</a:t>
            </a:r>
          </a:p>
          <a:p>
            <a:pPr algn="ctr"/>
            <a:r>
              <a:rPr lang="kk-KZ" sz="1600" dirty="0" smtClean="0">
                <a:solidFill>
                  <a:srgbClr val="002060"/>
                </a:solidFill>
                <a:latin typeface="Times New Roman" pitchFamily="18" charset="0"/>
                <a:cs typeface="Times New Roman" pitchFamily="18" charset="0"/>
              </a:rPr>
              <a:t>П.Пономаренко</a:t>
            </a:r>
          </a:p>
          <a:p>
            <a:pPr algn="ctr"/>
            <a:endParaRPr lang="kk-KZ" dirty="0" smtClean="0">
              <a:solidFill>
                <a:srgbClr val="002060"/>
              </a:solidFill>
              <a:latin typeface="Times New Roman" pitchFamily="18" charset="0"/>
              <a:cs typeface="Times New Roman" pitchFamily="18" charset="0"/>
            </a:endParaRPr>
          </a:p>
        </p:txBody>
      </p:sp>
      <p:pic>
        <p:nvPicPr>
          <p:cNvPr id="25" name="Picture 4" descr="http://voxpopuli.kz/userfiles/posts/753/fbd9e4ec687f94c94dba39b89ebcdf64_big.jpg"/>
          <p:cNvPicPr>
            <a:picLocks noChangeAspect="1" noChangeArrowheads="1"/>
          </p:cNvPicPr>
          <p:nvPr/>
        </p:nvPicPr>
        <p:blipFill>
          <a:blip r:embed="rId7" cstate="print"/>
          <a:srcRect/>
          <a:stretch>
            <a:fillRect/>
          </a:stretch>
        </p:blipFill>
        <p:spPr bwMode="auto">
          <a:xfrm>
            <a:off x="3857620" y="1214422"/>
            <a:ext cx="1770199" cy="2428892"/>
          </a:xfrm>
          <a:prstGeom prst="rect">
            <a:avLst/>
          </a:prstGeom>
          <a:noFill/>
        </p:spPr>
      </p:pic>
      <p:pic>
        <p:nvPicPr>
          <p:cNvPr id="26" name="Picture 6" descr="http://encyclopedia.mil.ru/images/ponomarenko(3).jpg"/>
          <p:cNvPicPr>
            <a:picLocks noChangeAspect="1" noChangeArrowheads="1"/>
          </p:cNvPicPr>
          <p:nvPr/>
        </p:nvPicPr>
        <p:blipFill>
          <a:blip r:embed="rId8"/>
          <a:srcRect/>
          <a:stretch>
            <a:fillRect/>
          </a:stretch>
        </p:blipFill>
        <p:spPr bwMode="auto">
          <a:xfrm>
            <a:off x="2000232" y="4214818"/>
            <a:ext cx="1857388" cy="2432861"/>
          </a:xfrm>
          <a:prstGeom prst="rect">
            <a:avLst/>
          </a:prstGeom>
          <a:noFill/>
        </p:spPr>
      </p:pic>
      <p:pic>
        <p:nvPicPr>
          <p:cNvPr id="27" name="Picture 2" descr="http://cs628321.vk.me/v628321905/67de/iNSA5PzwtcA.jpg"/>
          <p:cNvPicPr>
            <a:picLocks noChangeAspect="1" noChangeArrowheads="1"/>
          </p:cNvPicPr>
          <p:nvPr/>
        </p:nvPicPr>
        <p:blipFill>
          <a:blip r:embed="rId9"/>
          <a:srcRect/>
          <a:stretch>
            <a:fillRect/>
          </a:stretch>
        </p:blipFill>
        <p:spPr bwMode="auto">
          <a:xfrm>
            <a:off x="2071670" y="1214422"/>
            <a:ext cx="1785950" cy="2428892"/>
          </a:xfrm>
          <a:prstGeom prst="rect">
            <a:avLst/>
          </a:prstGeom>
          <a:noFill/>
        </p:spPr>
      </p:pic>
      <p:sp>
        <p:nvSpPr>
          <p:cNvPr id="28" name="Скругленный прямоугольник 27"/>
          <p:cNvSpPr/>
          <p:nvPr/>
        </p:nvSpPr>
        <p:spPr>
          <a:xfrm>
            <a:off x="2500298" y="785794"/>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А</a:t>
            </a:r>
            <a:endParaRPr lang="ru-RU" sz="2000" dirty="0">
              <a:solidFill>
                <a:srgbClr val="002060"/>
              </a:solidFill>
            </a:endParaRPr>
          </a:p>
        </p:txBody>
      </p:sp>
      <p:sp>
        <p:nvSpPr>
          <p:cNvPr id="29" name="Скругленный прямоугольник 28"/>
          <p:cNvSpPr/>
          <p:nvPr/>
        </p:nvSpPr>
        <p:spPr>
          <a:xfrm>
            <a:off x="4286248" y="785794"/>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Б</a:t>
            </a:r>
            <a:endParaRPr lang="ru-RU" sz="2000" dirty="0">
              <a:solidFill>
                <a:srgbClr val="002060"/>
              </a:solidFill>
            </a:endParaRPr>
          </a:p>
        </p:txBody>
      </p:sp>
      <p:sp>
        <p:nvSpPr>
          <p:cNvPr id="30" name="Скругленный прямоугольник 29"/>
          <p:cNvSpPr/>
          <p:nvPr/>
        </p:nvSpPr>
        <p:spPr>
          <a:xfrm>
            <a:off x="6072198" y="785794"/>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В</a:t>
            </a:r>
            <a:endParaRPr lang="ru-RU" sz="2000" dirty="0">
              <a:solidFill>
                <a:srgbClr val="002060"/>
              </a:solidFill>
            </a:endParaRPr>
          </a:p>
        </p:txBody>
      </p:sp>
      <p:sp>
        <p:nvSpPr>
          <p:cNvPr id="31" name="Скругленный прямоугольник 30"/>
          <p:cNvSpPr/>
          <p:nvPr/>
        </p:nvSpPr>
        <p:spPr>
          <a:xfrm>
            <a:off x="7715272" y="714356"/>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Г</a:t>
            </a:r>
            <a:endParaRPr lang="ru-RU" sz="2000" dirty="0">
              <a:solidFill>
                <a:srgbClr val="002060"/>
              </a:solidFill>
            </a:endParaRPr>
          </a:p>
        </p:txBody>
      </p:sp>
      <p:sp>
        <p:nvSpPr>
          <p:cNvPr id="32" name="Скругленный прямоугольник 31"/>
          <p:cNvSpPr/>
          <p:nvPr/>
        </p:nvSpPr>
        <p:spPr>
          <a:xfrm>
            <a:off x="7858148" y="3714752"/>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З</a:t>
            </a:r>
            <a:endParaRPr lang="ru-RU" sz="2000" dirty="0">
              <a:solidFill>
                <a:srgbClr val="002060"/>
              </a:solidFill>
            </a:endParaRPr>
          </a:p>
        </p:txBody>
      </p:sp>
      <p:sp>
        <p:nvSpPr>
          <p:cNvPr id="33" name="Скругленный прямоугольник 32"/>
          <p:cNvSpPr/>
          <p:nvPr/>
        </p:nvSpPr>
        <p:spPr>
          <a:xfrm>
            <a:off x="6000760" y="3714752"/>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Ж</a:t>
            </a:r>
            <a:endParaRPr lang="ru-RU" sz="2000" dirty="0">
              <a:solidFill>
                <a:srgbClr val="002060"/>
              </a:solidFill>
            </a:endParaRPr>
          </a:p>
        </p:txBody>
      </p:sp>
      <p:sp>
        <p:nvSpPr>
          <p:cNvPr id="34" name="Скругленный прямоугольник 33"/>
          <p:cNvSpPr/>
          <p:nvPr/>
        </p:nvSpPr>
        <p:spPr>
          <a:xfrm>
            <a:off x="4286248" y="3714752"/>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Е</a:t>
            </a:r>
            <a:endParaRPr lang="ru-RU" sz="2000" dirty="0">
              <a:solidFill>
                <a:srgbClr val="002060"/>
              </a:solidFill>
            </a:endParaRPr>
          </a:p>
        </p:txBody>
      </p:sp>
      <p:sp>
        <p:nvSpPr>
          <p:cNvPr id="35" name="Скругленный прямоугольник 34"/>
          <p:cNvSpPr/>
          <p:nvPr/>
        </p:nvSpPr>
        <p:spPr>
          <a:xfrm>
            <a:off x="2428860" y="3714752"/>
            <a:ext cx="857256"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002060"/>
                </a:solidFill>
              </a:rPr>
              <a:t>Д</a:t>
            </a:r>
            <a:endParaRPr lang="ru-RU" sz="2000"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714348" y="857232"/>
            <a:ext cx="2857520" cy="34290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kk-KZ" sz="2000" dirty="0" smtClean="0">
              <a:solidFill>
                <a:srgbClr val="002060"/>
              </a:solidFill>
              <a:latin typeface="Times New Roman" pitchFamily="18" charset="0"/>
              <a:cs typeface="Times New Roman" pitchFamily="18" charset="0"/>
            </a:endParaRPr>
          </a:p>
          <a:p>
            <a:endParaRPr lang="kk-KZ" sz="2000" dirty="0" smtClean="0">
              <a:solidFill>
                <a:srgbClr val="002060"/>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Тест жауаптары:</a:t>
            </a:r>
          </a:p>
          <a:p>
            <a:endParaRPr lang="kk-KZ" sz="2000" dirty="0" smtClean="0">
              <a:solidFill>
                <a:schemeClr val="bg1"/>
              </a:solidFill>
              <a:latin typeface="Times New Roman" pitchFamily="18" charset="0"/>
              <a:cs typeface="Times New Roman" pitchFamily="18" charset="0"/>
            </a:endParaRPr>
          </a:p>
          <a:p>
            <a:r>
              <a:rPr lang="kk-KZ" sz="2000" dirty="0" smtClean="0">
                <a:solidFill>
                  <a:schemeClr val="bg1"/>
                </a:solidFill>
                <a:latin typeface="Times New Roman" pitchFamily="18" charset="0"/>
                <a:cs typeface="Times New Roman" pitchFamily="18" charset="0"/>
              </a:rPr>
              <a:t>1) Б</a:t>
            </a:r>
          </a:p>
          <a:p>
            <a:r>
              <a:rPr lang="kk-KZ" sz="2000" dirty="0" smtClean="0">
                <a:solidFill>
                  <a:schemeClr val="bg1"/>
                </a:solidFill>
                <a:latin typeface="Times New Roman" pitchFamily="18" charset="0"/>
                <a:cs typeface="Times New Roman" pitchFamily="18" charset="0"/>
              </a:rPr>
              <a:t>2) Б</a:t>
            </a:r>
          </a:p>
          <a:p>
            <a:r>
              <a:rPr lang="kk-KZ" sz="2000" dirty="0" smtClean="0">
                <a:solidFill>
                  <a:schemeClr val="bg1"/>
                </a:solidFill>
                <a:latin typeface="Times New Roman" pitchFamily="18" charset="0"/>
                <a:cs typeface="Times New Roman" pitchFamily="18" charset="0"/>
              </a:rPr>
              <a:t>3) В</a:t>
            </a:r>
          </a:p>
          <a:p>
            <a:r>
              <a:rPr lang="kk-KZ" sz="2000" dirty="0" smtClean="0">
                <a:solidFill>
                  <a:schemeClr val="bg1"/>
                </a:solidFill>
                <a:latin typeface="Times New Roman" pitchFamily="18" charset="0"/>
                <a:cs typeface="Times New Roman" pitchFamily="18" charset="0"/>
              </a:rPr>
              <a:t>4) В</a:t>
            </a:r>
          </a:p>
          <a:p>
            <a:endParaRPr lang="kk-KZ" sz="2000" dirty="0" smtClean="0">
              <a:solidFill>
                <a:srgbClr val="002060"/>
              </a:solidFill>
              <a:latin typeface="Times New Roman" pitchFamily="18" charset="0"/>
              <a:cs typeface="Times New Roman" pitchFamily="18" charset="0"/>
            </a:endParaRPr>
          </a:p>
          <a:p>
            <a:endParaRPr lang="kk-KZ" sz="2000" dirty="0" smtClean="0">
              <a:solidFill>
                <a:srgbClr val="002060"/>
              </a:solidFill>
              <a:latin typeface="Times New Roman" pitchFamily="18" charset="0"/>
              <a:cs typeface="Times New Roman" pitchFamily="18" charset="0"/>
            </a:endParaRPr>
          </a:p>
          <a:p>
            <a:endParaRPr lang="kk-KZ" sz="2000" dirty="0" smtClean="0">
              <a:solidFill>
                <a:srgbClr val="002060"/>
              </a:solidFill>
              <a:latin typeface="Times New Roman" pitchFamily="18" charset="0"/>
              <a:cs typeface="Times New Roman" pitchFamily="18" charset="0"/>
            </a:endParaRPr>
          </a:p>
        </p:txBody>
      </p:sp>
      <p:sp>
        <p:nvSpPr>
          <p:cNvPr id="5" name="Скругленный прямоугольник 4"/>
          <p:cNvSpPr/>
          <p:nvPr/>
        </p:nvSpPr>
        <p:spPr>
          <a:xfrm>
            <a:off x="4929190" y="928670"/>
            <a:ext cx="2786082" cy="32861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000" dirty="0" smtClean="0">
              <a:solidFill>
                <a:srgbClr val="002060"/>
              </a:solidFill>
              <a:latin typeface="Times New Roman" pitchFamily="18" charset="0"/>
              <a:cs typeface="Times New Roman" pitchFamily="18" charset="0"/>
            </a:endParaRPr>
          </a:p>
          <a:p>
            <a:pPr algn="ctr"/>
            <a:r>
              <a:rPr lang="kk-KZ" sz="2000" dirty="0" smtClean="0">
                <a:solidFill>
                  <a:schemeClr val="bg1"/>
                </a:solidFill>
                <a:latin typeface="Times New Roman" pitchFamily="18" charset="0"/>
                <a:cs typeface="Times New Roman" pitchFamily="18" charset="0"/>
              </a:rPr>
              <a:t>Сәйкестендіру:</a:t>
            </a:r>
          </a:p>
          <a:p>
            <a:pPr algn="ctr"/>
            <a:r>
              <a:rPr lang="kk-KZ" sz="2000" dirty="0" smtClean="0">
                <a:solidFill>
                  <a:schemeClr val="bg1"/>
                </a:solidFill>
                <a:latin typeface="Times New Roman" pitchFamily="18" charset="0"/>
                <a:cs typeface="Times New Roman" pitchFamily="18" charset="0"/>
              </a:rPr>
              <a:t>1 – З</a:t>
            </a:r>
          </a:p>
          <a:p>
            <a:pPr algn="ctr"/>
            <a:r>
              <a:rPr lang="kk-KZ" sz="2000" dirty="0" smtClean="0">
                <a:solidFill>
                  <a:schemeClr val="bg1"/>
                </a:solidFill>
                <a:latin typeface="Times New Roman" pitchFamily="18" charset="0"/>
                <a:cs typeface="Times New Roman" pitchFamily="18" charset="0"/>
              </a:rPr>
              <a:t>2 – Ж</a:t>
            </a:r>
          </a:p>
          <a:p>
            <a:pPr algn="ctr"/>
            <a:r>
              <a:rPr lang="kk-KZ" sz="2000" dirty="0" smtClean="0">
                <a:solidFill>
                  <a:schemeClr val="bg1"/>
                </a:solidFill>
                <a:latin typeface="Times New Roman" pitchFamily="18" charset="0"/>
                <a:cs typeface="Times New Roman" pitchFamily="18" charset="0"/>
              </a:rPr>
              <a:t>3 – А</a:t>
            </a:r>
          </a:p>
          <a:p>
            <a:pPr algn="ctr"/>
            <a:r>
              <a:rPr lang="kk-KZ" sz="2000" dirty="0" smtClean="0">
                <a:solidFill>
                  <a:schemeClr val="bg1"/>
                </a:solidFill>
                <a:latin typeface="Times New Roman" pitchFamily="18" charset="0"/>
                <a:cs typeface="Times New Roman" pitchFamily="18" charset="0"/>
              </a:rPr>
              <a:t>4 – Б</a:t>
            </a:r>
          </a:p>
          <a:p>
            <a:pPr algn="ctr"/>
            <a:r>
              <a:rPr lang="kk-KZ" sz="2000" dirty="0" smtClean="0">
                <a:solidFill>
                  <a:schemeClr val="bg1"/>
                </a:solidFill>
                <a:latin typeface="Times New Roman" pitchFamily="18" charset="0"/>
                <a:cs typeface="Times New Roman" pitchFamily="18" charset="0"/>
              </a:rPr>
              <a:t>5 – Г </a:t>
            </a:r>
          </a:p>
          <a:p>
            <a:pPr algn="ctr"/>
            <a:r>
              <a:rPr lang="kk-KZ" sz="2000" dirty="0" smtClean="0">
                <a:solidFill>
                  <a:schemeClr val="bg1"/>
                </a:solidFill>
                <a:latin typeface="Times New Roman" pitchFamily="18" charset="0"/>
                <a:cs typeface="Times New Roman" pitchFamily="18" charset="0"/>
              </a:rPr>
              <a:t>6 – Д</a:t>
            </a:r>
          </a:p>
          <a:p>
            <a:pPr algn="ctr"/>
            <a:r>
              <a:rPr lang="kk-KZ" sz="2000" dirty="0" smtClean="0">
                <a:solidFill>
                  <a:schemeClr val="bg1"/>
                </a:solidFill>
                <a:latin typeface="Times New Roman" pitchFamily="18" charset="0"/>
                <a:cs typeface="Times New Roman" pitchFamily="18" charset="0"/>
              </a:rPr>
              <a:t>7 – В</a:t>
            </a:r>
          </a:p>
          <a:p>
            <a:pPr algn="ctr"/>
            <a:r>
              <a:rPr lang="kk-KZ" sz="2000" dirty="0" smtClean="0">
                <a:solidFill>
                  <a:schemeClr val="bg1"/>
                </a:solidFill>
                <a:latin typeface="Times New Roman" pitchFamily="18" charset="0"/>
                <a:cs typeface="Times New Roman" pitchFamily="18" charset="0"/>
              </a:rPr>
              <a:t>8 – Е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8215370"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i="1" dirty="0" smtClean="0">
                <a:solidFill>
                  <a:srgbClr val="002060"/>
                </a:solidFill>
                <a:latin typeface="Times New Roman" pitchFamily="18" charset="0"/>
                <a:cs typeface="Times New Roman" pitchFamily="18" charset="0"/>
              </a:rPr>
              <a:t>Тақырыбы:</a:t>
            </a:r>
          </a:p>
          <a:p>
            <a:pPr algn="ctr"/>
            <a:endParaRPr lang="en-US" sz="3600" dirty="0" smtClean="0">
              <a:solidFill>
                <a:srgbClr val="002060"/>
              </a:solidFill>
              <a:latin typeface="Times New Roman" pitchFamily="18" charset="0"/>
              <a:cs typeface="Times New Roman" pitchFamily="18" charset="0"/>
            </a:endParaRPr>
          </a:p>
          <a:p>
            <a:pPr algn="ctr"/>
            <a:r>
              <a:rPr lang="kk-KZ" sz="4200" b="1" dirty="0" smtClean="0">
                <a:solidFill>
                  <a:srgbClr val="002060"/>
                </a:solidFill>
                <a:latin typeface="Times New Roman" pitchFamily="18" charset="0"/>
                <a:cs typeface="Times New Roman" pitchFamily="18" charset="0"/>
              </a:rPr>
              <a:t>Қазақстанның 19</a:t>
            </a:r>
            <a:r>
              <a:rPr lang="en-US" sz="4200" b="1" dirty="0" smtClean="0">
                <a:solidFill>
                  <a:srgbClr val="002060"/>
                </a:solidFill>
                <a:latin typeface="Times New Roman" pitchFamily="18" charset="0"/>
                <a:cs typeface="Times New Roman" pitchFamily="18" charset="0"/>
              </a:rPr>
              <a:t>65</a:t>
            </a:r>
            <a:r>
              <a:rPr lang="kk-KZ" sz="4200" b="1" dirty="0" smtClean="0">
                <a:solidFill>
                  <a:srgbClr val="002060"/>
                </a:solidFill>
                <a:latin typeface="Times New Roman" pitchFamily="18" charset="0"/>
                <a:cs typeface="Times New Roman" pitchFamily="18" charset="0"/>
              </a:rPr>
              <a:t>-1985 жылдардағы саяси өмірі мен ұлттық қатынастар</a:t>
            </a:r>
            <a:endParaRPr lang="ru-RU" sz="42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8215370"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rgbClr val="002060"/>
                </a:solidFill>
                <a:latin typeface="Times New Roman" pitchFamily="18" charset="0"/>
                <a:cs typeface="Times New Roman" pitchFamily="18" charset="0"/>
              </a:rPr>
              <a:t>Сабақтың мақсаты:</a:t>
            </a:r>
          </a:p>
          <a:p>
            <a:pPr algn="just">
              <a:lnSpc>
                <a:spcPct val="150000"/>
              </a:lnSpc>
            </a:pPr>
            <a:r>
              <a:rPr lang="kk-KZ" sz="2400" i="1" dirty="0" smtClean="0">
                <a:solidFill>
                  <a:srgbClr val="002060"/>
                </a:solidFill>
                <a:latin typeface="Times New Roman" pitchFamily="18" charset="0"/>
                <a:cs typeface="Times New Roman" pitchFamily="18" charset="0"/>
              </a:rPr>
              <a:t>Білімділік: </a:t>
            </a:r>
            <a:r>
              <a:rPr lang="ru-RU" sz="2400" dirty="0" smtClean="0">
                <a:solidFill>
                  <a:srgbClr val="002060"/>
                </a:solidFill>
                <a:latin typeface="Times New Roman" pitchFamily="18" charset="0"/>
                <a:cs typeface="Times New Roman" pitchFamily="18" charset="0"/>
              </a:rPr>
              <a:t>Сын </a:t>
            </a:r>
            <a:r>
              <a:rPr lang="ru-RU" sz="2400" dirty="0" err="1" smtClean="0">
                <a:solidFill>
                  <a:srgbClr val="002060"/>
                </a:solidFill>
                <a:latin typeface="Times New Roman" pitchFamily="18" charset="0"/>
                <a:cs typeface="Times New Roman" pitchFamily="18" charset="0"/>
              </a:rPr>
              <a:t>тұрғысынан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ойлауды</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дамытуға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байланысты</a:t>
            </a:r>
            <a:r>
              <a:rPr lang="ru-RU" sz="2400" dirty="0" smtClean="0">
                <a:solidFill>
                  <a:srgbClr val="002060"/>
                </a:solidFill>
                <a:latin typeface="Times New Roman" pitchFamily="18" charset="0"/>
                <a:cs typeface="Times New Roman" pitchFamily="18" charset="0"/>
              </a:rPr>
              <a:t>, ХХ ғ. 60</a:t>
            </a:r>
            <a:r>
              <a:rPr lang="en-US" sz="2400" dirty="0" smtClean="0">
                <a:solidFill>
                  <a:srgbClr val="002060"/>
                </a:solidFill>
                <a:latin typeface="Times New Roman" pitchFamily="18" charset="0"/>
                <a:cs typeface="Times New Roman" pitchFamily="18" charset="0"/>
              </a:rPr>
              <a:t>-</a:t>
            </a:r>
            <a:r>
              <a:rPr lang="ru-RU" sz="2400" dirty="0" err="1" smtClean="0">
                <a:solidFill>
                  <a:srgbClr val="002060"/>
                </a:solidFill>
                <a:latin typeface="Times New Roman" pitchFamily="18" charset="0"/>
                <a:cs typeface="Times New Roman" pitchFamily="18" charset="0"/>
              </a:rPr>
              <a:t>жылдардағы</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экономиканы</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нығайту</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үшін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жүргізілген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реформалар</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ғылымда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жеткен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жетістіктер</a:t>
            </a:r>
            <a:r>
              <a:rPr lang="ru-RU" sz="2400" dirty="0" smtClean="0">
                <a:solidFill>
                  <a:srgbClr val="002060"/>
                </a:solidFill>
                <a:latin typeface="Times New Roman" pitchFamily="18" charset="0"/>
                <a:cs typeface="Times New Roman" pitchFamily="18" charset="0"/>
              </a:rPr>
              <a:t> мен </a:t>
            </a:r>
            <a:r>
              <a:rPr lang="ru-RU" sz="2400" dirty="0" err="1" smtClean="0">
                <a:solidFill>
                  <a:srgbClr val="002060"/>
                </a:solidFill>
                <a:latin typeface="Times New Roman" pitchFamily="18" charset="0"/>
                <a:cs typeface="Times New Roman" pitchFamily="18" charset="0"/>
              </a:rPr>
              <a:t>шаруашылықтағы</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дағдарыстардың</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себеп</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салдарына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талдау</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жасау</a:t>
            </a:r>
            <a:r>
              <a:rPr lang="ru-RU" sz="2400" dirty="0" smtClean="0">
                <a:solidFill>
                  <a:srgbClr val="002060"/>
                </a:solidFill>
                <a:latin typeface="Times New Roman" pitchFamily="18" charset="0"/>
                <a:cs typeface="Times New Roman" pitchFamily="18" charset="0"/>
              </a:rPr>
              <a:t>;</a:t>
            </a:r>
          </a:p>
          <a:p>
            <a:pPr algn="just">
              <a:lnSpc>
                <a:spcPct val="150000"/>
              </a:lnSpc>
            </a:pPr>
            <a:r>
              <a:rPr lang="kk-KZ" sz="2400" i="1" dirty="0" smtClean="0">
                <a:solidFill>
                  <a:srgbClr val="002060"/>
                </a:solidFill>
                <a:latin typeface="Times New Roman" pitchFamily="18" charset="0"/>
                <a:cs typeface="Times New Roman" pitchFamily="18" charset="0"/>
              </a:rPr>
              <a:t>Дамытушылық: </a:t>
            </a:r>
            <a:r>
              <a:rPr lang="kk-KZ" sz="2400" dirty="0" smtClean="0">
                <a:solidFill>
                  <a:srgbClr val="002060"/>
                </a:solidFill>
                <a:latin typeface="Times New Roman" pitchFamily="18" charset="0"/>
                <a:cs typeface="Times New Roman" pitchFamily="18" charset="0"/>
              </a:rPr>
              <a:t>Оқушыларды жүйелі </a:t>
            </a:r>
            <a:r>
              <a:rPr lang="ru-RU" sz="2400" dirty="0" err="1" smtClean="0">
                <a:solidFill>
                  <a:srgbClr val="002060"/>
                </a:solidFill>
                <a:latin typeface="Times New Roman" pitchFamily="18" charset="0"/>
                <a:cs typeface="Times New Roman" pitchFamily="18" charset="0"/>
              </a:rPr>
              <a:t>жұмыс</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істеуге</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қосымша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әдебиетті</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тиімді</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пайдалануға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дағдыландыру</a:t>
            </a:r>
            <a:r>
              <a:rPr lang="ru-RU" sz="2400" dirty="0" smtClean="0">
                <a:solidFill>
                  <a:srgbClr val="002060"/>
                </a:solidFill>
                <a:latin typeface="Times New Roman" pitchFamily="18" charset="0"/>
                <a:cs typeface="Times New Roman" pitchFamily="18" charset="0"/>
              </a:rPr>
              <a:t>;</a:t>
            </a:r>
          </a:p>
          <a:p>
            <a:pPr algn="just">
              <a:lnSpc>
                <a:spcPct val="150000"/>
              </a:lnSpc>
            </a:pPr>
            <a:r>
              <a:rPr lang="ru-RU" sz="2400" i="1" dirty="0" err="1" smtClean="0">
                <a:solidFill>
                  <a:srgbClr val="002060"/>
                </a:solidFill>
                <a:latin typeface="Times New Roman" pitchFamily="18" charset="0"/>
                <a:cs typeface="Times New Roman" pitchFamily="18" charset="0"/>
              </a:rPr>
              <a:t>Тәрбиелілік</a:t>
            </a:r>
            <a:r>
              <a:rPr lang="ru-RU" sz="2400" i="1"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Оқушыларды</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бір-бірінің</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пікіріне</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құрметпен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қарауға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өз</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ойларын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еркін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жеткізе</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алуға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үйрету</a:t>
            </a:r>
            <a:r>
              <a:rPr lang="ru-RU" sz="2400" dirty="0" smtClean="0">
                <a:solidFill>
                  <a:srgbClr val="002060"/>
                </a:solidFill>
                <a:latin typeface="Times New Roman" pitchFamily="18" charset="0"/>
                <a:cs typeface="Times New Roman" pitchFamily="18" charset="0"/>
              </a:rPr>
              <a:t>.</a:t>
            </a:r>
          </a:p>
          <a:p>
            <a:pPr algn="ctr"/>
            <a:endParaRPr lang="ru-RU" sz="28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496447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85720" y="214290"/>
            <a:ext cx="5286412" cy="6286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kk-KZ" sz="2400" dirty="0" smtClean="0">
                <a:solidFill>
                  <a:srgbClr val="002060"/>
                </a:solidFill>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1964 </a:t>
            </a:r>
            <a:r>
              <a:rPr lang="ru-RU" sz="2400" dirty="0" err="1">
                <a:solidFill>
                  <a:srgbClr val="002060"/>
                </a:solidFill>
                <a:latin typeface="Times New Roman" pitchFamily="18" charset="0"/>
                <a:cs typeface="Times New Roman" pitchFamily="18" charset="0"/>
              </a:rPr>
              <a:t>жылы</a:t>
            </a:r>
            <a:r>
              <a:rPr lang="ru-RU" sz="2400" dirty="0">
                <a:solidFill>
                  <a:srgbClr val="002060"/>
                </a:solidFill>
                <a:latin typeface="Times New Roman" pitchFamily="18" charset="0"/>
                <a:cs typeface="Times New Roman" pitchFamily="18" charset="0"/>
              </a:rPr>
              <a:t> СОКП </a:t>
            </a:r>
            <a:r>
              <a:rPr lang="ru-RU" sz="2400" dirty="0" err="1">
                <a:solidFill>
                  <a:srgbClr val="002060"/>
                </a:solidFill>
                <a:latin typeface="Times New Roman" pitchFamily="18" charset="0"/>
                <a:cs typeface="Times New Roman" pitchFamily="18" charset="0"/>
              </a:rPr>
              <a:t>Орталық</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Комитетінің</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қазан</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Пленумында</a:t>
            </a:r>
            <a:r>
              <a:rPr lang="ru-RU" sz="2400" dirty="0">
                <a:solidFill>
                  <a:srgbClr val="002060"/>
                </a:solidFill>
                <a:latin typeface="Times New Roman" pitchFamily="18" charset="0"/>
                <a:cs typeface="Times New Roman" pitchFamily="18" charset="0"/>
              </a:rPr>
              <a:t> партия </a:t>
            </a:r>
            <a:r>
              <a:rPr lang="ru-RU" sz="2400" dirty="0" err="1">
                <a:solidFill>
                  <a:srgbClr val="002060"/>
                </a:solidFill>
                <a:latin typeface="Times New Roman" pitchFamily="18" charset="0"/>
                <a:cs typeface="Times New Roman" pitchFamily="18" charset="0"/>
              </a:rPr>
              <a:t>басшылығы</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ауысты</a:t>
            </a:r>
            <a:r>
              <a:rPr lang="en-US" sz="2400" dirty="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Пленум Н</a:t>
            </a:r>
            <a:r>
              <a:rPr lang="en-US" sz="2400" dirty="0">
                <a:solidFill>
                  <a:srgbClr val="002060"/>
                </a:solidFill>
                <a:latin typeface="Times New Roman" pitchFamily="18" charset="0"/>
                <a:cs typeface="Times New Roman" pitchFamily="18" charset="0"/>
              </a:rPr>
              <a:t>.</a:t>
            </a:r>
            <a:r>
              <a:rPr lang="ru-RU" sz="2400" dirty="0">
                <a:solidFill>
                  <a:srgbClr val="002060"/>
                </a:solidFill>
                <a:latin typeface="Times New Roman" pitchFamily="18" charset="0"/>
                <a:cs typeface="Times New Roman" pitchFamily="18" charset="0"/>
              </a:rPr>
              <a:t>С</a:t>
            </a:r>
            <a:r>
              <a:rPr lang="en-US"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Хрущевті</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партияның</a:t>
            </a:r>
            <a:r>
              <a:rPr lang="ru-RU" sz="2400" dirty="0">
                <a:solidFill>
                  <a:srgbClr val="002060"/>
                </a:solidFill>
                <a:latin typeface="Times New Roman" pitchFamily="18" charset="0"/>
                <a:cs typeface="Times New Roman" pitchFamily="18" charset="0"/>
              </a:rPr>
              <a:t> ОК</a:t>
            </a:r>
            <a:r>
              <a:rPr lang="en-US" sz="2400" dirty="0">
                <a:solidFill>
                  <a:srgbClr val="002060"/>
                </a:solidFill>
                <a:latin typeface="Times New Roman" pitchFamily="18" charset="0"/>
                <a:cs typeface="Times New Roman" pitchFamily="18" charset="0"/>
              </a:rPr>
              <a:t>-</a:t>
            </a:r>
            <a:r>
              <a:rPr lang="ru-RU" sz="2400" dirty="0" err="1">
                <a:solidFill>
                  <a:srgbClr val="002060"/>
                </a:solidFill>
                <a:latin typeface="Times New Roman" pitchFamily="18" charset="0"/>
                <a:cs typeface="Times New Roman" pitchFamily="18" charset="0"/>
              </a:rPr>
              <a:t>нің</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бірінші</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хатшылығынан</a:t>
            </a:r>
            <a:r>
              <a:rPr lang="ru-RU"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босатты</a:t>
            </a:r>
            <a:r>
              <a:rPr lang="en-US" sz="2400" dirty="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Оның </a:t>
            </a:r>
            <a:r>
              <a:rPr lang="ru-RU" sz="2400" dirty="0" err="1">
                <a:solidFill>
                  <a:srgbClr val="002060"/>
                </a:solidFill>
                <a:latin typeface="Times New Roman" pitchFamily="18" charset="0"/>
                <a:cs typeface="Times New Roman" pitchFamily="18" charset="0"/>
              </a:rPr>
              <a:t>орнына</a:t>
            </a:r>
            <a:r>
              <a:rPr lang="ru-RU" sz="2400" dirty="0">
                <a:solidFill>
                  <a:srgbClr val="002060"/>
                </a:solidFill>
                <a:latin typeface="Times New Roman" pitchFamily="18" charset="0"/>
                <a:cs typeface="Times New Roman" pitchFamily="18" charset="0"/>
              </a:rPr>
              <a:t> </a:t>
            </a:r>
            <a:r>
              <a:rPr lang="ru-RU" sz="2400" dirty="0" smtClean="0">
                <a:solidFill>
                  <a:srgbClr val="002060"/>
                </a:solidFill>
                <a:latin typeface="Times New Roman" pitchFamily="18" charset="0"/>
                <a:cs typeface="Times New Roman" pitchFamily="18" charset="0"/>
              </a:rPr>
              <a:t>             Л</a:t>
            </a:r>
            <a:r>
              <a:rPr lang="en-US" sz="2400" dirty="0">
                <a:solidFill>
                  <a:srgbClr val="002060"/>
                </a:solidFill>
                <a:latin typeface="Times New Roman" pitchFamily="18" charset="0"/>
                <a:cs typeface="Times New Roman" pitchFamily="18" charset="0"/>
              </a:rPr>
              <a:t>.</a:t>
            </a:r>
            <a:r>
              <a:rPr lang="ru-RU" sz="2400" dirty="0">
                <a:solidFill>
                  <a:srgbClr val="002060"/>
                </a:solidFill>
                <a:latin typeface="Times New Roman" pitchFamily="18" charset="0"/>
                <a:cs typeface="Times New Roman" pitchFamily="18" charset="0"/>
              </a:rPr>
              <a:t>И</a:t>
            </a:r>
            <a:r>
              <a:rPr lang="en-US" sz="2400" dirty="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Брежнев</a:t>
            </a:r>
            <a:r>
              <a:rPr lang="en-US" sz="2400" dirty="0">
                <a:solidFill>
                  <a:srgbClr val="002060"/>
                </a:solidFill>
                <a:latin typeface="Times New Roman" pitchFamily="18" charset="0"/>
                <a:cs typeface="Times New Roman" pitchFamily="18" charset="0"/>
              </a:rPr>
              <a:t>, </a:t>
            </a:r>
            <a:r>
              <a:rPr lang="ru-RU" sz="2400" dirty="0" err="1">
                <a:solidFill>
                  <a:srgbClr val="002060"/>
                </a:solidFill>
                <a:latin typeface="Times New Roman" pitchFamily="18" charset="0"/>
                <a:cs typeface="Times New Roman" pitchFamily="18" charset="0"/>
              </a:rPr>
              <a:t>үкімет басына</a:t>
            </a:r>
            <a:r>
              <a:rPr lang="ru-RU" sz="2400" dirty="0">
                <a:solidFill>
                  <a:srgbClr val="002060"/>
                </a:solidFill>
                <a:latin typeface="Times New Roman" pitchFamily="18" charset="0"/>
                <a:cs typeface="Times New Roman" pitchFamily="18" charset="0"/>
              </a:rPr>
              <a:t> </a:t>
            </a:r>
            <a:r>
              <a:rPr lang="ru-RU" sz="2400" dirty="0" smtClean="0">
                <a:solidFill>
                  <a:srgbClr val="002060"/>
                </a:solidFill>
                <a:latin typeface="Times New Roman" pitchFamily="18" charset="0"/>
                <a:cs typeface="Times New Roman" pitchFamily="18" charset="0"/>
              </a:rPr>
              <a:t>          А</a:t>
            </a:r>
            <a:r>
              <a:rPr lang="en-US" sz="2400" dirty="0" smtClean="0">
                <a:solidFill>
                  <a:srgbClr val="002060"/>
                </a:solidFill>
                <a:latin typeface="Times New Roman" pitchFamily="18" charset="0"/>
                <a:cs typeface="Times New Roman" pitchFamily="18" charset="0"/>
              </a:rPr>
              <a:t>.</a:t>
            </a:r>
            <a:r>
              <a:rPr lang="ru-RU" sz="2400" dirty="0" smtClean="0">
                <a:solidFill>
                  <a:srgbClr val="002060"/>
                </a:solidFill>
                <a:latin typeface="Times New Roman" pitchFamily="18" charset="0"/>
                <a:cs typeface="Times New Roman" pitchFamily="18" charset="0"/>
              </a:rPr>
              <a:t>Н</a:t>
            </a:r>
            <a:r>
              <a:rPr lang="en-US" sz="2400" dirty="0" smtClean="0">
                <a:solidFill>
                  <a:srgbClr val="002060"/>
                </a:solidFill>
                <a:latin typeface="Times New Roman" pitchFamily="18" charset="0"/>
                <a:cs typeface="Times New Roman" pitchFamily="18" charset="0"/>
              </a:rPr>
              <a:t>. </a:t>
            </a:r>
            <a:r>
              <a:rPr lang="ru-RU" sz="2400" dirty="0">
                <a:solidFill>
                  <a:srgbClr val="002060"/>
                </a:solidFill>
                <a:latin typeface="Times New Roman" pitchFamily="18" charset="0"/>
                <a:cs typeface="Times New Roman" pitchFamily="18" charset="0"/>
              </a:rPr>
              <a:t>Косыгин </a:t>
            </a:r>
            <a:r>
              <a:rPr lang="ru-RU" sz="2400" dirty="0" err="1">
                <a:solidFill>
                  <a:srgbClr val="002060"/>
                </a:solidFill>
                <a:latin typeface="Times New Roman" pitchFamily="18" charset="0"/>
                <a:cs typeface="Times New Roman" pitchFamily="18" charset="0"/>
              </a:rPr>
              <a:t>тағайындалды</a:t>
            </a:r>
            <a:r>
              <a:rPr lang="en-US" sz="2400" dirty="0">
                <a:solidFill>
                  <a:srgbClr val="002060"/>
                </a:solidFill>
                <a:latin typeface="Times New Roman" pitchFamily="18" charset="0"/>
                <a:cs typeface="Times New Roman" pitchFamily="18" charset="0"/>
              </a:rPr>
              <a:t>. </a:t>
            </a:r>
            <a:endParaRPr lang="ru-RU" sz="2400" dirty="0">
              <a:solidFill>
                <a:srgbClr val="002060"/>
              </a:solidFill>
              <a:latin typeface="Times New Roman" pitchFamily="18" charset="0"/>
              <a:cs typeface="Times New Roman" pitchFamily="18" charset="0"/>
            </a:endParaRPr>
          </a:p>
        </p:txBody>
      </p:sp>
      <p:pic>
        <p:nvPicPr>
          <p:cNvPr id="5122" name="Picture 2" descr="http://img4.postila.ru/storage/5344000/5340394/79836ca5635a57b0ec1d911a2753d075.jpg"/>
          <p:cNvPicPr>
            <a:picLocks noChangeAspect="1" noChangeArrowheads="1"/>
          </p:cNvPicPr>
          <p:nvPr/>
        </p:nvPicPr>
        <p:blipFill>
          <a:blip r:embed="rId2"/>
          <a:srcRect/>
          <a:stretch>
            <a:fillRect/>
          </a:stretch>
        </p:blipFill>
        <p:spPr bwMode="auto">
          <a:xfrm>
            <a:off x="5715008" y="4214818"/>
            <a:ext cx="3048000" cy="2286001"/>
          </a:xfrm>
          <a:prstGeom prst="rect">
            <a:avLst/>
          </a:prstGeom>
          <a:noFill/>
        </p:spPr>
      </p:pic>
      <p:pic>
        <p:nvPicPr>
          <p:cNvPr id="5124" name="Picture 4" descr="http://image.zn.ua/media/images/original/May2013/61477.jpg"/>
          <p:cNvPicPr>
            <a:picLocks noChangeAspect="1" noChangeArrowheads="1"/>
          </p:cNvPicPr>
          <p:nvPr/>
        </p:nvPicPr>
        <p:blipFill>
          <a:blip r:embed="rId3"/>
          <a:srcRect/>
          <a:stretch>
            <a:fillRect/>
          </a:stretch>
        </p:blipFill>
        <p:spPr bwMode="auto">
          <a:xfrm>
            <a:off x="5715008" y="1928802"/>
            <a:ext cx="3071834" cy="2303876"/>
          </a:xfrm>
          <a:prstGeom prst="rect">
            <a:avLst/>
          </a:prstGeom>
          <a:noFill/>
        </p:spPr>
      </p:pic>
      <p:pic>
        <p:nvPicPr>
          <p:cNvPr id="5126" name="Picture 6" descr="http://usdup.ru/sites/default/files/resize/hrushchev-200x112.jpg"/>
          <p:cNvPicPr>
            <a:picLocks noChangeAspect="1" noChangeArrowheads="1"/>
          </p:cNvPicPr>
          <p:nvPr/>
        </p:nvPicPr>
        <p:blipFill>
          <a:blip r:embed="rId4"/>
          <a:srcRect/>
          <a:stretch>
            <a:fillRect/>
          </a:stretch>
        </p:blipFill>
        <p:spPr bwMode="auto">
          <a:xfrm>
            <a:off x="5786446" y="214290"/>
            <a:ext cx="2928958" cy="1714512"/>
          </a:xfrm>
          <a:prstGeom prst="rect">
            <a:avLst/>
          </a:prstGeom>
          <a:noFill/>
        </p:spPr>
      </p:pic>
    </p:spTree>
    <p:extLst>
      <p:ext uri="{BB962C8B-B14F-4D97-AF65-F5344CB8AC3E}">
        <p14:creationId xmlns="" xmlns:p14="http://schemas.microsoft.com/office/powerpoint/2010/main" val="2496447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428604"/>
            <a:ext cx="8215370"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dirty="0">
                <a:solidFill>
                  <a:srgbClr val="002060"/>
                </a:solidFill>
                <a:latin typeface="Times New Roman" pitchFamily="18" charset="0"/>
                <a:cs typeface="Times New Roman" pitchFamily="18" charset="0"/>
              </a:rPr>
              <a:t>60-</a:t>
            </a:r>
            <a:r>
              <a:rPr lang="ru-RU" sz="2000" dirty="0" err="1">
                <a:solidFill>
                  <a:srgbClr val="002060"/>
                </a:solidFill>
                <a:latin typeface="Times New Roman" pitchFamily="18" charset="0"/>
                <a:cs typeface="Times New Roman" pitchFamily="18" charset="0"/>
              </a:rPr>
              <a:t>жылдардың ортасында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шаруашылық реформалары</a:t>
            </a:r>
            <a:r>
              <a:rPr lang="ru-RU" sz="2000" dirty="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жүргізілді</a:t>
            </a:r>
            <a:r>
              <a:rPr lang="en-US" sz="2000" dirty="0">
                <a:solidFill>
                  <a:srgbClr val="002060"/>
                </a:solidFill>
                <a:latin typeface="Times New Roman" pitchFamily="18" charset="0"/>
                <a:cs typeface="Times New Roman" pitchFamily="18" charset="0"/>
              </a:rPr>
              <a:t>. 1965 </a:t>
            </a:r>
            <a:r>
              <a:rPr lang="ru-RU" sz="2000" dirty="0" err="1">
                <a:solidFill>
                  <a:srgbClr val="002060"/>
                </a:solidFill>
                <a:latin typeface="Times New Roman" pitchFamily="18" charset="0"/>
                <a:cs typeface="Times New Roman" pitchFamily="18" charset="0"/>
              </a:rPr>
              <a:t>жылы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қыркүйек айында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партияның </a:t>
            </a:r>
            <a:r>
              <a:rPr lang="ru-RU" sz="2000" dirty="0">
                <a:solidFill>
                  <a:srgbClr val="002060"/>
                </a:solidFill>
                <a:latin typeface="Times New Roman" pitchFamily="18" charset="0"/>
                <a:cs typeface="Times New Roman" pitchFamily="18" charset="0"/>
              </a:rPr>
              <a:t>ОК</a:t>
            </a:r>
            <a:r>
              <a:rPr lang="en-US" sz="2000" dirty="0" smtClean="0">
                <a:solidFill>
                  <a:srgbClr val="002060"/>
                </a:solidFill>
                <a:latin typeface="Times New Roman" pitchFamily="18" charset="0"/>
                <a:cs typeface="Times New Roman" pitchFamily="18" charset="0"/>
              </a:rPr>
              <a:t>-</a:t>
            </a:r>
            <a:r>
              <a:rPr lang="kk-KZ" sz="2000" dirty="0" smtClean="0">
                <a:solidFill>
                  <a:srgbClr val="002060"/>
                </a:solidFill>
                <a:latin typeface="Times New Roman" pitchFamily="18" charset="0"/>
                <a:cs typeface="Times New Roman" pitchFamily="18" charset="0"/>
              </a:rPr>
              <a:t>нің І</a:t>
            </a:r>
            <a:r>
              <a:rPr lang="ru-RU" sz="2000" dirty="0" smtClean="0">
                <a:solidFill>
                  <a:srgbClr val="002060"/>
                </a:solidFill>
                <a:latin typeface="Times New Roman" pitchFamily="18" charset="0"/>
                <a:cs typeface="Times New Roman" pitchFamily="18" charset="0"/>
              </a:rPr>
              <a:t> Пленумы </a:t>
            </a:r>
            <a:r>
              <a:rPr lang="ru-RU" sz="2000" dirty="0" err="1">
                <a:solidFill>
                  <a:srgbClr val="002060"/>
                </a:solidFill>
                <a:latin typeface="Times New Roman" pitchFamily="18" charset="0"/>
                <a:cs typeface="Times New Roman" pitchFamily="18" charset="0"/>
              </a:rPr>
              <a:t>өткізіп</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онда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экономиканы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басқарудың</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әкімшілік</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әдісі</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сыналып</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кәсіпорындардың</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өз</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еркімен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дамуына</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шаруашылық</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есепті</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дамытуға</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экономиканы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дамыту</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үшін материалдық </a:t>
            </a:r>
            <a:r>
              <a:rPr lang="ru-RU" sz="2000" dirty="0" err="1" smtClean="0">
                <a:solidFill>
                  <a:srgbClr val="002060"/>
                </a:solidFill>
                <a:latin typeface="Times New Roman" pitchFamily="18" charset="0"/>
                <a:cs typeface="Times New Roman" pitchFamily="18" charset="0"/>
              </a:rPr>
              <a:t>жа</a:t>
            </a:r>
            <a:r>
              <a:rPr lang="kk-KZ" sz="2000" dirty="0" smtClean="0">
                <a:solidFill>
                  <a:srgbClr val="002060"/>
                </a:solidFill>
                <a:latin typeface="Times New Roman" pitchFamily="18" charset="0"/>
                <a:cs typeface="Times New Roman" pitchFamily="18" charset="0"/>
              </a:rPr>
              <a:t>ғ</a:t>
            </a:r>
            <a:r>
              <a:rPr lang="ru-RU" sz="2000" dirty="0" err="1" smtClean="0">
                <a:solidFill>
                  <a:srgbClr val="002060"/>
                </a:solidFill>
                <a:latin typeface="Times New Roman" pitchFamily="18" charset="0"/>
                <a:cs typeface="Times New Roman" pitchFamily="18" charset="0"/>
              </a:rPr>
              <a:t>ынан</a:t>
            </a:r>
            <a:r>
              <a:rPr lang="ru-RU" sz="2000" dirty="0" smtClean="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ынталандыруға көңіл бөлінді</a:t>
            </a:r>
            <a:r>
              <a:rPr lang="en-US" sz="2000" dirty="0">
                <a:solidFill>
                  <a:srgbClr val="002060"/>
                </a:solidFill>
                <a:latin typeface="Times New Roman" pitchFamily="18" charset="0"/>
                <a:cs typeface="Times New Roman" pitchFamily="18" charset="0"/>
              </a:rPr>
              <a:t>. </a:t>
            </a:r>
            <a:r>
              <a:rPr lang="ru-RU" sz="2000" dirty="0" err="1" smtClean="0">
                <a:solidFill>
                  <a:srgbClr val="002060"/>
                </a:solidFill>
                <a:latin typeface="Times New Roman" pitchFamily="18" charset="0"/>
                <a:cs typeface="Times New Roman" pitchFamily="18" charset="0"/>
              </a:rPr>
              <a:t>Мұның </a:t>
            </a:r>
            <a:r>
              <a:rPr lang="ru-RU" sz="2000" dirty="0" err="1">
                <a:solidFill>
                  <a:srgbClr val="002060"/>
                </a:solidFill>
                <a:latin typeface="Times New Roman" pitchFamily="18" charset="0"/>
                <a:cs typeface="Times New Roman" pitchFamily="18" charset="0"/>
              </a:rPr>
              <a:t>бәрі </a:t>
            </a:r>
            <a:r>
              <a:rPr lang="ru-RU" sz="2000" dirty="0" smtClean="0">
                <a:solidFill>
                  <a:srgbClr val="002060"/>
                </a:solidFill>
                <a:latin typeface="Times New Roman" pitchFamily="18" charset="0"/>
                <a:cs typeface="Times New Roman" pitchFamily="18" charset="0"/>
              </a:rPr>
              <a:t>8-ші </a:t>
            </a:r>
            <a:r>
              <a:rPr lang="ru-RU" sz="2000" dirty="0" err="1">
                <a:solidFill>
                  <a:srgbClr val="002060"/>
                </a:solidFill>
                <a:latin typeface="Times New Roman" pitchFamily="18" charset="0"/>
                <a:cs typeface="Times New Roman" pitchFamily="18" charset="0"/>
              </a:rPr>
              <a:t>бесжылдық</a:t>
            </a:r>
            <a:r>
              <a:rPr lang="en-US" sz="2000" dirty="0">
                <a:solidFill>
                  <a:srgbClr val="002060"/>
                </a:solidFill>
                <a:latin typeface="Times New Roman" pitchFamily="18" charset="0"/>
                <a:cs typeface="Times New Roman" pitchFamily="18" charset="0"/>
              </a:rPr>
              <a:t> (1966-1970) </a:t>
            </a:r>
            <a:r>
              <a:rPr lang="ru-RU" sz="2000" dirty="0" err="1">
                <a:solidFill>
                  <a:srgbClr val="002060"/>
                </a:solidFill>
                <a:latin typeface="Times New Roman" pitchFamily="18" charset="0"/>
                <a:cs typeface="Times New Roman" pitchFamily="18" charset="0"/>
              </a:rPr>
              <a:t>кезінде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халық</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шаруашылық</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кешеніне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жоспарлы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экономиканы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енгізген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уақыттан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бәрі</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жоғары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көрсеткіштерге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қол</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жеткізуге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алып</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келген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еді</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Бұл </a:t>
            </a:r>
            <a:r>
              <a:rPr lang="ru-RU" sz="2000" dirty="0" smtClean="0">
                <a:solidFill>
                  <a:srgbClr val="002060"/>
                </a:solidFill>
                <a:latin typeface="Times New Roman" pitchFamily="18" charset="0"/>
                <a:cs typeface="Times New Roman" pitchFamily="18" charset="0"/>
              </a:rPr>
              <a:t>бес</a:t>
            </a:r>
            <a:r>
              <a:rPr lang="kk-KZ" sz="2000" dirty="0" smtClean="0">
                <a:solidFill>
                  <a:srgbClr val="002060"/>
                </a:solidFill>
                <a:latin typeface="Times New Roman" pitchFamily="18" charset="0"/>
                <a:cs typeface="Times New Roman" pitchFamily="18" charset="0"/>
              </a:rPr>
              <a:t>ж</a:t>
            </a:r>
            <a:r>
              <a:rPr lang="ru-RU" sz="2000" dirty="0" err="1" smtClean="0">
                <a:solidFill>
                  <a:srgbClr val="002060"/>
                </a:solidFill>
                <a:latin typeface="Times New Roman" pitchFamily="18" charset="0"/>
                <a:cs typeface="Times New Roman" pitchFamily="18" charset="0"/>
              </a:rPr>
              <a:t>ылдық </a:t>
            </a:r>
            <a:r>
              <a:rPr lang="ru-RU" sz="2000" dirty="0" err="1">
                <a:solidFill>
                  <a:srgbClr val="002060"/>
                </a:solidFill>
                <a:latin typeface="Times New Roman" pitchFamily="18" charset="0"/>
                <a:cs typeface="Times New Roman" pitchFamily="18" charset="0"/>
              </a:rPr>
              <a:t>тіпті</a:t>
            </a:r>
            <a:r>
              <a:rPr lang="en-US" sz="2000" dirty="0">
                <a:solidFill>
                  <a:srgbClr val="002060"/>
                </a:solidFill>
                <a:latin typeface="Times New Roman" pitchFamily="18" charset="0"/>
                <a:cs typeface="Times New Roman" pitchFamily="18" charset="0"/>
              </a:rPr>
              <a:t> «</a:t>
            </a:r>
            <a:r>
              <a:rPr lang="ru-RU" sz="2000" dirty="0">
                <a:solidFill>
                  <a:srgbClr val="002060"/>
                </a:solidFill>
                <a:latin typeface="Times New Roman" pitchFamily="18" charset="0"/>
                <a:cs typeface="Times New Roman" pitchFamily="18" charset="0"/>
              </a:rPr>
              <a:t>алтын </a:t>
            </a:r>
            <a:r>
              <a:rPr lang="ru-RU" sz="2000" dirty="0" err="1">
                <a:solidFill>
                  <a:srgbClr val="002060"/>
                </a:solidFill>
                <a:latin typeface="Times New Roman" pitchFamily="18" charset="0"/>
                <a:cs typeface="Times New Roman" pitchFamily="18" charset="0"/>
              </a:rPr>
              <a:t>бесжылдық</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деген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атқа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ие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болды</a:t>
            </a:r>
            <a:r>
              <a:rPr lang="en-US" sz="2000" dirty="0">
                <a:solidFill>
                  <a:srgbClr val="002060"/>
                </a:solidFill>
                <a:latin typeface="Times New Roman" pitchFamily="18" charset="0"/>
                <a:cs typeface="Times New Roman" pitchFamily="18" charset="0"/>
              </a:rPr>
              <a:t>. 60-</a:t>
            </a:r>
            <a:r>
              <a:rPr lang="ru-RU" sz="2000" dirty="0" err="1">
                <a:solidFill>
                  <a:srgbClr val="002060"/>
                </a:solidFill>
                <a:latin typeface="Times New Roman" pitchFamily="18" charset="0"/>
                <a:cs typeface="Times New Roman" pitchFamily="18" charset="0"/>
              </a:rPr>
              <a:t>жылдары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Қазақстанда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өнеркәсіп</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құрылысы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кең</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көлемде</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жүрпзілді</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бірақ</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республиканың</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экономикасы</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шикізаттық</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бағытта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болғандықтан</a:t>
            </a:r>
            <a:r>
              <a:rPr lang="en-US"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негізінен</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өндіруші</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салалар</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ғана</a:t>
            </a:r>
            <a:r>
              <a:rPr lang="ru-RU" sz="2000" dirty="0">
                <a:solidFill>
                  <a:srgbClr val="002060"/>
                </a:solidFill>
                <a:latin typeface="Times New Roman" pitchFamily="18" charset="0"/>
                <a:cs typeface="Times New Roman" pitchFamily="18" charset="0"/>
              </a:rPr>
              <a:t> </a:t>
            </a:r>
            <a:r>
              <a:rPr lang="ru-RU" sz="2000" dirty="0" err="1">
                <a:solidFill>
                  <a:srgbClr val="002060"/>
                </a:solidFill>
                <a:latin typeface="Times New Roman" pitchFamily="18" charset="0"/>
                <a:cs typeface="Times New Roman" pitchFamily="18" charset="0"/>
              </a:rPr>
              <a:t>дамыды</a:t>
            </a:r>
            <a:r>
              <a:rPr lang="ru-RU" sz="2000" dirty="0">
                <a:solidFill>
                  <a:srgbClr val="002060"/>
                </a:solidFill>
                <a:latin typeface="Times New Roman" pitchFamily="18" charset="0"/>
                <a:cs typeface="Times New Roman" pitchFamily="18" charset="0"/>
              </a:rPr>
              <a:t> </a:t>
            </a:r>
          </a:p>
        </p:txBody>
      </p:sp>
    </p:spTree>
    <p:extLst>
      <p:ext uri="{BB962C8B-B14F-4D97-AF65-F5344CB8AC3E}">
        <p14:creationId xmlns="" xmlns:p14="http://schemas.microsoft.com/office/powerpoint/2010/main" val="2058631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500034" y="1571612"/>
            <a:ext cx="8215370" cy="49292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400" dirty="0" smtClean="0">
                <a:solidFill>
                  <a:srgbClr val="002060"/>
                </a:solidFill>
                <a:latin typeface="Times New Roman" pitchFamily="18" charset="0"/>
                <a:cs typeface="Times New Roman" pitchFamily="18" charset="0"/>
              </a:rPr>
              <a:t>	</a:t>
            </a:r>
          </a:p>
        </p:txBody>
      </p:sp>
      <p:graphicFrame>
        <p:nvGraphicFramePr>
          <p:cNvPr id="4" name="Таблица 3"/>
          <p:cNvGraphicFramePr>
            <a:graphicFrameLocks noGrp="1"/>
          </p:cNvGraphicFramePr>
          <p:nvPr>
            <p:extLst>
              <p:ext uri="{D42A27DB-BD31-4B8C-83A1-F6EECF244321}">
                <p14:modId xmlns="" xmlns:p14="http://schemas.microsoft.com/office/powerpoint/2010/main" val="435896185"/>
              </p:ext>
            </p:extLst>
          </p:nvPr>
        </p:nvGraphicFramePr>
        <p:xfrm>
          <a:off x="971315" y="1785926"/>
          <a:ext cx="7272808" cy="4490597"/>
        </p:xfrm>
        <a:graphic>
          <a:graphicData uri="http://schemas.openxmlformats.org/drawingml/2006/table">
            <a:tbl>
              <a:tblPr firstRow="1" firstCol="1" bandRow="1">
                <a:tableStyleId>{5C22544A-7EE6-4342-B048-85BDC9FD1C3A}</a:tableStyleId>
              </a:tblPr>
              <a:tblGrid>
                <a:gridCol w="3635990"/>
                <a:gridCol w="3636818"/>
              </a:tblGrid>
              <a:tr h="367895">
                <a:tc>
                  <a:txBody>
                    <a:bodyPr/>
                    <a:lstStyle/>
                    <a:p>
                      <a:pPr algn="ctr">
                        <a:lnSpc>
                          <a:spcPct val="115000"/>
                        </a:lnSpc>
                        <a:spcAft>
                          <a:spcPts val="0"/>
                        </a:spcAft>
                      </a:pPr>
                      <a:r>
                        <a:rPr lang="ru-RU" sz="2000" i="1" dirty="0">
                          <a:solidFill>
                            <a:srgbClr val="002060"/>
                          </a:solidFill>
                          <a:effectLst/>
                        </a:rPr>
                        <a:t>Кен </a:t>
                      </a:r>
                      <a:r>
                        <a:rPr lang="ru-RU" sz="2000" i="1" dirty="0" err="1">
                          <a:solidFill>
                            <a:srgbClr val="002060"/>
                          </a:solidFill>
                          <a:effectLst/>
                        </a:rPr>
                        <a:t>орындары</a:t>
                      </a:r>
                      <a:endParaRPr lang="ru-RU" sz="2000" i="1" dirty="0">
                        <a:solidFill>
                          <a:srgbClr val="002060"/>
                        </a:solidFill>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i="1" dirty="0">
                          <a:solidFill>
                            <a:srgbClr val="002060"/>
                          </a:solidFill>
                          <a:effectLst/>
                        </a:rPr>
                        <a:t>Өнеркәсіп түрлері</a:t>
                      </a:r>
                      <a:endParaRPr lang="ru-RU" sz="2000" i="1" dirty="0">
                        <a:solidFill>
                          <a:srgbClr val="002060"/>
                        </a:solidFill>
                        <a:effectLst/>
                        <a:latin typeface="Calibri"/>
                        <a:ea typeface="Times New Roman"/>
                        <a:cs typeface="Times New Roman"/>
                      </a:endParaRPr>
                    </a:p>
                  </a:txBody>
                  <a:tcPr marL="68580" marR="68580" marT="0" marB="0"/>
                </a:tc>
              </a:tr>
              <a:tr h="761076">
                <a:tc>
                  <a:txBody>
                    <a:bodyPr/>
                    <a:lstStyle/>
                    <a:p>
                      <a:pPr>
                        <a:lnSpc>
                          <a:spcPct val="115000"/>
                        </a:lnSpc>
                        <a:spcAft>
                          <a:spcPts val="0"/>
                        </a:spcAft>
                      </a:pPr>
                      <a:r>
                        <a:rPr lang="ru-RU" sz="2000" b="0" dirty="0">
                          <a:solidFill>
                            <a:srgbClr val="002060"/>
                          </a:solidFill>
                          <a:effectLst/>
                        </a:rPr>
                        <a:t>Соколов-</a:t>
                      </a:r>
                      <a:r>
                        <a:rPr lang="ru-RU" sz="2000" b="0" dirty="0" err="1">
                          <a:solidFill>
                            <a:srgbClr val="002060"/>
                          </a:solidFill>
                          <a:effectLst/>
                        </a:rPr>
                        <a:t>Сарыбай</a:t>
                      </a:r>
                      <a:r>
                        <a:rPr lang="kk-KZ" sz="2000" b="0" dirty="0">
                          <a:solidFill>
                            <a:srgbClr val="002060"/>
                          </a:solidFill>
                          <a:effectLst/>
                        </a:rPr>
                        <a:t>, </a:t>
                      </a:r>
                      <a:r>
                        <a:rPr lang="ru-RU" sz="2000" b="0" dirty="0" err="1">
                          <a:solidFill>
                            <a:srgbClr val="002060"/>
                          </a:solidFill>
                          <a:effectLst/>
                        </a:rPr>
                        <a:t>Қарағанды</a:t>
                      </a:r>
                      <a:r>
                        <a:rPr lang="ru-RU" sz="2000" b="0" dirty="0">
                          <a:solidFill>
                            <a:srgbClr val="002060"/>
                          </a:solidFill>
                          <a:effectLst/>
                        </a:rPr>
                        <a:t> </a:t>
                      </a:r>
                      <a:r>
                        <a:rPr lang="ru-RU" sz="2000" b="0" dirty="0" err="1">
                          <a:solidFill>
                            <a:srgbClr val="002060"/>
                          </a:solidFill>
                          <a:effectLst/>
                        </a:rPr>
                        <a:t>комбинаттарында</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nSpc>
                          <a:spcPct val="115000"/>
                        </a:lnSpc>
                        <a:spcAft>
                          <a:spcPts val="0"/>
                        </a:spcAft>
                      </a:pPr>
                      <a:r>
                        <a:rPr lang="ru-RU" sz="2000" b="0" dirty="0">
                          <a:solidFill>
                            <a:srgbClr val="002060"/>
                          </a:solidFill>
                          <a:effectLst/>
                        </a:rPr>
                        <a:t>Ермак </a:t>
                      </a:r>
                      <a:r>
                        <a:rPr lang="ru-RU" sz="2000" b="0" dirty="0" err="1">
                          <a:solidFill>
                            <a:srgbClr val="002060"/>
                          </a:solidFill>
                          <a:effectLst/>
                        </a:rPr>
                        <a:t>зауытында</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1154256">
                <a:tc>
                  <a:txBody>
                    <a:bodyPr/>
                    <a:lstStyle/>
                    <a:p>
                      <a:pPr>
                        <a:lnSpc>
                          <a:spcPct val="115000"/>
                        </a:lnSpc>
                        <a:spcAft>
                          <a:spcPts val="0"/>
                        </a:spcAft>
                      </a:pPr>
                      <a:r>
                        <a:rPr lang="kk-KZ" sz="2000" b="0" dirty="0">
                          <a:solidFill>
                            <a:srgbClr val="002060"/>
                          </a:solidFill>
                          <a:effectLst/>
                        </a:rPr>
                        <a:t>Лениногор, Павлодар, Жезқазған, Өскемен комбинаттары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nSpc>
                          <a:spcPct val="115000"/>
                        </a:lnSpc>
                        <a:spcAft>
                          <a:spcPts val="0"/>
                        </a:spcAft>
                      </a:pPr>
                      <a:r>
                        <a:rPr lang="ru-RU" sz="2000" b="0" dirty="0" err="1">
                          <a:solidFill>
                            <a:srgbClr val="002060"/>
                          </a:solidFill>
                          <a:effectLst/>
                        </a:rPr>
                        <a:t>Маңғыстау</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dirty="0" err="1">
                          <a:solidFill>
                            <a:srgbClr val="002060"/>
                          </a:solidFill>
                          <a:effectLst/>
                        </a:rPr>
                        <a:t>Қаратау</a:t>
                      </a:r>
                      <a:r>
                        <a:rPr lang="kk-KZ" sz="2000" b="0" dirty="0">
                          <a:solidFill>
                            <a:srgbClr val="002060"/>
                          </a:solidFill>
                          <a:effectLst/>
                        </a:rPr>
                        <a:t> комбинаты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a:solidFill>
                            <a:srgbClr val="002060"/>
                          </a:solidFill>
                          <a:effectLst/>
                        </a:rPr>
                        <a:t>Шевченко</a:t>
                      </a:r>
                      <a:endParaRPr lang="ru-RU" sz="2000" b="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ru-RU" sz="2000" b="0" dirty="0" err="1">
                          <a:solidFill>
                            <a:srgbClr val="002060"/>
                          </a:solidFill>
                          <a:effectLst/>
                        </a:rPr>
                        <a:t>Қарағанды</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r h="367895">
                <a:tc>
                  <a:txBody>
                    <a:bodyPr/>
                    <a:lstStyle/>
                    <a:p>
                      <a:pPr algn="just">
                        <a:lnSpc>
                          <a:spcPct val="115000"/>
                        </a:lnSpc>
                        <a:spcAft>
                          <a:spcPts val="0"/>
                        </a:spcAft>
                        <a:tabLst>
                          <a:tab pos="1924050" algn="l"/>
                        </a:tabLst>
                      </a:pPr>
                      <a:r>
                        <a:rPr lang="kk-KZ" sz="2000" b="0" dirty="0">
                          <a:solidFill>
                            <a:srgbClr val="002060"/>
                          </a:solidFill>
                          <a:effectLst/>
                        </a:rPr>
                        <a:t>Павлодар және Шымкент</a:t>
                      </a:r>
                      <a:endParaRPr lang="ru-RU" sz="2000" b="0" dirty="0">
                        <a:solidFill>
                          <a:srgbClr val="002060"/>
                        </a:solidFill>
                        <a:effectLst/>
                        <a:latin typeface="Calibri"/>
                        <a:ea typeface="Times New Roman"/>
                        <a:cs typeface="Times New Roman"/>
                      </a:endParaRPr>
                    </a:p>
                  </a:txBody>
                  <a:tcPr marL="68580" marR="68580" marT="0" marB="0"/>
                </a:tc>
                <a:tc>
                  <a:txBody>
                    <a:bodyPr/>
                    <a:lstStyle/>
                    <a:p>
                      <a:pPr>
                        <a:lnSpc>
                          <a:spcPct val="115000"/>
                        </a:lnSpc>
                        <a:spcAft>
                          <a:spcPts val="0"/>
                        </a:spcAft>
                      </a:pPr>
                      <a:endParaRPr lang="ru-RU" sz="2000" b="0" dirty="0">
                        <a:solidFill>
                          <a:srgbClr val="002060"/>
                        </a:solidFill>
                        <a:effectLst/>
                        <a:latin typeface="Calibri"/>
                        <a:ea typeface="Times New Roman"/>
                        <a:cs typeface="Times New Roman"/>
                      </a:endParaRPr>
                    </a:p>
                  </a:txBody>
                  <a:tcPr marL="68580" marR="68580" marT="0" marB="0"/>
                </a:tc>
              </a:tr>
            </a:tbl>
          </a:graphicData>
        </a:graphic>
      </p:graphicFrame>
      <p:sp>
        <p:nvSpPr>
          <p:cNvPr id="5" name="Скругленный прямоугольник 4"/>
          <p:cNvSpPr/>
          <p:nvPr/>
        </p:nvSpPr>
        <p:spPr>
          <a:xfrm>
            <a:off x="642910" y="357166"/>
            <a:ext cx="7858180"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k-KZ" sz="2200" i="1" dirty="0" smtClean="0">
              <a:solidFill>
                <a:srgbClr val="002060"/>
              </a:solidFill>
              <a:latin typeface="Times New Roman" pitchFamily="18" charset="0"/>
              <a:cs typeface="Times New Roman" pitchFamily="18" charset="0"/>
            </a:endParaRPr>
          </a:p>
          <a:p>
            <a:pPr algn="ctr"/>
            <a:r>
              <a:rPr lang="kk-KZ" sz="2200" i="1" dirty="0" smtClean="0">
                <a:solidFill>
                  <a:srgbClr val="002060"/>
                </a:solidFill>
                <a:latin typeface="Times New Roman" pitchFamily="18" charset="0"/>
                <a:cs typeface="Times New Roman" pitchFamily="18" charset="0"/>
              </a:rPr>
              <a:t>1961-1970 жылдар арасында Қазақстанда ашылған кәсіпорындар</a:t>
            </a:r>
          </a:p>
          <a:p>
            <a:pPr algn="ctr"/>
            <a:endParaRPr lang="ru-RU" dirty="0"/>
          </a:p>
        </p:txBody>
      </p:sp>
    </p:spTree>
    <p:extLst>
      <p:ext uri="{BB962C8B-B14F-4D97-AF65-F5344CB8AC3E}">
        <p14:creationId xmlns="" xmlns:p14="http://schemas.microsoft.com/office/powerpoint/2010/main" val="3925572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349</TotalTime>
  <Words>774</Words>
  <Application>Microsoft Office PowerPoint</Application>
  <PresentationFormat>Экран (4:3)</PresentationFormat>
  <Paragraphs>151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Литейная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68</cp:revision>
  <dcterms:created xsi:type="dcterms:W3CDTF">2017-02-12T11:13:35Z</dcterms:created>
  <dcterms:modified xsi:type="dcterms:W3CDTF">2017-02-20T15:22:26Z</dcterms:modified>
</cp:coreProperties>
</file>