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8" r:id="rId5"/>
    <p:sldId id="261" r:id="rId6"/>
    <p:sldId id="260" r:id="rId7"/>
    <p:sldId id="259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4" r:id="rId18"/>
    <p:sldId id="273" r:id="rId19"/>
    <p:sldId id="272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>
        <p:scale>
          <a:sx n="90" d="100"/>
          <a:sy n="90" d="100"/>
        </p:scale>
        <p:origin x="85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8BA7-A6FA-41A9-8EA4-395EB69F6694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AB64-386F-4EBD-A4EC-8D0B77502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000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8BA7-A6FA-41A9-8EA4-395EB69F6694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AB64-386F-4EBD-A4EC-8D0B77502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410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8BA7-A6FA-41A9-8EA4-395EB69F6694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AB64-386F-4EBD-A4EC-8D0B77502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56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8BA7-A6FA-41A9-8EA4-395EB69F6694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AB64-386F-4EBD-A4EC-8D0B77502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394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8BA7-A6FA-41A9-8EA4-395EB69F6694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AB64-386F-4EBD-A4EC-8D0B77502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452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8BA7-A6FA-41A9-8EA4-395EB69F6694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AB64-386F-4EBD-A4EC-8D0B77502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800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8BA7-A6FA-41A9-8EA4-395EB69F6694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AB64-386F-4EBD-A4EC-8D0B77502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151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8BA7-A6FA-41A9-8EA4-395EB69F6694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AB64-386F-4EBD-A4EC-8D0B77502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229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8BA7-A6FA-41A9-8EA4-395EB69F6694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AB64-386F-4EBD-A4EC-8D0B77502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102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8BA7-A6FA-41A9-8EA4-395EB69F6694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AB64-386F-4EBD-A4EC-8D0B77502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297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8BA7-A6FA-41A9-8EA4-395EB69F6694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AB64-386F-4EBD-A4EC-8D0B77502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195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98BA7-A6FA-41A9-8EA4-395EB69F6694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DAB64-386F-4EBD-A4EC-8D0B77502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827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3" y="195726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Ритуалы </a:t>
            </a:r>
            <a:br>
              <a:rPr lang="ru-RU" sz="4800" b="1" i="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b="1" i="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Вооруженных Сил Российской Федерации</a:t>
            </a:r>
            <a:endParaRPr lang="ru-RU" sz="4800" b="1" i="0" dirty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3255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46698" y="12680"/>
            <a:ext cx="49918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u="sng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Ритуалы учебно-боевой деятельности</a:t>
            </a:r>
            <a:endParaRPr lang="ru-RU" b="1" u="sng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1385" y="580349"/>
            <a:ext cx="87303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0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заступление</a:t>
            </a:r>
            <a:r>
              <a:rPr lang="ru-RU" sz="3200" b="1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на боевое дежурство</a:t>
            </a:r>
            <a:endParaRPr lang="ru-RU" sz="2800" b="0" i="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6" name="Picture 4" descr="http://img-fotki.yandex.ru/get/5008/45274921.17/0_79331_6a5bb32e_or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28" y="1243718"/>
            <a:ext cx="8327581" cy="54462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16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46698" y="12680"/>
            <a:ext cx="49918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u="sng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Ритуалы учебно-боевой деятельности</a:t>
            </a:r>
            <a:endParaRPr lang="ru-RU" b="1" u="sng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1385" y="580349"/>
            <a:ext cx="87303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развод и смена караулов</a:t>
            </a:r>
            <a:endParaRPr lang="ru-RU" sz="2800" b="0" i="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6" name="Picture 4" descr="https://im0-tub-ru.yandex.net/i?id=6454f94808c0b2961ba208828df45a6d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29" y="1363461"/>
            <a:ext cx="7506153" cy="53225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74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46698" y="12680"/>
            <a:ext cx="49918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u="sng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Ритуалы учебно-боевой деятельности</a:t>
            </a:r>
            <a:endParaRPr lang="ru-RU" b="1" u="sng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1385" y="580349"/>
            <a:ext cx="87303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строевой смотр</a:t>
            </a:r>
            <a:endParaRPr lang="ru-RU" sz="2800" b="0" i="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http://informpskov.ru/image/700/597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870" y="1363461"/>
            <a:ext cx="6730965" cy="5048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85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46698" y="12680"/>
            <a:ext cx="49918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u="sng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Ритуалы учебно-боевой деятельности</a:t>
            </a:r>
            <a:endParaRPr lang="ru-RU" b="1" u="sng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1385" y="580349"/>
            <a:ext cx="87303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торжественный марш</a:t>
            </a:r>
            <a:endParaRPr lang="ru-RU" sz="2800" b="0" i="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 descr="https://vsr.mil.by/wp-content/uploads/2013/10/IMG_66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56" y="1363461"/>
            <a:ext cx="7620000" cy="50768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52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46698" y="12680"/>
            <a:ext cx="49918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u="sng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Ритуалы учебно-боевой деятельности</a:t>
            </a:r>
            <a:endParaRPr lang="ru-RU" b="1" u="sng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1385" y="580349"/>
            <a:ext cx="87303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общая вечерняя поверка в части</a:t>
            </a:r>
            <a:endParaRPr lang="ru-RU" sz="2800" b="0" i="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38" name="Picture 2" descr="http://s48.radikal.ru/i119/1109/0a/8b861d2d29f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17" y="1165124"/>
            <a:ext cx="8255277" cy="55078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69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46698" y="12680"/>
            <a:ext cx="49918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u="sng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Ритуалы повседневной деятельности</a:t>
            </a:r>
            <a:endParaRPr lang="ru-RU" b="1" u="sng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1385" y="580349"/>
            <a:ext cx="87303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ритуал </a:t>
            </a: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подъема и спуска Государственного флага </a:t>
            </a: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РФ</a:t>
            </a:r>
            <a:endParaRPr lang="ru-RU" sz="2800" b="0" i="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55229" y="1855904"/>
            <a:ext cx="268332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i="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Государственный флаг РФ является официальным государственным символом РФ и ежедневно поднимается в местах постоянной дислокации воинских частей</a:t>
            </a:r>
            <a:endParaRPr lang="ru-RU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http://cs407217.userapi.com/v407217553/8c8/LEQAroGSOo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57" y="1657567"/>
            <a:ext cx="6327072" cy="42424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00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46698" y="12680"/>
            <a:ext cx="49918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u="sng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Ритуалы повседневной деятельности</a:t>
            </a:r>
            <a:endParaRPr lang="ru-RU" b="1" u="sng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1385" y="580349"/>
            <a:ext cx="87303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парад</a:t>
            </a:r>
            <a:endParaRPr lang="ru-RU" sz="2800" b="0" i="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34" name="Picture 2" descr="https://im0-tub-ru.yandex.net/i?id=151029514ca580ae73f79d0ab3bdd66f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58" y="1165124"/>
            <a:ext cx="8095796" cy="53971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72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46698" y="12680"/>
            <a:ext cx="49918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u="sng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Ритуалы повседневной деятельности</a:t>
            </a:r>
            <a:endParaRPr lang="ru-RU" b="1" u="sng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1385" y="580349"/>
            <a:ext cx="87303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воинское приветствие</a:t>
            </a:r>
            <a:endParaRPr lang="ru-RU" sz="2800" b="0" i="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2" name="Picture 2" descr="http://img.gagdaily.com/uploads/posts/fact/2013/0000d554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38" y="1165124"/>
            <a:ext cx="7976133" cy="53041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66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46698" y="12680"/>
            <a:ext cx="49918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u="sng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Ритуалы повседневной деятельности</a:t>
            </a:r>
            <a:endParaRPr lang="ru-RU" b="1" u="sng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1385" y="580349"/>
            <a:ext cx="87303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выпуск молодых офицеров</a:t>
            </a:r>
            <a:endParaRPr lang="ru-RU" sz="2800" b="0" i="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6" name="Picture 2" descr="http://structure.mil.ru/images/military/military/photo/IMG_9076_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04" y="1165124"/>
            <a:ext cx="7507968" cy="53238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93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46698" y="12680"/>
            <a:ext cx="49918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u="sng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Ритуалы повседневной деятельности</a:t>
            </a:r>
            <a:endParaRPr lang="ru-RU" b="1" u="sng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1385" y="580349"/>
            <a:ext cx="87303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чествование ветеранов</a:t>
            </a:r>
            <a:endParaRPr lang="ru-RU" sz="2800" b="0" i="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0" name="Picture 2" descr="http://gov.cap.ru/home/203/foto/2011/chestvovanye_veteranov_06.05.2011/images/fullsize/06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82" y="1165124"/>
            <a:ext cx="8106548" cy="53989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05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61454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Воинские ритуалы </a:t>
            </a:r>
            <a:r>
              <a:rPr lang="ru-RU" sz="2800" b="1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— это торжественные церемонии, совершаемые в повседневных условиях, во время праздничных торжеств и других случаях. </a:t>
            </a:r>
          </a:p>
          <a:p>
            <a:endParaRPr lang="ru-RU" sz="2800" b="1" dirty="0" smtClean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" y="5821014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Порядок их совершения закреплен </a:t>
            </a:r>
            <a:br>
              <a:rPr lang="ru-RU" sz="2400" b="1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уставах, наставлениях и инструкциях.</a:t>
            </a:r>
            <a:endParaRPr lang="ru-RU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im0-tub-ru.yandex.net/i?id=9c5f79e1d8e1a54cbbcc49ba0383ed18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448" y="1697851"/>
            <a:ext cx="5497551" cy="41231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2647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46698" y="12680"/>
            <a:ext cx="49918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u="sng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Ритуалы повседневной деятельности</a:t>
            </a:r>
            <a:endParaRPr lang="ru-RU" b="1" u="sng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1385" y="580349"/>
            <a:ext cx="87303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встреча почетных гостей</a:t>
            </a:r>
            <a:endParaRPr lang="ru-RU" sz="2800" b="0" i="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482" name="Picture 2" descr="https://im0-tub-ru.yandex.net/i?id=8272e9aedc844e2400be54a8b3cad728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5" y="1717072"/>
            <a:ext cx="8855075" cy="46853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85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46698" y="12680"/>
            <a:ext cx="49918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u="sng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Ритуалы повседневной деятельности</a:t>
            </a:r>
            <a:endParaRPr lang="ru-RU" b="1" u="sng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1385" y="580349"/>
            <a:ext cx="87303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производство салютов</a:t>
            </a:r>
            <a:endParaRPr lang="ru-RU" sz="2800" b="0" i="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458" name="Picture 2" descr="http://xn--80ahclcogc6ci4h.xn--90anlfbebar6i.xn--p1ai/images/military/military/2015/IMG_57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8" y="1165124"/>
            <a:ext cx="7990115" cy="53267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45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850" y="575786"/>
            <a:ext cx="84201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Воинские ритуалы сопровождают воина на протяжении всей военной службы, и каждый из них имеет глубокий смысл и воспитательное значение.</a:t>
            </a:r>
            <a:endParaRPr lang="ru-RU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506" name="Picture 2" descr="http://okp.mil.ru/images/military/military/photo/Copy%20of%200zap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258" y="1499116"/>
            <a:ext cx="7181283" cy="5092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74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7714" y="195943"/>
            <a:ext cx="2035629" cy="633548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Воинские ритуалы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2253343" y="195943"/>
            <a:ext cx="6640286" cy="1937656"/>
            <a:chOff x="2253343" y="195943"/>
            <a:chExt cx="6640286" cy="1937656"/>
          </a:xfrm>
          <a:solidFill>
            <a:schemeClr val="accent6">
              <a:lumMod val="75000"/>
            </a:schemeClr>
          </a:solidFill>
        </p:grpSpPr>
        <p:sp>
          <p:nvSpPr>
            <p:cNvPr id="4" name="Прямоугольник 3"/>
            <p:cNvSpPr/>
            <p:nvPr/>
          </p:nvSpPr>
          <p:spPr>
            <a:xfrm>
              <a:off x="2710542" y="195943"/>
              <a:ext cx="6183087" cy="1937656"/>
            </a:xfrm>
            <a:prstGeom prst="rect">
              <a:avLst/>
            </a:prstGeom>
            <a:grp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Ритуалы </a:t>
              </a:r>
            </a:p>
            <a:p>
              <a:r>
                <a:rPr lang="ru-RU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боевой </a:t>
              </a:r>
            </a:p>
            <a:p>
              <a:r>
                <a:rPr lang="ru-RU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деятельности</a:t>
              </a:r>
              <a:endParaRPr lang="ru-RU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8" name="Прямая со стрелкой 7"/>
            <p:cNvCxnSpPr>
              <a:endCxn id="4" idx="1"/>
            </p:cNvCxnSpPr>
            <p:nvPr/>
          </p:nvCxnSpPr>
          <p:spPr>
            <a:xfrm>
              <a:off x="2253343" y="1164771"/>
              <a:ext cx="457199" cy="0"/>
            </a:xfrm>
            <a:prstGeom prst="straightConnector1">
              <a:avLst/>
            </a:prstGeom>
            <a:grpFill/>
            <a:ln w="762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50" name="Picture 2" descr="https://im0-tub-ru.yandex.net/i?id=7248b67812bcab6dde4f096ff12a147f-l&amp;n=1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58"/>
            <a:stretch/>
          </p:blipFill>
          <p:spPr bwMode="auto">
            <a:xfrm>
              <a:off x="6335486" y="263826"/>
              <a:ext cx="2474232" cy="1801889"/>
            </a:xfrm>
            <a:prstGeom prst="rect">
              <a:avLst/>
            </a:prstGeom>
            <a:grpFill/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Группа 11"/>
          <p:cNvGrpSpPr/>
          <p:nvPr/>
        </p:nvGrpSpPr>
        <p:grpSpPr>
          <a:xfrm>
            <a:off x="2253340" y="2394858"/>
            <a:ext cx="6640289" cy="1937656"/>
            <a:chOff x="2253340" y="2394858"/>
            <a:chExt cx="6640289" cy="1937656"/>
          </a:xfrm>
          <a:solidFill>
            <a:schemeClr val="accent6">
              <a:lumMod val="75000"/>
            </a:schemeClr>
          </a:solidFill>
        </p:grpSpPr>
        <p:sp>
          <p:nvSpPr>
            <p:cNvPr id="5" name="Прямоугольник 4"/>
            <p:cNvSpPr/>
            <p:nvPr/>
          </p:nvSpPr>
          <p:spPr>
            <a:xfrm>
              <a:off x="2710542" y="2394858"/>
              <a:ext cx="6183087" cy="1937656"/>
            </a:xfrm>
            <a:prstGeom prst="rect">
              <a:avLst/>
            </a:prstGeom>
            <a:grp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Ритуалы </a:t>
              </a:r>
            </a:p>
            <a:p>
              <a:r>
                <a:rPr lang="ru-RU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учебно-боевой </a:t>
              </a:r>
            </a:p>
            <a:p>
              <a:r>
                <a:rPr lang="ru-RU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деятельности</a:t>
              </a:r>
              <a:endParaRPr lang="ru-RU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9" name="Прямая со стрелкой 8"/>
            <p:cNvCxnSpPr/>
            <p:nvPr/>
          </p:nvCxnSpPr>
          <p:spPr>
            <a:xfrm>
              <a:off x="2253340" y="3363686"/>
              <a:ext cx="457199" cy="0"/>
            </a:xfrm>
            <a:prstGeom prst="straightConnector1">
              <a:avLst/>
            </a:prstGeom>
            <a:grpFill/>
            <a:ln w="762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52" name="Picture 4" descr="http://img-2008-04.photosight.ru/09/2627770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42"/>
            <a:stretch/>
          </p:blipFill>
          <p:spPr bwMode="auto">
            <a:xfrm>
              <a:off x="6291943" y="2468222"/>
              <a:ext cx="2539548" cy="1802790"/>
            </a:xfrm>
            <a:prstGeom prst="rect">
              <a:avLst/>
            </a:prstGeom>
            <a:grpFill/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Группа 12"/>
          <p:cNvGrpSpPr/>
          <p:nvPr/>
        </p:nvGrpSpPr>
        <p:grpSpPr>
          <a:xfrm>
            <a:off x="2253348" y="4593772"/>
            <a:ext cx="6640280" cy="1937656"/>
            <a:chOff x="2253348" y="4593772"/>
            <a:chExt cx="6640280" cy="1937656"/>
          </a:xfrm>
          <a:solidFill>
            <a:schemeClr val="accent6">
              <a:lumMod val="75000"/>
            </a:schemeClr>
          </a:solidFill>
        </p:grpSpPr>
        <p:sp>
          <p:nvSpPr>
            <p:cNvPr id="6" name="Прямоугольник 5"/>
            <p:cNvSpPr/>
            <p:nvPr/>
          </p:nvSpPr>
          <p:spPr>
            <a:xfrm>
              <a:off x="2710541" y="4593772"/>
              <a:ext cx="6183087" cy="1937656"/>
            </a:xfrm>
            <a:prstGeom prst="rect">
              <a:avLst/>
            </a:prstGeom>
            <a:grp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Ритуалы </a:t>
              </a:r>
            </a:p>
            <a:p>
              <a:r>
                <a:rPr lang="ru-RU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повседневной </a:t>
              </a:r>
            </a:p>
            <a:p>
              <a:r>
                <a:rPr lang="ru-RU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деятельности</a:t>
              </a:r>
              <a:endParaRPr lang="ru-RU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" name="Прямая со стрелкой 9"/>
            <p:cNvCxnSpPr/>
            <p:nvPr/>
          </p:nvCxnSpPr>
          <p:spPr>
            <a:xfrm>
              <a:off x="2253348" y="5540825"/>
              <a:ext cx="457199" cy="0"/>
            </a:xfrm>
            <a:prstGeom prst="straightConnector1">
              <a:avLst/>
            </a:prstGeom>
            <a:grpFill/>
            <a:ln w="762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54" name="Picture 6" descr="http://ens.mil.ru/images/military/military/photo/Copy%20of%20MA_6699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828" y="4665815"/>
              <a:ext cx="2517775" cy="1785332"/>
            </a:xfrm>
            <a:prstGeom prst="rect">
              <a:avLst/>
            </a:prstGeom>
            <a:grpFill/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08914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5057" y="474345"/>
            <a:ext cx="871945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Один из наиболее важных — </a:t>
            </a:r>
          </a:p>
          <a:p>
            <a:pPr algn="ctr"/>
            <a:r>
              <a:rPr lang="ru-RU" sz="3200" b="1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ритуал приведения к Военной присяге</a:t>
            </a:r>
            <a:r>
              <a:rPr lang="ru-RU" sz="2800" b="0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ctr"/>
            <a:r>
              <a:rPr lang="ru-RU" sz="2400" b="0" i="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(принесения обязательства). </a:t>
            </a:r>
          </a:p>
        </p:txBody>
      </p:sp>
      <p:pic>
        <p:nvPicPr>
          <p:cNvPr id="3074" name="Picture 2" descr="http://www.soldati-russian.ru/220/110725pr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58" y="1928414"/>
            <a:ext cx="5416816" cy="38410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519057" y="2685663"/>
            <a:ext cx="35269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0" i="0" dirty="0" smtClean="0">
                <a:solidFill>
                  <a:srgbClr val="FFFF00"/>
                </a:solidFill>
                <a:effectLst/>
                <a:latin typeface="Tahoma" panose="020B0604030504040204" pitchFamily="34" charset="0"/>
              </a:rPr>
              <a:t>при Боевом знамени;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0" i="0" dirty="0" smtClean="0">
                <a:solidFill>
                  <a:srgbClr val="FFFF00"/>
                </a:solidFill>
                <a:effectLst/>
                <a:latin typeface="Tahoma" panose="020B0604030504040204" pitchFamily="34" charset="0"/>
              </a:rPr>
              <a:t>при </a:t>
            </a:r>
            <a:r>
              <a:rPr lang="ru-RU" sz="2400" b="0" i="0" dirty="0" smtClean="0">
                <a:solidFill>
                  <a:srgbClr val="FFFF00"/>
                </a:solidFill>
                <a:effectLst/>
                <a:latin typeface="Tahoma" panose="020B0604030504040204" pitchFamily="34" charset="0"/>
              </a:rPr>
              <a:t>Государственном флаге РФ;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0" i="0" dirty="0" smtClean="0">
                <a:solidFill>
                  <a:srgbClr val="FFFF00"/>
                </a:solidFill>
                <a:effectLst/>
                <a:latin typeface="Tahoma" panose="020B0604030504040204" pitchFamily="34" charset="0"/>
              </a:rPr>
              <a:t>с оркестром.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" y="5766137"/>
            <a:ext cx="90460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FFFF00"/>
                </a:solidFill>
                <a:effectLst/>
                <a:latin typeface="Tahoma" panose="020B0604030504040204" pitchFamily="34" charset="0"/>
              </a:rPr>
              <a:t>По окончании церемонии командир части поздравляет воинов с приведением к Военной присяге, оркестр исполняет государственный гимн. </a:t>
            </a:r>
          </a:p>
          <a:p>
            <a:r>
              <a:rPr lang="ru-RU" b="0" i="0" dirty="0" smtClean="0">
                <a:solidFill>
                  <a:srgbClr val="FFFF00"/>
                </a:solidFill>
                <a:effectLst/>
                <a:latin typeface="Tahoma" panose="020B0604030504040204" pitchFamily="34" charset="0"/>
              </a:rPr>
              <a:t>После этого воинская часть проходит торжественным маршем.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66557" y="1268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u="sng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Ритуалы боевой деятельности</a:t>
            </a:r>
            <a:endParaRPr lang="ru-RU" b="1" u="sng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13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66557" y="1268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u="sng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Ритуалы боевой деятельности</a:t>
            </a:r>
            <a:endParaRPr lang="ru-RU" b="1" u="sng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1385" y="580349"/>
            <a:ext cx="87303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ритуал вручения Боевого знамени</a:t>
            </a:r>
            <a:endParaRPr lang="ru-RU" sz="2800" b="0" i="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http://nevinka.net/sites/all/files/news/3000_znamya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56" y="1363461"/>
            <a:ext cx="7620000" cy="5086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80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66557" y="1268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u="sng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Ритуалы боевой деятельности</a:t>
            </a:r>
            <a:endParaRPr lang="ru-RU" b="1" u="sng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1385" y="580349"/>
            <a:ext cx="87303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ритуал вручения вооружения и стрелкового вооружения, военной техники</a:t>
            </a:r>
            <a:endParaRPr lang="ru-RU" sz="2800" b="0" i="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://www.21.by/pub/news/2013/07/13729500045138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945" y="2150009"/>
            <a:ext cx="6289223" cy="46091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9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66557" y="1268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u="sng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Ритуалы боевой деятельности</a:t>
            </a:r>
            <a:endParaRPr lang="ru-RU" b="1" u="sng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1385" y="580349"/>
            <a:ext cx="87303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ритуал вручения наград</a:t>
            </a:r>
            <a:endParaRPr lang="ru-RU" sz="2800" b="0" i="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 descr="http://function.mil.ru/images/military/military/photo/SAVX2509-1%281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154" y="1363461"/>
            <a:ext cx="7272806" cy="51570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76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66557" y="1268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u="sng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Ритуалы боевой деятельности</a:t>
            </a:r>
            <a:endParaRPr lang="ru-RU" b="1" u="sng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1385" y="580349"/>
            <a:ext cx="87303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ритуал чествования героев</a:t>
            </a:r>
            <a:endParaRPr lang="ru-RU" sz="2800" b="0" i="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http://odessa-life.od.ua/upload/image/dsc_3223_izmenenie_razmer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58" y="1363461"/>
            <a:ext cx="7683597" cy="51223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40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46698" y="12680"/>
            <a:ext cx="49918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u="sng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Ритуалы учебно-боевой деятельности</a:t>
            </a:r>
            <a:endParaRPr lang="ru-RU" b="1" u="sng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1385" y="580349"/>
            <a:ext cx="87303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ритуал посвящения в боевую специальность</a:t>
            </a:r>
            <a:endParaRPr lang="ru-RU" sz="2800" b="0" i="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http://flot.com/education/310/chronicle/images/image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81" y="1657567"/>
            <a:ext cx="7340549" cy="48814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75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</TotalTime>
  <Words>237</Words>
  <Application>Microsoft Office PowerPoint</Application>
  <PresentationFormat>Экран (4:3)</PresentationFormat>
  <Paragraphs>58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Tahoma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домашний</dc:creator>
  <cp:lastModifiedBy>домашний</cp:lastModifiedBy>
  <cp:revision>12</cp:revision>
  <dcterms:created xsi:type="dcterms:W3CDTF">2017-03-21T16:41:38Z</dcterms:created>
  <dcterms:modified xsi:type="dcterms:W3CDTF">2017-03-21T17:50:59Z</dcterms:modified>
</cp:coreProperties>
</file>