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75" r:id="rId4"/>
    <p:sldId id="263" r:id="rId5"/>
    <p:sldId id="273" r:id="rId6"/>
    <p:sldId id="274" r:id="rId7"/>
    <p:sldId id="258" r:id="rId8"/>
    <p:sldId id="259" r:id="rId9"/>
    <p:sldId id="264" r:id="rId10"/>
    <p:sldId id="260" r:id="rId11"/>
    <p:sldId id="262" r:id="rId12"/>
    <p:sldId id="25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6" r:id="rId21"/>
    <p:sldId id="277" r:id="rId22"/>
    <p:sldId id="278" r:id="rId23"/>
    <p:sldId id="279" r:id="rId24"/>
    <p:sldId id="280" r:id="rId25"/>
    <p:sldId id="281" r:id="rId26"/>
    <p:sldId id="272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08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4077072"/>
            <a:ext cx="9108504" cy="23042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8000"/>
                  <a:lumOff val="2000"/>
                  <a:alpha val="0"/>
                </a:schemeClr>
              </a:gs>
              <a:gs pos="50000">
                <a:schemeClr val="bg1">
                  <a:alpha val="48000"/>
                </a:schemeClr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987824" y="3789040"/>
            <a:ext cx="57961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4800" b="1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Урок русского языка </a:t>
            </a:r>
          </a:p>
          <a:p>
            <a:pPr algn="ctr"/>
            <a:r>
              <a:rPr lang="ru-RU" altLang="ko-KR" sz="4800" b="1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во 2 классе</a:t>
            </a:r>
            <a:endParaRPr lang="en-US" altLang="ko-KR" sz="4800" b="1" dirty="0" smtClean="0">
              <a:solidFill>
                <a:srgbClr val="0070C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4" y="548680"/>
            <a:ext cx="8348450" cy="619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7" y="554850"/>
            <a:ext cx="890614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7" y="241734"/>
            <a:ext cx="8846377" cy="633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" y="28244"/>
            <a:ext cx="8906149" cy="65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05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60648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Охота не удалась.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251520" y="1268760"/>
            <a:ext cx="8445624" cy="4608512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ahoma"/>
              </a:rPr>
              <a:t>	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Охота 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не удалась. День был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ненас</a:t>
            </a:r>
            <a:r>
              <a:rPr lang="ru-RU" sz="3600" dirty="0" smtClean="0">
                <a:solidFill>
                  <a:srgbClr val="00B050"/>
                </a:solidFill>
                <a:latin typeface="robotoregular"/>
              </a:rPr>
              <a:t>т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ный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Со</a:t>
            </a:r>
            <a:r>
              <a:rPr lang="ru-RU" sz="3600" dirty="0">
                <a:solidFill>
                  <a:srgbClr val="00B050"/>
                </a:solidFill>
                <a:latin typeface="robotoregular"/>
              </a:rPr>
              <a:t>л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нце спряталось за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тучами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Моросил мелкий 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дождь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Было 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грус</a:t>
            </a:r>
            <a:r>
              <a:rPr lang="ru-RU" sz="3600" dirty="0">
                <a:solidFill>
                  <a:srgbClr val="00B050"/>
                </a:solidFill>
                <a:latin typeface="robotoregular"/>
              </a:rPr>
              <a:t>т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но. Мы 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выбрались 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из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чащи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Мес</a:t>
            </a:r>
            <a:r>
              <a:rPr lang="ru-RU" sz="3600" dirty="0">
                <a:solidFill>
                  <a:srgbClr val="00B050"/>
                </a:solidFill>
                <a:latin typeface="robotoregular"/>
              </a:rPr>
              <a:t>т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ность эта была нам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извес</a:t>
            </a:r>
            <a:r>
              <a:rPr lang="ru-RU" sz="3600" dirty="0" smtClean="0">
                <a:solidFill>
                  <a:srgbClr val="00B050"/>
                </a:solidFill>
                <a:latin typeface="robotoregular"/>
              </a:rPr>
              <a:t>т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на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Вот 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пас</a:t>
            </a:r>
            <a:r>
              <a:rPr lang="ru-RU" sz="3600" dirty="0" smtClean="0">
                <a:solidFill>
                  <a:srgbClr val="00B050"/>
                </a:solidFill>
                <a:latin typeface="robotoregular"/>
              </a:rPr>
              <a:t>т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бища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Тут шалаш пастуха. Здесь мы </a:t>
            </a:r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отдохнём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 Охота </a:t>
            </a:r>
            <a:endParaRPr lang="ru-RU" sz="3600" dirty="0" smtClean="0">
              <a:solidFill>
                <a:schemeClr val="tx1"/>
              </a:solidFill>
              <a:latin typeface="robotoregular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robotoregular"/>
              </a:rPr>
              <a:t>не удалась</a:t>
            </a:r>
            <a:r>
              <a:rPr lang="ru-RU" sz="3600" dirty="0">
                <a:solidFill>
                  <a:schemeClr val="tx1"/>
                </a:solidFill>
                <a:latin typeface="robotoregular"/>
              </a:rPr>
              <a:t>.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Упр. 147. с. 140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39552" y="1124744"/>
            <a:ext cx="8157592" cy="4752528"/>
          </a:xfrm>
        </p:spPr>
        <p:txBody>
          <a:bodyPr/>
          <a:lstStyle/>
          <a:p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847133" cy="52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2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7030A0"/>
                </a:solidFill>
              </a:rPr>
              <a:t/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4800" dirty="0" smtClean="0">
                <a:solidFill>
                  <a:srgbClr val="7030A0"/>
                </a:solidFill>
              </a:rPr>
              <a:t>Извес</a:t>
            </a:r>
            <a:r>
              <a:rPr lang="ru-RU" sz="4800" u="sng" dirty="0" smtClean="0">
                <a:solidFill>
                  <a:srgbClr val="7030A0"/>
                </a:solidFill>
              </a:rPr>
              <a:t>те</a:t>
            </a:r>
            <a:r>
              <a:rPr lang="ru-RU" sz="4800" dirty="0" smtClean="0">
                <a:solidFill>
                  <a:srgbClr val="7030A0"/>
                </a:solidFill>
              </a:rPr>
              <a:t>н- </a:t>
            </a:r>
            <a:r>
              <a:rPr lang="ru-RU" sz="4800" dirty="0">
                <a:solidFill>
                  <a:srgbClr val="7030A0"/>
                </a:solidFill>
              </a:rPr>
              <a:t>изве</a:t>
            </a:r>
            <a:r>
              <a:rPr lang="ru-RU" sz="4800" dirty="0">
                <a:solidFill>
                  <a:srgbClr val="00B050"/>
                </a:solidFill>
              </a:rPr>
              <a:t>ст</a:t>
            </a:r>
            <a:r>
              <a:rPr lang="ru-RU" sz="4800" dirty="0">
                <a:solidFill>
                  <a:srgbClr val="7030A0"/>
                </a:solidFill>
              </a:rPr>
              <a:t>ный поэт</a:t>
            </a:r>
            <a:br>
              <a:rPr lang="ru-RU" sz="4800" dirty="0">
                <a:solidFill>
                  <a:srgbClr val="7030A0"/>
                </a:solidFill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858000" cy="481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94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Влас</a:t>
            </a:r>
            <a:r>
              <a:rPr lang="ru-RU" sz="4800" u="sng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те</a:t>
            </a: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н- 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вла</a:t>
            </a:r>
            <a:r>
              <a:rPr lang="ru-RU" sz="4800" dirty="0">
                <a:solidFill>
                  <a:srgbClr val="00B050"/>
                </a:solidFill>
                <a:latin typeface="맑은 고딕"/>
                <a:ea typeface="+mn-ea"/>
                <a:cs typeface="+mn-cs"/>
              </a:rPr>
              <a:t>ст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ный голос</a:t>
            </a:r>
            <a:b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47" y="1412776"/>
            <a:ext cx="5948338" cy="52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6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Чес</a:t>
            </a:r>
            <a:r>
              <a:rPr lang="ru-RU" sz="4800" u="sng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те</a:t>
            </a: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н- 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че</a:t>
            </a:r>
            <a:r>
              <a:rPr lang="ru-RU" sz="4800" dirty="0">
                <a:solidFill>
                  <a:srgbClr val="00B050"/>
                </a:solidFill>
                <a:latin typeface="맑은 고딕"/>
                <a:ea typeface="+mn-ea"/>
                <a:cs typeface="+mn-cs"/>
              </a:rPr>
              <a:t>ст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ный поступок</a:t>
            </a:r>
            <a:b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804248" cy="51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5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Мес</a:t>
            </a:r>
            <a:r>
              <a:rPr lang="ru-RU" sz="4800" u="sng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то</a:t>
            </a: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- 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ме</a:t>
            </a:r>
            <a:r>
              <a:rPr lang="ru-RU" sz="4800" dirty="0">
                <a:solidFill>
                  <a:srgbClr val="00B050"/>
                </a:solidFill>
                <a:latin typeface="맑은 고딕"/>
                <a:ea typeface="+mn-ea"/>
                <a:cs typeface="+mn-cs"/>
              </a:rPr>
              <a:t>ст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ное время</a:t>
            </a:r>
            <a:b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0188"/>
            <a:ext cx="6858000" cy="473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0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Опа</a:t>
            </a:r>
            <a:r>
              <a:rPr lang="ru-RU" sz="4800" u="sng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се</a:t>
            </a:r>
            <a:r>
              <a:rPr lang="ru-RU" sz="4800" dirty="0" smtClean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н- 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опа</a:t>
            </a:r>
            <a:r>
              <a:rPr lang="ru-RU" sz="4800" dirty="0">
                <a:solidFill>
                  <a:srgbClr val="00B050"/>
                </a:solidFill>
                <a:latin typeface="맑은 고딕"/>
                <a:ea typeface="+mn-ea"/>
                <a:cs typeface="+mn-cs"/>
              </a:rPr>
              <a:t>сн</a:t>
            </a:r>
            <a: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  <a:t>ый зверь</a:t>
            </a:r>
            <a:br>
              <a:rPr lang="ru-RU" sz="4800" dirty="0">
                <a:solidFill>
                  <a:srgbClr val="7030A0"/>
                </a:solidFill>
                <a:latin typeface="맑은 고딕"/>
                <a:ea typeface="+mn-ea"/>
                <a:cs typeface="+mn-cs"/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3" y="980728"/>
            <a:ext cx="76200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5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7030A0"/>
                </a:solidFill>
              </a:rPr>
              <a:t>Ус</a:t>
            </a:r>
            <a:r>
              <a:rPr lang="ru-RU" sz="4800" u="sng" dirty="0" smtClean="0">
                <a:solidFill>
                  <a:srgbClr val="7030A0"/>
                </a:solidFill>
              </a:rPr>
              <a:t>та</a:t>
            </a:r>
            <a:r>
              <a:rPr lang="ru-RU" sz="4800" dirty="0" smtClean="0">
                <a:solidFill>
                  <a:srgbClr val="7030A0"/>
                </a:solidFill>
              </a:rPr>
              <a:t>- у</a:t>
            </a:r>
            <a:r>
              <a:rPr lang="ru-RU" sz="4800" dirty="0" smtClean="0">
                <a:solidFill>
                  <a:srgbClr val="00B050"/>
                </a:solidFill>
              </a:rPr>
              <a:t>ст</a:t>
            </a:r>
            <a:r>
              <a:rPr lang="ru-RU" sz="4800" dirty="0" smtClean="0">
                <a:solidFill>
                  <a:srgbClr val="7030A0"/>
                </a:solidFill>
              </a:rPr>
              <a:t>ный ответ</a:t>
            </a:r>
            <a:endParaRPr lang="ru-RU" sz="4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7920880" cy="50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Чуде</a:t>
            </a:r>
            <a:r>
              <a:rPr lang="ru-RU" u="sng" dirty="0" smtClean="0">
                <a:solidFill>
                  <a:srgbClr val="7030A0"/>
                </a:solidFill>
              </a:rPr>
              <a:t>се</a:t>
            </a:r>
            <a:r>
              <a:rPr lang="ru-RU" dirty="0" smtClean="0">
                <a:solidFill>
                  <a:srgbClr val="7030A0"/>
                </a:solidFill>
              </a:rPr>
              <a:t>н-чуде</a:t>
            </a:r>
            <a:r>
              <a:rPr lang="ru-RU" dirty="0" smtClean="0">
                <a:solidFill>
                  <a:srgbClr val="00B050"/>
                </a:solidFill>
              </a:rPr>
              <a:t>сн</a:t>
            </a:r>
            <a:r>
              <a:rPr lang="ru-RU" dirty="0" smtClean="0">
                <a:solidFill>
                  <a:srgbClr val="7030A0"/>
                </a:solidFill>
              </a:rPr>
              <a:t>ый день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88" y="1124744"/>
            <a:ext cx="6858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4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Девиз урока: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467544" y="1412776"/>
            <a:ext cx="8229600" cy="4464496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Пиши красиво, </a:t>
            </a:r>
            <a:endParaRPr lang="ru-RU" sz="5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быстро </a:t>
            </a:r>
            <a:endParaRPr lang="ru-RU" sz="5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и грамотно!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Прелес</a:t>
            </a:r>
            <a:r>
              <a:rPr lang="ru-RU" u="sng" dirty="0" smtClean="0">
                <a:solidFill>
                  <a:srgbClr val="7030A0"/>
                </a:solidFill>
              </a:rPr>
              <a:t>те</a:t>
            </a:r>
            <a:r>
              <a:rPr lang="ru-RU" dirty="0" smtClean="0">
                <a:solidFill>
                  <a:srgbClr val="7030A0"/>
                </a:solidFill>
              </a:rPr>
              <a:t>н- преле</a:t>
            </a:r>
            <a:r>
              <a:rPr lang="ru-RU" dirty="0" smtClean="0">
                <a:solidFill>
                  <a:srgbClr val="00B050"/>
                </a:solidFill>
              </a:rPr>
              <a:t>ст</a:t>
            </a:r>
            <a:r>
              <a:rPr lang="ru-RU" dirty="0" smtClean="0">
                <a:solidFill>
                  <a:srgbClr val="7030A0"/>
                </a:solidFill>
              </a:rPr>
              <a:t>ная улыбка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40352" cy="514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4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Контрас</a:t>
            </a:r>
            <a:r>
              <a:rPr lang="ru-RU" u="sng" dirty="0" smtClean="0">
                <a:solidFill>
                  <a:srgbClr val="7030A0"/>
                </a:solidFill>
              </a:rPr>
              <a:t>ты</a:t>
            </a:r>
            <a:r>
              <a:rPr lang="ru-RU" dirty="0" smtClean="0">
                <a:solidFill>
                  <a:srgbClr val="7030A0"/>
                </a:solidFill>
              </a:rPr>
              <a:t>- контра</a:t>
            </a:r>
            <a:r>
              <a:rPr lang="ru-RU" dirty="0" smtClean="0">
                <a:solidFill>
                  <a:srgbClr val="00B050"/>
                </a:solidFill>
              </a:rPr>
              <a:t>ст</a:t>
            </a:r>
            <a:r>
              <a:rPr lang="ru-RU" dirty="0" smtClean="0">
                <a:solidFill>
                  <a:srgbClr val="7030A0"/>
                </a:solidFill>
              </a:rPr>
              <a:t>ный душ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86239" cy="536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Горес</a:t>
            </a:r>
            <a:r>
              <a:rPr lang="ru-RU" u="sng" dirty="0" smtClean="0">
                <a:solidFill>
                  <a:srgbClr val="7030A0"/>
                </a:solidFill>
              </a:rPr>
              <a:t>ти</a:t>
            </a:r>
            <a:r>
              <a:rPr lang="ru-RU" dirty="0" smtClean="0">
                <a:solidFill>
                  <a:srgbClr val="7030A0"/>
                </a:solidFill>
              </a:rPr>
              <a:t>-горе</a:t>
            </a:r>
            <a:r>
              <a:rPr lang="ru-RU" dirty="0" smtClean="0">
                <a:solidFill>
                  <a:srgbClr val="00B050"/>
                </a:solidFill>
              </a:rPr>
              <a:t>ст</a:t>
            </a:r>
            <a:r>
              <a:rPr lang="ru-RU" dirty="0" smtClean="0">
                <a:solidFill>
                  <a:srgbClr val="7030A0"/>
                </a:solidFill>
              </a:rPr>
              <a:t>ный взгляд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99085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Прекрас</a:t>
            </a:r>
            <a:r>
              <a:rPr lang="ru-RU" u="sng" dirty="0" smtClean="0">
                <a:solidFill>
                  <a:srgbClr val="7030A0"/>
                </a:solidFill>
              </a:rPr>
              <a:t>ен</a:t>
            </a:r>
            <a:r>
              <a:rPr lang="ru-RU" dirty="0" smtClean="0">
                <a:solidFill>
                  <a:srgbClr val="7030A0"/>
                </a:solidFill>
              </a:rPr>
              <a:t>-прекра</a:t>
            </a:r>
            <a:r>
              <a:rPr lang="ru-RU" dirty="0" smtClean="0">
                <a:solidFill>
                  <a:srgbClr val="00B050"/>
                </a:solidFill>
              </a:rPr>
              <a:t>сн</a:t>
            </a:r>
            <a:r>
              <a:rPr lang="ru-RU" dirty="0" smtClean="0">
                <a:solidFill>
                  <a:srgbClr val="7030A0"/>
                </a:solidFill>
              </a:rPr>
              <a:t>ая картина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72" y="1204433"/>
            <a:ext cx="4873724" cy="53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Вкус</a:t>
            </a:r>
            <a:r>
              <a:rPr lang="ru-RU" u="sng" dirty="0" smtClean="0">
                <a:solidFill>
                  <a:srgbClr val="7030A0"/>
                </a:solidFill>
              </a:rPr>
              <a:t>ен</a:t>
            </a:r>
            <a:r>
              <a:rPr lang="ru-RU" dirty="0" smtClean="0">
                <a:solidFill>
                  <a:srgbClr val="7030A0"/>
                </a:solidFill>
              </a:rPr>
              <a:t>-вку</a:t>
            </a:r>
            <a:r>
              <a:rPr lang="ru-RU" dirty="0" smtClean="0">
                <a:solidFill>
                  <a:srgbClr val="00B050"/>
                </a:solidFill>
              </a:rPr>
              <a:t>сн</a:t>
            </a:r>
            <a:r>
              <a:rPr lang="ru-RU" dirty="0" smtClean="0">
                <a:solidFill>
                  <a:srgbClr val="7030A0"/>
                </a:solidFill>
              </a:rPr>
              <a:t>ый обед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8760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Итог урока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467544" y="1340768"/>
            <a:ext cx="8229600" cy="4536504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Тема урока?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Чем сложна эта тема?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Приведите примеры по теме урока.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1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Найди лишнее слово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179512" y="1052736"/>
            <a:ext cx="8712968" cy="4824536"/>
          </a:xfrm>
        </p:spPr>
        <p:txBody>
          <a:bodyPr/>
          <a:lstStyle/>
          <a:p>
            <a:pPr algn="ctr"/>
            <a:r>
              <a:rPr lang="ru-RU" sz="7200" b="1" dirty="0" err="1">
                <a:solidFill>
                  <a:srgbClr val="7030A0"/>
                </a:solidFill>
              </a:rPr>
              <a:t>к</a:t>
            </a:r>
            <a:r>
              <a:rPr lang="ru-RU" sz="7200" b="1" dirty="0" err="1" smtClean="0">
                <a:solidFill>
                  <a:srgbClr val="7030A0"/>
                </a:solidFill>
              </a:rPr>
              <a:t>апус</a:t>
            </a:r>
            <a:r>
              <a:rPr lang="ru-RU" sz="7200" b="1" dirty="0" smtClean="0">
                <a:solidFill>
                  <a:srgbClr val="7030A0"/>
                </a:solidFill>
              </a:rPr>
              <a:t>..</a:t>
            </a:r>
            <a:r>
              <a:rPr lang="ru-RU" sz="7200" b="1" dirty="0" err="1" smtClean="0">
                <a:solidFill>
                  <a:srgbClr val="7030A0"/>
                </a:solidFill>
              </a:rPr>
              <a:t>ный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л..сок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п..</a:t>
            </a:r>
            <a:r>
              <a:rPr lang="ru-RU" sz="7200" b="1" dirty="0" err="1" smtClean="0">
                <a:solidFill>
                  <a:srgbClr val="7030A0"/>
                </a:solidFill>
              </a:rPr>
              <a:t>лянка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пт</a:t>
            </a:r>
            <a:r>
              <a:rPr lang="ru-RU" sz="7200" b="1" dirty="0" smtClean="0">
                <a:solidFill>
                  <a:srgbClr val="7030A0"/>
                </a:solidFill>
              </a:rPr>
              <a:t>..</a:t>
            </a:r>
            <a:r>
              <a:rPr lang="ru-RU" sz="7200" b="1" dirty="0" err="1" smtClean="0">
                <a:solidFill>
                  <a:srgbClr val="7030A0"/>
                </a:solidFill>
              </a:rPr>
              <a:t>нцы</a:t>
            </a:r>
            <a:endParaRPr lang="ru-RU" sz="7200" b="1" dirty="0" smtClean="0">
              <a:solidFill>
                <a:srgbClr val="7030A0"/>
              </a:solidFill>
            </a:endParaRPr>
          </a:p>
          <a:p>
            <a:pPr algn="ctr"/>
            <a:endParaRPr lang="ru-RU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Найди лишнее слово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179512" y="1052736"/>
            <a:ext cx="8712968" cy="4824536"/>
          </a:xfrm>
        </p:spPr>
        <p:txBody>
          <a:bodyPr/>
          <a:lstStyle/>
          <a:p>
            <a:pPr algn="ctr"/>
            <a:r>
              <a:rPr lang="ru-RU" sz="7200" b="1" dirty="0" err="1">
                <a:solidFill>
                  <a:srgbClr val="7030A0"/>
                </a:solidFill>
              </a:rPr>
              <a:t>к</a:t>
            </a:r>
            <a:r>
              <a:rPr lang="ru-RU" sz="7200" b="1" dirty="0" err="1" smtClean="0">
                <a:solidFill>
                  <a:srgbClr val="7030A0"/>
                </a:solidFill>
              </a:rPr>
              <a:t>оро</a:t>
            </a:r>
            <a:r>
              <a:rPr lang="ru-RU" sz="7200" b="1" dirty="0" smtClean="0">
                <a:solidFill>
                  <a:srgbClr val="7030A0"/>
                </a:solidFill>
              </a:rPr>
              <a:t>..ка</a:t>
            </a: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ло</a:t>
            </a:r>
            <a:r>
              <a:rPr lang="ru-RU" sz="7200" b="1" dirty="0" smtClean="0">
                <a:solidFill>
                  <a:srgbClr val="7030A0"/>
                </a:solidFill>
              </a:rPr>
              <a:t>..ка</a:t>
            </a: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мес</a:t>
            </a:r>
            <a:r>
              <a:rPr lang="ru-RU" sz="7200" b="1" dirty="0" smtClean="0">
                <a:solidFill>
                  <a:srgbClr val="7030A0"/>
                </a:solidFill>
              </a:rPr>
              <a:t>..</a:t>
            </a:r>
            <a:r>
              <a:rPr lang="ru-RU" sz="7200" b="1" dirty="0" err="1" smtClean="0">
                <a:solidFill>
                  <a:srgbClr val="7030A0"/>
                </a:solidFill>
              </a:rPr>
              <a:t>ный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шу..ка</a:t>
            </a:r>
            <a:endParaRPr lang="ru-RU" sz="72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9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Найди лишнее слово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179512" y="1052736"/>
            <a:ext cx="8712968" cy="4824536"/>
          </a:xfrm>
        </p:spPr>
        <p:txBody>
          <a:bodyPr/>
          <a:lstStyle/>
          <a:p>
            <a:pPr algn="ctr"/>
            <a:r>
              <a:rPr lang="ru-RU" sz="7200" b="1" dirty="0" err="1">
                <a:solidFill>
                  <a:srgbClr val="7030A0"/>
                </a:solidFill>
              </a:rPr>
              <a:t>с</a:t>
            </a:r>
            <a:r>
              <a:rPr lang="ru-RU" sz="7200" b="1" dirty="0" err="1" smtClean="0">
                <a:solidFill>
                  <a:srgbClr val="7030A0"/>
                </a:solidFill>
              </a:rPr>
              <a:t>ем..я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бел..ё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в..юга</a:t>
            </a:r>
            <a:endParaRPr lang="ru-RU" sz="7200" b="1" dirty="0">
              <a:solidFill>
                <a:srgbClr val="7030A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err="1" smtClean="0">
                <a:solidFill>
                  <a:srgbClr val="7030A0"/>
                </a:solidFill>
              </a:rPr>
              <a:t>звёз</a:t>
            </a:r>
            <a:r>
              <a:rPr lang="ru-RU" sz="7200" b="1" dirty="0" smtClean="0">
                <a:solidFill>
                  <a:srgbClr val="7030A0"/>
                </a:solidFill>
              </a:rPr>
              <a:t>..</a:t>
            </a:r>
            <a:r>
              <a:rPr lang="ru-RU" sz="7200" b="1" dirty="0" err="1" smtClean="0">
                <a:solidFill>
                  <a:srgbClr val="7030A0"/>
                </a:solidFill>
              </a:rPr>
              <a:t>ный</a:t>
            </a:r>
            <a:endParaRPr lang="ru-RU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Тема урока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Непроизносимые 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согласные.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 </a:t>
            </a:r>
            <a:r>
              <a:rPr lang="ru-RU" sz="4800" b="1" dirty="0" smtClean="0">
                <a:solidFill>
                  <a:srgbClr val="00B050"/>
                </a:solidFill>
              </a:rPr>
              <a:t>4 урок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2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Цель урока: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179512" y="1340768"/>
            <a:ext cx="8517632" cy="4536504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Закрепить умение </a:t>
            </a:r>
          </a:p>
          <a:p>
            <a:r>
              <a:rPr lang="ru-RU" sz="4800" b="1" dirty="0" smtClean="0">
                <a:solidFill>
                  <a:srgbClr val="7030A0"/>
                </a:solidFill>
              </a:rPr>
              <a:t>подбирать…</a:t>
            </a:r>
          </a:p>
          <a:p>
            <a:r>
              <a:rPr lang="ru-RU" sz="4800" b="1" dirty="0">
                <a:solidFill>
                  <a:srgbClr val="7030A0"/>
                </a:solidFill>
              </a:rPr>
              <a:t> </a:t>
            </a:r>
            <a:r>
              <a:rPr lang="ru-RU" sz="4800" b="1" dirty="0" smtClean="0">
                <a:solidFill>
                  <a:srgbClr val="00B050"/>
                </a:solidFill>
              </a:rPr>
              <a:t>проверочные слова к </a:t>
            </a:r>
          </a:p>
          <a:p>
            <a:r>
              <a:rPr lang="ru-RU" sz="4800" b="1" dirty="0">
                <a:solidFill>
                  <a:srgbClr val="00B050"/>
                </a:solidFill>
              </a:rPr>
              <a:t>н</a:t>
            </a:r>
            <a:r>
              <a:rPr lang="ru-RU" sz="4800" b="1" dirty="0" smtClean="0">
                <a:solidFill>
                  <a:srgbClr val="00B050"/>
                </a:solidFill>
              </a:rPr>
              <a:t>епроизносимым</a:t>
            </a:r>
          </a:p>
          <a:p>
            <a:r>
              <a:rPr lang="ru-RU" sz="4800" b="1" dirty="0" smtClean="0">
                <a:solidFill>
                  <a:srgbClr val="00B050"/>
                </a:solidFill>
              </a:rPr>
              <a:t> согласным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7200" dirty="0" smtClean="0">
                <a:solidFill>
                  <a:srgbClr val="00B050"/>
                </a:solidFill>
              </a:rPr>
              <a:t>Правило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11560" y="1484784"/>
            <a:ext cx="8085584" cy="4392488"/>
          </a:xfrm>
        </p:spPr>
        <p:txBody>
          <a:bodyPr/>
          <a:lstStyle/>
          <a:p>
            <a:pPr marL="27432" lvl="0" algn="ctr" latinLnBrk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5400" b="1" dirty="0">
                <a:solidFill>
                  <a:srgbClr val="FF0000"/>
                </a:solidFill>
                <a:latin typeface="Corbel"/>
              </a:rPr>
              <a:t>Непроизносимый </a:t>
            </a:r>
            <a:r>
              <a:rPr lang="ru-RU" sz="5400" b="1" dirty="0">
                <a:solidFill>
                  <a:srgbClr val="7030A0"/>
                </a:solidFill>
                <a:latin typeface="Corbel"/>
              </a:rPr>
              <a:t>согласный проверяй, Рядом с </a:t>
            </a:r>
            <a:r>
              <a:rPr lang="ru-RU" sz="5400" b="1" dirty="0">
                <a:solidFill>
                  <a:srgbClr val="FF0000"/>
                </a:solidFill>
                <a:latin typeface="Corbel"/>
              </a:rPr>
              <a:t>гласным </a:t>
            </a:r>
            <a:r>
              <a:rPr lang="ru-RU" sz="5400" b="1" dirty="0">
                <a:solidFill>
                  <a:srgbClr val="7030A0"/>
                </a:solidFill>
                <a:latin typeface="Corbel"/>
              </a:rPr>
              <a:t>подставляй!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2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83568" y="332656"/>
            <a:ext cx="8013576" cy="5544616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</a:rPr>
              <a:t>Диктант </a:t>
            </a:r>
          </a:p>
          <a:p>
            <a:pPr algn="ctr"/>
            <a:r>
              <a:rPr lang="ru-RU" sz="6600" b="1" dirty="0" smtClean="0">
                <a:solidFill>
                  <a:srgbClr val="7030A0"/>
                </a:solidFill>
              </a:rPr>
              <a:t>объяснительный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4323780" cy="324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3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148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Office Theme</vt:lpstr>
      <vt:lpstr>Custom Design</vt:lpstr>
      <vt:lpstr>Презентация PowerPoint</vt:lpstr>
      <vt:lpstr>Девиз урока:</vt:lpstr>
      <vt:lpstr>Найди лишнее слово</vt:lpstr>
      <vt:lpstr>Найди лишнее слово</vt:lpstr>
      <vt:lpstr>Найди лишнее слово</vt:lpstr>
      <vt:lpstr>Тема урока</vt:lpstr>
      <vt:lpstr>Цель урока:</vt:lpstr>
      <vt:lpstr>Правило</vt:lpstr>
      <vt:lpstr>Презентация PowerPoint</vt:lpstr>
      <vt:lpstr>Презентация PowerPoint</vt:lpstr>
      <vt:lpstr>Презентация PowerPoint</vt:lpstr>
      <vt:lpstr>Упр. 147. с. 140</vt:lpstr>
      <vt:lpstr> Известен- известный поэт </vt:lpstr>
      <vt:lpstr> Властен- властный голос </vt:lpstr>
      <vt:lpstr> Честен- честный поступок </vt:lpstr>
      <vt:lpstr> Место- местное время </vt:lpstr>
      <vt:lpstr> Опасен- опасный зверь </vt:lpstr>
      <vt:lpstr>Уста- устный ответ</vt:lpstr>
      <vt:lpstr>Чудесен-чудесный день</vt:lpstr>
      <vt:lpstr>Прелестен- прелестная улыбка</vt:lpstr>
      <vt:lpstr>Контрасты- контрастный душ</vt:lpstr>
      <vt:lpstr>Горести-горестный взгляд</vt:lpstr>
      <vt:lpstr>Прекрасен-прекрасная картина</vt:lpstr>
      <vt:lpstr>Вкусен-вкусный обед</vt:lpstr>
      <vt:lpstr>Итог урока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36</cp:revision>
  <dcterms:created xsi:type="dcterms:W3CDTF">2014-04-01T16:35:38Z</dcterms:created>
  <dcterms:modified xsi:type="dcterms:W3CDTF">2017-05-10T16:18:00Z</dcterms:modified>
</cp:coreProperties>
</file>