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97" autoAdjust="0"/>
    <p:restoredTop sz="94660"/>
  </p:normalViewPr>
  <p:slideViewPr>
    <p:cSldViewPr>
      <p:cViewPr varScale="1">
        <p:scale>
          <a:sx n="58" d="100"/>
          <a:sy n="58" d="100"/>
        </p:scale>
        <p:origin x="-7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0EFE4D8-C23F-4A28-BE48-C3C633DFE3AE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01042CC-D3FF-4B19-9940-AC642BE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E4D8-C23F-4A28-BE48-C3C633DFE3AE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42CC-D3FF-4B19-9940-AC642BE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E4D8-C23F-4A28-BE48-C3C633DFE3AE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42CC-D3FF-4B19-9940-AC642BE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0EFE4D8-C23F-4A28-BE48-C3C633DFE3AE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42CC-D3FF-4B19-9940-AC642BE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0EFE4D8-C23F-4A28-BE48-C3C633DFE3AE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01042CC-D3FF-4B19-9940-AC642BE24FE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EFE4D8-C23F-4A28-BE48-C3C633DFE3AE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01042CC-D3FF-4B19-9940-AC642BE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0EFE4D8-C23F-4A28-BE48-C3C633DFE3AE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01042CC-D3FF-4B19-9940-AC642BE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E4D8-C23F-4A28-BE48-C3C633DFE3AE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42CC-D3FF-4B19-9940-AC642BE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EFE4D8-C23F-4A28-BE48-C3C633DFE3AE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01042CC-D3FF-4B19-9940-AC642BE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0EFE4D8-C23F-4A28-BE48-C3C633DFE3AE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01042CC-D3FF-4B19-9940-AC642BE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0EFE4D8-C23F-4A28-BE48-C3C633DFE3AE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01042CC-D3FF-4B19-9940-AC642BE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0EFE4D8-C23F-4A28-BE48-C3C633DFE3AE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01042CC-D3FF-4B19-9940-AC642BE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4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3.xml"/><Relationship Id="rId3" Type="http://schemas.openxmlformats.org/officeDocument/2006/relationships/slide" Target="slide6.xml"/><Relationship Id="rId7" Type="http://schemas.openxmlformats.org/officeDocument/2006/relationships/slide" Target="slide16.xml"/><Relationship Id="rId12" Type="http://schemas.openxmlformats.org/officeDocument/2006/relationships/slide" Target="slide2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11" Type="http://schemas.openxmlformats.org/officeDocument/2006/relationships/slide" Target="slide20.xml"/><Relationship Id="rId5" Type="http://schemas.openxmlformats.org/officeDocument/2006/relationships/slide" Target="slide12.xml"/><Relationship Id="rId10" Type="http://schemas.openxmlformats.org/officeDocument/2006/relationships/slide" Target="slide19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Устройство </a:t>
            </a:r>
            <a:r>
              <a:rPr lang="ru-RU" dirty="0" smtClean="0"/>
              <a:t>компьютера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214554"/>
            <a:ext cx="8062912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Кэш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Кэш применяется для значительного ускорения вычислений. Это встроенная в корпус процессора сверхбыстрая память, содержащая данные, к которым процессор часто обращается. Кэш-память может быть первого (L1), второго (L2) или третьего (L3) уровня.</a:t>
            </a:r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71472" y="6215082"/>
            <a:ext cx="1500198" cy="642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Сокет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Сокет</a:t>
            </a:r>
            <a:r>
              <a:rPr lang="ru-RU" dirty="0" smtClean="0"/>
              <a:t> (</a:t>
            </a:r>
            <a:r>
              <a:rPr lang="ru-RU" dirty="0" err="1" smtClean="0"/>
              <a:t>socket</a:t>
            </a:r>
            <a:r>
              <a:rPr lang="ru-RU" dirty="0" smtClean="0"/>
              <a:t>) – это разъём (гнездо) на материнской плате, куда устанавливается процессор. Но когда мы говорим «</a:t>
            </a:r>
            <a:r>
              <a:rPr lang="ru-RU" dirty="0" err="1" smtClean="0"/>
              <a:t>сокет</a:t>
            </a:r>
            <a:r>
              <a:rPr lang="ru-RU" dirty="0" smtClean="0"/>
              <a:t> процессора», то подразумеваем под этим, как гнездо на материнской плате, так и поддержку данного </a:t>
            </a:r>
            <a:r>
              <a:rPr lang="ru-RU" dirty="0" err="1" smtClean="0"/>
              <a:t>сокета</a:t>
            </a:r>
            <a:r>
              <a:rPr lang="ru-RU" dirty="0" smtClean="0"/>
              <a:t> определенными моделями процессоров. </a:t>
            </a:r>
            <a:r>
              <a:rPr lang="ru-RU" dirty="0" err="1" smtClean="0"/>
              <a:t>Сокет</a:t>
            </a:r>
            <a:r>
              <a:rPr lang="ru-RU" dirty="0" smtClean="0"/>
              <a:t> нужен именно для того, чтобы можно было с легкостью заменить вышедший из строя процессор или модернизировать компьютер более мощным процессором.</a:t>
            </a:r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71472" y="6215082"/>
            <a:ext cx="1500198" cy="642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-285776"/>
            <a:ext cx="8229600" cy="1399032"/>
          </a:xfrm>
        </p:spPr>
        <p:txBody>
          <a:bodyPr/>
          <a:lstStyle/>
          <a:p>
            <a:r>
              <a:rPr lang="ru-RU" dirty="0" smtClean="0"/>
              <a:t>Оперативная память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858280" cy="507209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Следующий важный элемент компьютера, который находится в системном блоке – оперативная память (RAM или </a:t>
            </a:r>
            <a:r>
              <a:rPr lang="ru-RU" dirty="0" err="1" smtClean="0"/>
              <a:t>ОЗУ-оперативное</a:t>
            </a:r>
            <a:r>
              <a:rPr lang="ru-RU" dirty="0" smtClean="0"/>
              <a:t> запоминающие устройство). Именно в ней запоминаются обрабатываемая процессором информация и запущенные пользователем программы. Оперативной она называется потому, что предоставляет процессору быстрый доступ к данным.</a:t>
            </a:r>
            <a:endParaRPr lang="ru-RU" dirty="0"/>
          </a:p>
        </p:txBody>
      </p:sp>
      <p:pic>
        <p:nvPicPr>
          <p:cNvPr id="4098" name="Picture 2" descr="E:\Documents and Settings\Ученик\Рабочий стол\Флаги\dd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1" y="5715015"/>
            <a:ext cx="3929059" cy="1142985"/>
          </a:xfrm>
          <a:prstGeom prst="rect">
            <a:avLst/>
          </a:prstGeom>
          <a:noFill/>
        </p:spPr>
      </p:pic>
      <p:pic>
        <p:nvPicPr>
          <p:cNvPr id="4099" name="Picture 3" descr="E:\Documents and Settings\Ученик\Рабочий стол\Флаги\ddr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857760"/>
            <a:ext cx="3500462" cy="907528"/>
          </a:xfrm>
          <a:prstGeom prst="rect">
            <a:avLst/>
          </a:prstGeom>
          <a:noFill/>
        </p:spPr>
      </p:pic>
      <p:pic>
        <p:nvPicPr>
          <p:cNvPr id="4100" name="Picture 4" descr="E:\Documents and Settings\Ученик\Рабочий стол\Флаги\ddr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5781675"/>
            <a:ext cx="3833809" cy="1076325"/>
          </a:xfrm>
          <a:prstGeom prst="rect">
            <a:avLst/>
          </a:prstGeom>
          <a:noFill/>
        </p:spPr>
      </p:pic>
      <p:sp>
        <p:nvSpPr>
          <p:cNvPr id="7" name="Стрелка влево 6">
            <a:hlinkClick r:id="rId5" action="ppaction://hlinksldjump"/>
          </p:cNvPr>
          <p:cNvSpPr/>
          <p:nvPr/>
        </p:nvSpPr>
        <p:spPr>
          <a:xfrm>
            <a:off x="0" y="6143644"/>
            <a:ext cx="1357290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</a:t>
            </a:r>
            <a:endParaRPr lang="ru-RU" dirty="0"/>
          </a:p>
        </p:txBody>
      </p:sp>
      <p:sp>
        <p:nvSpPr>
          <p:cNvPr id="9" name="Стрелка вправо 8">
            <a:hlinkClick r:id="rId6" action="ppaction://hlinksldjump"/>
          </p:cNvPr>
          <p:cNvSpPr/>
          <p:nvPr/>
        </p:nvSpPr>
        <p:spPr>
          <a:xfrm>
            <a:off x="6786578" y="0"/>
            <a:ext cx="2357422" cy="857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характеристики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характеристики оперативной памяти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объём</a:t>
            </a:r>
            <a:r>
              <a:rPr lang="ru-RU" dirty="0" smtClean="0"/>
              <a:t> – измеряется в мегабайтах (Мбайт) или гигабайтах (Гбайт), значительно влияет на производительность компьютера. Из-за недостаточного объёма оперативной памяти многие программы или не станут загружаться, или будут выполняться очень медленно. В современном типичном компьютере используется как минимум 1 Гбайт памяти, хотя для удобной работы лучше иметь 2 или 3 </a:t>
            </a:r>
            <a:r>
              <a:rPr lang="ru-RU" dirty="0" err="1" smtClean="0"/>
              <a:t>Гбайта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частота  шины</a:t>
            </a:r>
            <a:r>
              <a:rPr lang="ru-RU" i="1" dirty="0" smtClean="0"/>
              <a:t> </a:t>
            </a:r>
            <a:r>
              <a:rPr lang="ru-RU" dirty="0" smtClean="0"/>
              <a:t>– измеряется в мегагерцах (МГц), также оказывает большое влияние на скорость работы компьютера. Чем она больше, тем быстрее передача данных между процессором и самой памятью.</a:t>
            </a:r>
          </a:p>
          <a:p>
            <a:r>
              <a:rPr lang="ru-RU" b="1" dirty="0" smtClean="0"/>
              <a:t>тип памяти</a:t>
            </a:r>
            <a:r>
              <a:rPr lang="ru-RU" dirty="0" smtClean="0"/>
              <a:t> – указывает на поколение, к которому относится память. На сегодняшний день можно встретить оперативную память следующих типов (размещены по хронологии появления):</a:t>
            </a:r>
          </a:p>
          <a:p>
            <a:r>
              <a:rPr lang="ru-RU" dirty="0" smtClean="0"/>
              <a:t>-DDR SDRAM(100 – 267 МГц)</a:t>
            </a:r>
          </a:p>
          <a:p>
            <a:r>
              <a:rPr lang="ru-RU" dirty="0" smtClean="0"/>
              <a:t>-DDR2 SDRAM (400 – 1066 МГц)</a:t>
            </a:r>
          </a:p>
          <a:p>
            <a:r>
              <a:rPr lang="ru-RU" dirty="0" smtClean="0"/>
              <a:t>-DDR3 SDRAM(800 – 2400 МГц)</a:t>
            </a:r>
          </a:p>
          <a:p>
            <a:r>
              <a:rPr lang="ru-RU" dirty="0" smtClean="0"/>
              <a:t>-DDR4 SDRAM(1600 – 2400 МГц)</a:t>
            </a:r>
          </a:p>
          <a:p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428760" cy="642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dirty="0" smtClean="0"/>
              <a:t>Видеокарта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Видеокарта – электронная плата, обеспечивающая формирования видеосигнала и тем самым определяет изображение, показываемое монитором. У существующих видеокарт разные возможности. Если на компьютере используются офисные программы, то особых требований к видеокарте не предъявляют. Другое дело игровой компьютер, в котором основную работу берёт на себя видеокарта, а центральному процессору отводится второстепенная роль.</a:t>
            </a:r>
          </a:p>
          <a:p>
            <a:endParaRPr lang="ru-RU" dirty="0"/>
          </a:p>
        </p:txBody>
      </p:sp>
      <p:pic>
        <p:nvPicPr>
          <p:cNvPr id="5122" name="Picture 2" descr="E:\Documents and Settings\Ученик\Рабочий стол\Флаги\videokar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714884"/>
            <a:ext cx="2896104" cy="2143116"/>
          </a:xfrm>
          <a:prstGeom prst="rect">
            <a:avLst/>
          </a:prstGeom>
          <a:noFill/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1357290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</a:t>
            </a:r>
            <a:endParaRPr lang="ru-RU" dirty="0"/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6786578" y="6000768"/>
            <a:ext cx="2357422" cy="857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характеристики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dirty="0" smtClean="0"/>
              <a:t>Основные характеристики видеокарты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22960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объём видеопамяти – измеряется в мегабайтах (Мбайт) или гигабайтах (Гбайт), влияет на максимальное разрешение монитора, количество цветов и скорость обработки изображения. На данное время производятся модели видеокарт с объёмом видеопамяти от 256 Мбайт до 6 Гбайт. Оптимальный средний объём 512 Мбайт или 1 Гбайт;</a:t>
            </a:r>
          </a:p>
          <a:p>
            <a:r>
              <a:rPr lang="ru-RU" dirty="0" smtClean="0"/>
              <a:t>разрядность шины видеопамяти – измеряется в битах, определяет объём данных, который можно одновременно передать из видеопамяти (в память). Стандартная разрядность шины современных видеокарт 256 бит;</a:t>
            </a:r>
          </a:p>
          <a:p>
            <a:r>
              <a:rPr lang="ru-RU" dirty="0" smtClean="0"/>
              <a:t>частота видеопамяти – измеряется в мегагерцах (МГц), чем выше, тем больше общая производительность видеокарты.</a:t>
            </a:r>
          </a:p>
          <a:p>
            <a:endParaRPr lang="ru-RU" dirty="0" smtClean="0"/>
          </a:p>
          <a:p>
            <a:r>
              <a:rPr lang="ru-RU" dirty="0" smtClean="0"/>
              <a:t>В настоящее время видеокарты производят на основе </a:t>
            </a:r>
            <a:r>
              <a:rPr lang="ru-RU" dirty="0" err="1" smtClean="0"/>
              <a:t>чипсетов</a:t>
            </a:r>
            <a:r>
              <a:rPr lang="ru-RU" dirty="0" smtClean="0"/>
              <a:t> </a:t>
            </a:r>
            <a:r>
              <a:rPr lang="ru-RU" dirty="0" err="1" smtClean="0"/>
              <a:t>nVidia</a:t>
            </a:r>
            <a:r>
              <a:rPr lang="ru-RU" dirty="0" smtClean="0"/>
              <a:t> </a:t>
            </a:r>
            <a:r>
              <a:rPr lang="ru-RU" dirty="0" err="1" smtClean="0"/>
              <a:t>GeForce</a:t>
            </a:r>
            <a:r>
              <a:rPr lang="ru-RU" dirty="0" smtClean="0"/>
              <a:t> и ATI </a:t>
            </a:r>
            <a:r>
              <a:rPr lang="ru-RU" dirty="0" err="1" smtClean="0"/>
              <a:t>Radeon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500034" y="6215082"/>
            <a:ext cx="1428760" cy="642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85776"/>
            <a:ext cx="8229600" cy="1399032"/>
          </a:xfrm>
        </p:spPr>
        <p:txBody>
          <a:bodyPr/>
          <a:lstStyle/>
          <a:p>
            <a:r>
              <a:rPr lang="ru-RU" dirty="0" smtClean="0"/>
              <a:t>Жёсткий диск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Жёсткий диск, называемый также винчестером или HDD, предназначен для долговременного хранения информации. Именно на жестком диске вашего компьютера хранится вся информация: операционная система, нужные программы, документы, фотографии, фильмы, музыка и прочие файлы. Именно он является основным </a:t>
            </a:r>
            <a:r>
              <a:rPr lang="ru-RU" b="1" dirty="0" smtClean="0"/>
              <a:t>устройством</a:t>
            </a:r>
            <a:r>
              <a:rPr lang="ru-RU" dirty="0" smtClean="0"/>
              <a:t> </a:t>
            </a:r>
            <a:r>
              <a:rPr lang="ru-RU" b="1" dirty="0" smtClean="0"/>
              <a:t>хранения</a:t>
            </a:r>
            <a:r>
              <a:rPr lang="ru-RU" dirty="0" smtClean="0"/>
              <a:t> информации в компьютере.</a:t>
            </a:r>
            <a:endParaRPr lang="ru-RU" dirty="0"/>
          </a:p>
        </p:txBody>
      </p:sp>
      <p:pic>
        <p:nvPicPr>
          <p:cNvPr id="6146" name="Picture 2" descr="E:\Documents and Settings\Ученик\Рабочий стол\Флаги\HD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0034" y="4929198"/>
            <a:ext cx="2433965" cy="1928802"/>
          </a:xfrm>
          <a:prstGeom prst="rect">
            <a:avLst/>
          </a:prstGeom>
          <a:noFill/>
        </p:spPr>
      </p:pic>
      <p:pic>
        <p:nvPicPr>
          <p:cNvPr id="6147" name="Picture 3" descr="E:\Documents and Settings\Ученик\Рабочий стол\Флаги\HDD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929198"/>
            <a:ext cx="2357949" cy="1928802"/>
          </a:xfrm>
          <a:prstGeom prst="rect">
            <a:avLst/>
          </a:prstGeom>
          <a:noFill/>
        </p:spPr>
      </p:pic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285720" y="6143644"/>
            <a:ext cx="1357290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>
            <a:normAutofit/>
          </a:bodyPr>
          <a:lstStyle/>
          <a:p>
            <a:r>
              <a:rPr lang="en-US" dirty="0" smtClean="0"/>
              <a:t>DVD-</a:t>
            </a:r>
            <a:r>
              <a:rPr lang="ru-RU" dirty="0" smtClean="0"/>
              <a:t>привод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DVD-привод используется для чтения DVD и CD-дисков. Если в названии стоит приставка “RW”, то привод способен не только читать, но и записывать на диски. Привод характеризуется скоростью чтения/записи и обозначается посредством множителя (1x, 2x и т.д.). Единица скорости здесь равна 1.385 мегабайт в секунду (Мб/с). То есть, когда на приводе указано значение скорости 8x, то действительная скорость будет составлять 8 * 1.385 Мб/с=11.08 Мб/с.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85720" y="6143644"/>
            <a:ext cx="1357290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-142900"/>
            <a:ext cx="8229600" cy="1399032"/>
          </a:xfrm>
        </p:spPr>
        <p:txBody>
          <a:bodyPr/>
          <a:lstStyle/>
          <a:p>
            <a:r>
              <a:rPr lang="en-US" dirty="0" err="1" smtClean="0"/>
              <a:t>Blu</a:t>
            </a:r>
            <a:r>
              <a:rPr lang="en-US" dirty="0" smtClean="0"/>
              <a:t>-ray (</a:t>
            </a:r>
            <a:r>
              <a:rPr lang="ru-RU" dirty="0" err="1" smtClean="0"/>
              <a:t>Блю-рей</a:t>
            </a:r>
            <a:r>
              <a:rPr lang="ru-RU" dirty="0" smtClean="0"/>
              <a:t>) привод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229600" cy="4572000"/>
          </a:xfrm>
        </p:spPr>
        <p:txBody>
          <a:bodyPr/>
          <a:lstStyle/>
          <a:p>
            <a:r>
              <a:rPr lang="ru-RU" dirty="0" err="1" smtClean="0"/>
              <a:t>Blu-ray</a:t>
            </a:r>
            <a:r>
              <a:rPr lang="ru-RU" dirty="0" smtClean="0"/>
              <a:t> приводы могут быть трёх видов: считывающие, </a:t>
            </a:r>
            <a:r>
              <a:rPr lang="ru-RU" dirty="0" err="1" smtClean="0"/>
              <a:t>комбо</a:t>
            </a:r>
            <a:r>
              <a:rPr lang="ru-RU" dirty="0" smtClean="0"/>
              <a:t> и пишущие. Считывающий </a:t>
            </a:r>
            <a:r>
              <a:rPr lang="ru-RU" dirty="0" err="1" smtClean="0"/>
              <a:t>Blu-ray</a:t>
            </a:r>
            <a:r>
              <a:rPr lang="ru-RU" dirty="0" smtClean="0"/>
              <a:t> привод может считывать CD, DVD и </a:t>
            </a:r>
            <a:r>
              <a:rPr lang="ru-RU" dirty="0" err="1" smtClean="0"/>
              <a:t>Blu-ray</a:t>
            </a:r>
            <a:r>
              <a:rPr lang="ru-RU" dirty="0" smtClean="0"/>
              <a:t> диски. </a:t>
            </a:r>
            <a:r>
              <a:rPr lang="ru-RU" dirty="0" err="1" smtClean="0"/>
              <a:t>Комбо</a:t>
            </a:r>
            <a:r>
              <a:rPr lang="ru-RU" dirty="0" smtClean="0"/>
              <a:t> может дополнительно записывать CD и DVD-диски. Пишущий </a:t>
            </a:r>
            <a:r>
              <a:rPr lang="ru-RU" dirty="0" err="1" smtClean="0"/>
              <a:t>Blu-ray</a:t>
            </a:r>
            <a:r>
              <a:rPr lang="ru-RU" dirty="0" smtClean="0"/>
              <a:t> привод может считывать и записывать все диски.</a:t>
            </a:r>
            <a:endParaRPr lang="ru-RU" dirty="0"/>
          </a:p>
        </p:txBody>
      </p:sp>
      <p:pic>
        <p:nvPicPr>
          <p:cNvPr id="7170" name="Picture 2" descr="E:\Documents and Settings\Ученик\Рабочий стол\Флаги\Blu-r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961641"/>
            <a:ext cx="4000496" cy="2896359"/>
          </a:xfrm>
          <a:prstGeom prst="rect">
            <a:avLst/>
          </a:prstGeom>
          <a:noFill/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1357290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dirty="0" smtClean="0"/>
              <a:t>Блок 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572000"/>
          </a:xfrm>
        </p:spPr>
        <p:txBody>
          <a:bodyPr/>
          <a:lstStyle/>
          <a:p>
            <a:r>
              <a:rPr lang="ru-RU" dirty="0" smtClean="0"/>
              <a:t>Блок питания снабжает электроэнергией устройства компьютера, и обычно продаётся вместе с корпусом. В настоящий момент производят блоки питания мощностью 450, 550 и 750 Ватт. Более мощные блоки питания (до 1500 Ватт) могут понадобиться компьютеру с мощной игровой видеокартой.</a:t>
            </a:r>
            <a:endParaRPr lang="ru-RU" dirty="0"/>
          </a:p>
        </p:txBody>
      </p:sp>
      <p:pic>
        <p:nvPicPr>
          <p:cNvPr id="8194" name="Picture 2" descr="E:\Documents and Settings\Ученик\Рабочий стол\Флаги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799" y="4810125"/>
            <a:ext cx="3124201" cy="2047875"/>
          </a:xfrm>
          <a:prstGeom prst="rect">
            <a:avLst/>
          </a:prstGeom>
          <a:noFill/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1357290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Компьютер - </a:t>
            </a:r>
            <a:r>
              <a:rPr lang="ru-RU" dirty="0" smtClean="0"/>
              <a:t>устройство или система, способная выполнять заданную, чётко определённую, изменяемую последовательность операций. Это чаще всего операции численных расчётов и манипулирования данными, однако сюда относятся и операции ввода-вывода. Описание последовательности операций называется программой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4143380"/>
            <a:ext cx="9144000" cy="2714620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Компьютерная система</a:t>
            </a:r>
            <a:r>
              <a:rPr kumimoji="0" lang="ru-RU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— любое устройство или группа взаимосвязанных или смежных устройств, одно или более из которых, действуя в соответствии с программой, осуществляет автоматизированную обработку данных.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dirty="0" smtClean="0"/>
              <a:t>Монитор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229600" cy="4572000"/>
          </a:xfrm>
        </p:spPr>
        <p:txBody>
          <a:bodyPr/>
          <a:lstStyle/>
          <a:p>
            <a:r>
              <a:rPr lang="ru-RU" dirty="0" smtClean="0"/>
              <a:t>Монитор предназначен для показа изображений поступающих от компьютера. Он относится к устройствам вывода информации компьютера.</a:t>
            </a:r>
            <a:endParaRPr lang="ru-RU" dirty="0"/>
          </a:p>
        </p:txBody>
      </p:sp>
      <p:pic>
        <p:nvPicPr>
          <p:cNvPr id="9218" name="Picture 2" descr="E:\Documents and Settings\Ученик\Рабочий стол\Флаги\LCD16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56988"/>
            <a:ext cx="4619624" cy="3301012"/>
          </a:xfrm>
          <a:prstGeom prst="rect">
            <a:avLst/>
          </a:prstGeom>
          <a:noFill/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1357290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</a:t>
            </a:r>
            <a:endParaRPr lang="ru-RU" dirty="0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6500826" y="6072206"/>
            <a:ext cx="2643174" cy="785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Характеристики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dirty="0" smtClean="0"/>
              <a:t>Основные характеристики мониторов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5720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размер экрана</a:t>
            </a:r>
            <a:r>
              <a:rPr lang="ru-RU" dirty="0" smtClean="0"/>
              <a:t> – измеряется в дюймах (1 дюйм=2,54 см) по диагонали. На данный момент наиболее популярными являются </a:t>
            </a:r>
            <a:r>
              <a:rPr lang="ru-RU" dirty="0" err="1" smtClean="0"/>
              <a:t>ЖК-мониторы</a:t>
            </a:r>
            <a:r>
              <a:rPr lang="ru-RU" dirty="0" smtClean="0"/>
              <a:t> с диагональю 19 дюймов;</a:t>
            </a:r>
          </a:p>
          <a:p>
            <a:r>
              <a:rPr lang="ru-RU" b="1" dirty="0" smtClean="0"/>
              <a:t>формат экрана</a:t>
            </a:r>
            <a:r>
              <a:rPr lang="ru-RU" dirty="0" smtClean="0"/>
              <a:t> (соотношение сторон по вертикали и горизонтали), сейчас почти все мониторы продаются в широкоформатном исполнении: формат 16:9 и 16:10;</a:t>
            </a:r>
          </a:p>
          <a:p>
            <a:r>
              <a:rPr lang="ru-RU" b="1" dirty="0" smtClean="0"/>
              <a:t>тип матрицы</a:t>
            </a:r>
            <a:r>
              <a:rPr lang="ru-RU" dirty="0" smtClean="0"/>
              <a:t> – основная часть </a:t>
            </a:r>
            <a:r>
              <a:rPr lang="ru-RU" dirty="0" err="1" smtClean="0"/>
              <a:t>ЖК-монитора</a:t>
            </a:r>
            <a:r>
              <a:rPr lang="ru-RU" dirty="0" smtClean="0"/>
              <a:t>, от которой на 90% зависит его качество. В современных мониторах применяется один из трёх основных типов матриц: </a:t>
            </a:r>
            <a:r>
              <a:rPr lang="ru-RU" dirty="0" err="1" smtClean="0"/>
              <a:t>TN-film</a:t>
            </a:r>
            <a:r>
              <a:rPr lang="ru-RU" dirty="0" smtClean="0"/>
              <a:t> (наиболее простой, самый дешёвый и распространённый), S-IPS (обладают наилучшей цветопередачей, применяется для профессиональной работы с изображениями) и PVA/ MVA (дороже </a:t>
            </a:r>
            <a:r>
              <a:rPr lang="ru-RU" dirty="0" err="1" smtClean="0"/>
              <a:t>TN-film</a:t>
            </a:r>
            <a:r>
              <a:rPr lang="ru-RU" dirty="0" smtClean="0"/>
              <a:t> и дешевле IPS, можно сказать, что эти матрицы являются компромиссом между </a:t>
            </a:r>
            <a:r>
              <a:rPr lang="ru-RU" dirty="0" err="1" smtClean="0"/>
              <a:t>TN+Film</a:t>
            </a:r>
            <a:r>
              <a:rPr lang="ru-RU" dirty="0" smtClean="0"/>
              <a:t> и IPS.);</a:t>
            </a:r>
          </a:p>
          <a:p>
            <a:r>
              <a:rPr lang="ru-RU" b="1" dirty="0" smtClean="0"/>
              <a:t>разрешение экрана</a:t>
            </a:r>
            <a:r>
              <a:rPr lang="ru-RU" dirty="0" smtClean="0"/>
              <a:t> – число точек (пикселей) в ширину и в высоту, из которых состоит изображение. Наиболее распространённые 17 и 19-дюймовые мониторы имеют разрешение 1280х1024 и 1600х1200 точек. Чем выше разрешение, тем, естественно, детальней получается изображение;</a:t>
            </a:r>
          </a:p>
          <a:p>
            <a:r>
              <a:rPr lang="ru-RU" b="1" dirty="0" smtClean="0"/>
              <a:t>тип разъёма</a:t>
            </a:r>
            <a:r>
              <a:rPr lang="ru-RU" dirty="0" smtClean="0"/>
              <a:t> используемый для соединения с компьютером, аналоговый VGA (</a:t>
            </a:r>
            <a:r>
              <a:rPr lang="ru-RU" dirty="0" err="1" smtClean="0"/>
              <a:t>D-Sub</a:t>
            </a:r>
            <a:r>
              <a:rPr lang="ru-RU" dirty="0" smtClean="0"/>
              <a:t>) или цифровые разъемы DVI, HDMI.</a:t>
            </a:r>
          </a:p>
          <a:p>
            <a:endParaRPr lang="ru-RU" dirty="0"/>
          </a:p>
        </p:txBody>
      </p:sp>
      <p:pic>
        <p:nvPicPr>
          <p:cNvPr id="10242" name="Picture 2" descr="E:\Documents and Settings\Ученик\Рабочий стол\Флаги\vga_dvi_hd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2925" y="5657850"/>
            <a:ext cx="4791075" cy="1200150"/>
          </a:xfrm>
          <a:prstGeom prst="rect">
            <a:avLst/>
          </a:prstGeom>
          <a:noFill/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500034" y="6215082"/>
            <a:ext cx="1428760" cy="642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dirty="0" smtClean="0"/>
              <a:t>Клавиатура и мышь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57200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Клавиатура</a:t>
            </a:r>
            <a:r>
              <a:rPr lang="ru-RU" dirty="0" smtClean="0"/>
              <a:t> — одно из наиболее часто используемых устройств ввода данных в компьютер.</a:t>
            </a:r>
          </a:p>
          <a:p>
            <a:r>
              <a:rPr lang="ru-RU" b="1" dirty="0" smtClean="0"/>
              <a:t>Компьютерная мышь</a:t>
            </a:r>
            <a:r>
              <a:rPr lang="ru-RU" dirty="0" smtClean="0"/>
              <a:t> также, как и клавиатура, является устройством ввода информации в компьютер. Компьютерные мышки бывают разные и по дизайну и по принципу работы и по функциональности. Сегодня наиболее распространены оптические мышки, с двумя кнопками и одним колесом прокрутки.</a:t>
            </a:r>
            <a:endParaRPr lang="ru-RU" dirty="0"/>
          </a:p>
        </p:txBody>
      </p:sp>
      <p:pic>
        <p:nvPicPr>
          <p:cNvPr id="11266" name="Picture 2" descr="E:\Documents and Settings\Ученик\Рабочий стол\Флаги\klavi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5357813"/>
            <a:ext cx="4286248" cy="1500187"/>
          </a:xfrm>
          <a:prstGeom prst="rect">
            <a:avLst/>
          </a:prstGeom>
          <a:noFill/>
        </p:spPr>
      </p:pic>
      <p:pic>
        <p:nvPicPr>
          <p:cNvPr id="11267" name="Picture 3" descr="E:\Documents and Settings\Ученик\Рабочий стол\Флаги\mou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5342765"/>
            <a:ext cx="2309812" cy="1515236"/>
          </a:xfrm>
          <a:prstGeom prst="rect">
            <a:avLst/>
          </a:prstGeom>
          <a:noFill/>
        </p:spPr>
      </p:pic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285720" y="6143644"/>
            <a:ext cx="1357290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dirty="0" smtClean="0"/>
              <a:t>Звуковые колонки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5720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Компьютерные колонки</a:t>
            </a:r>
            <a:r>
              <a:rPr lang="ru-RU" dirty="0" smtClean="0"/>
              <a:t> – отвечают за вывод звуковых сигналов. Колонки бывают активные (со встроенным усилителем) и пассивные (без усилителя и дополнительного питания). Преимущество таких пассивных колонок в их небольшой цене, но при этом страдает качество звучания. Активные колонки способны обеспечить более качественное и громкое воспроизведение звука.</a:t>
            </a:r>
            <a:endParaRPr lang="ru-RU" dirty="0"/>
          </a:p>
        </p:txBody>
      </p:sp>
      <p:pic>
        <p:nvPicPr>
          <p:cNvPr id="12290" name="Picture 2" descr="E:\Documents and Settings\Ученик\Рабочий стол\Флаги\kolon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2750" y="4743450"/>
            <a:ext cx="2381250" cy="2114550"/>
          </a:xfrm>
          <a:prstGeom prst="rect">
            <a:avLst/>
          </a:prstGeom>
          <a:noFill/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1357290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Самые распространённые дополнительные устройства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736"/>
            <a:ext cx="11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hlinkClick r:id="rId2" action="ppaction://hlinksldjump"/>
              </a:rPr>
              <a:t>Принтер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785926"/>
            <a:ext cx="1077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hlinkClick r:id="rId3" action="ppaction://hlinksldjump"/>
              </a:rPr>
              <a:t>Сканер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143116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hlinkClick r:id="rId4" action="ppaction://hlinksldjump"/>
              </a:rPr>
              <a:t>МФУ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500306"/>
            <a:ext cx="1622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hlinkClick r:id="rId5" action="ppaction://hlinksldjump"/>
              </a:rPr>
              <a:t>Веб-камера</a:t>
            </a:r>
            <a:endParaRPr lang="ru-RU" dirty="0"/>
          </a:p>
        </p:txBody>
      </p:sp>
      <p:sp>
        <p:nvSpPr>
          <p:cNvPr id="8" name="Стрелка влево 7">
            <a:hlinkClick r:id="rId6" action="ppaction://hlinksldjump"/>
          </p:cNvPr>
          <p:cNvSpPr/>
          <p:nvPr/>
        </p:nvSpPr>
        <p:spPr>
          <a:xfrm>
            <a:off x="285720" y="6143644"/>
            <a:ext cx="1357290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b="1" dirty="0" smtClean="0"/>
              <a:t>Принтер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4572000"/>
          </a:xfrm>
        </p:spPr>
        <p:txBody>
          <a:bodyPr/>
          <a:lstStyle/>
          <a:p>
            <a:r>
              <a:rPr lang="ru-RU" b="1" dirty="0" smtClean="0"/>
              <a:t>Принтер</a:t>
            </a:r>
            <a:r>
              <a:rPr lang="ru-RU" dirty="0" smtClean="0"/>
              <a:t> — устройство для печати текста и изображений на бумагу. Также относится к устройствам вывода информации ПК.</a:t>
            </a:r>
          </a:p>
          <a:p>
            <a:endParaRPr lang="ru-RU" dirty="0"/>
          </a:p>
        </p:txBody>
      </p:sp>
      <p:pic>
        <p:nvPicPr>
          <p:cNvPr id="13314" name="Picture 2" descr="E:\Documents and Settings\Ученик\Рабочий стол\Флаги\printer-hp-CE651A-300x2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34" y="3832303"/>
            <a:ext cx="4071966" cy="3025697"/>
          </a:xfrm>
          <a:prstGeom prst="rect">
            <a:avLst/>
          </a:prstGeom>
          <a:noFill/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357158" y="6072206"/>
            <a:ext cx="1500166" cy="7857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b="1" dirty="0" smtClean="0"/>
              <a:t>Сканер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229600" cy="4572000"/>
          </a:xfrm>
        </p:spPr>
        <p:txBody>
          <a:bodyPr/>
          <a:lstStyle/>
          <a:p>
            <a:r>
              <a:rPr lang="ru-RU" b="1" dirty="0" smtClean="0"/>
              <a:t>Сканер</a:t>
            </a:r>
            <a:r>
              <a:rPr lang="ru-RU" dirty="0" smtClean="0"/>
              <a:t> —  устройство для считывания и ввода текстовой и графической информации в компьютер.</a:t>
            </a:r>
            <a:endParaRPr lang="ru-RU" dirty="0"/>
          </a:p>
        </p:txBody>
      </p:sp>
      <p:pic>
        <p:nvPicPr>
          <p:cNvPr id="14338" name="Picture 2" descr="E:\Documents and Settings\Ученик\Рабочий стол\Флаги\scaner-300x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1" y="3696895"/>
            <a:ext cx="4214810" cy="3161106"/>
          </a:xfrm>
          <a:prstGeom prst="rect">
            <a:avLst/>
          </a:prstGeom>
          <a:noFill/>
        </p:spPr>
      </p:pic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357158" y="6072206"/>
            <a:ext cx="1500166" cy="7857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b="1" dirty="0" smtClean="0"/>
              <a:t>МФУ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4572000"/>
          </a:xfrm>
        </p:spPr>
        <p:txBody>
          <a:bodyPr/>
          <a:lstStyle/>
          <a:p>
            <a:r>
              <a:rPr lang="ru-RU" b="1" dirty="0" smtClean="0"/>
              <a:t>МФУ</a:t>
            </a:r>
            <a:r>
              <a:rPr lang="ru-RU" dirty="0" smtClean="0"/>
              <a:t> — Многофункциональное устройство. Объединяет в себе принтер, сканер и ксерокс.</a:t>
            </a:r>
            <a:endParaRPr lang="ru-RU" dirty="0"/>
          </a:p>
        </p:txBody>
      </p:sp>
      <p:pic>
        <p:nvPicPr>
          <p:cNvPr id="15362" name="Picture 2" descr="E:\Documents and Settings\Ученик\Рабочий стол\Флаги\mfu_Ep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8524" y="3467100"/>
            <a:ext cx="5705476" cy="3390900"/>
          </a:xfrm>
          <a:prstGeom prst="rect">
            <a:avLst/>
          </a:prstGeom>
          <a:noFill/>
        </p:spPr>
      </p:pic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357158" y="6072206"/>
            <a:ext cx="1500166" cy="7857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b="1" dirty="0" smtClean="0"/>
              <a:t>Веб-камера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4572000"/>
          </a:xfrm>
        </p:spPr>
        <p:txBody>
          <a:bodyPr/>
          <a:lstStyle/>
          <a:p>
            <a:r>
              <a:rPr lang="ru-RU" b="1" dirty="0" smtClean="0"/>
              <a:t>Веб-камера</a:t>
            </a:r>
            <a:r>
              <a:rPr lang="ru-RU" dirty="0" smtClean="0"/>
              <a:t> — это небольшая цифровая камера, которая совместно с компьютером служит для передачи изображения при общении в интернете.</a:t>
            </a:r>
            <a:endParaRPr lang="ru-RU" dirty="0"/>
          </a:p>
        </p:txBody>
      </p:sp>
      <p:pic>
        <p:nvPicPr>
          <p:cNvPr id="16386" name="Picture 2" descr="E:\Documents and Settings\Ученик\Рабочий стол\Флаги\web-camera-150x1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714760"/>
            <a:ext cx="3143240" cy="3143240"/>
          </a:xfrm>
          <a:prstGeom prst="rect">
            <a:avLst/>
          </a:prstGeom>
          <a:noFill/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357158" y="6072206"/>
            <a:ext cx="1500166" cy="7857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01156" cy="571501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Cc</a:t>
            </a:r>
            <a:r>
              <a:rPr lang="ru-RU" dirty="0" err="1" smtClean="0"/>
              <a:t>ылка</a:t>
            </a:r>
            <a:r>
              <a:rPr lang="ru-RU" dirty="0" smtClean="0"/>
              <a:t> на источник</a:t>
            </a:r>
          </a:p>
          <a:p>
            <a:r>
              <a:rPr lang="en-US" dirty="0" smtClean="0"/>
              <a:t>http://us-it.ru/kompyuternyj-likbez/ustrojstvo-kompyutera/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85720" y="6143644"/>
            <a:ext cx="1357290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72000"/>
          </a:xfrm>
        </p:spPr>
        <p:txBody>
          <a:bodyPr/>
          <a:lstStyle/>
          <a:p>
            <a:r>
              <a:rPr lang="ru-RU" dirty="0" smtClean="0"/>
              <a:t>Обычный персональный компьютер, который мы используем в нашей повседневной жизни состоит из таких частей:</a:t>
            </a:r>
          </a:p>
          <a:p>
            <a:r>
              <a:rPr lang="ru-RU" dirty="0" smtClean="0"/>
              <a:t>• Системного блока;</a:t>
            </a:r>
          </a:p>
          <a:p>
            <a:r>
              <a:rPr lang="ru-RU" dirty="0" smtClean="0"/>
              <a:t>• Монитора;</a:t>
            </a:r>
          </a:p>
          <a:p>
            <a:r>
              <a:rPr lang="ru-RU" dirty="0" smtClean="0"/>
              <a:t>• Клавиатуры и мыши;</a:t>
            </a:r>
          </a:p>
          <a:p>
            <a:r>
              <a:rPr lang="ru-RU" dirty="0" smtClean="0"/>
              <a:t>• Дополнительных устройств (принтер, сканер, </a:t>
            </a:r>
            <a:r>
              <a:rPr lang="ru-RU" dirty="0" err="1" smtClean="0"/>
              <a:t>веб-камера</a:t>
            </a:r>
            <a:r>
              <a:rPr lang="ru-RU" dirty="0" smtClean="0"/>
              <a:t> и др.)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42852"/>
            <a:ext cx="2154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2" action="ppaction://hlinksldjump"/>
              </a:rPr>
              <a:t>Системный блок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00042"/>
            <a:ext cx="2486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3" action="ppaction://hlinksldjump"/>
              </a:rPr>
              <a:t>Материнская плата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857232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4" action="ppaction://hlinksldjump"/>
              </a:rPr>
              <a:t>Процессор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214422"/>
            <a:ext cx="2585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5" action="ppaction://hlinksldjump"/>
              </a:rPr>
              <a:t>Оперативная память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571612"/>
            <a:ext cx="1576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6" action="ppaction://hlinksldjump"/>
              </a:rPr>
              <a:t>Видеокарта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928802"/>
            <a:ext cx="1798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7" action="ppaction://hlinksldjump"/>
              </a:rPr>
              <a:t>Жёсткий диск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2285992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 action="ppaction://hlinksldjump"/>
              </a:rPr>
              <a:t>DVD-</a:t>
            </a:r>
            <a:r>
              <a:rPr lang="ru-RU" dirty="0">
                <a:hlinkClick r:id="rId8" action="ppaction://hlinksldjump"/>
              </a:rPr>
              <a:t>привод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643182"/>
            <a:ext cx="3044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hlinkClick r:id="rId9" action="ppaction://hlinksldjump"/>
              </a:rPr>
              <a:t>Blu</a:t>
            </a:r>
            <a:r>
              <a:rPr lang="en-US" dirty="0">
                <a:hlinkClick r:id="rId9" action="ppaction://hlinksldjump"/>
              </a:rPr>
              <a:t>-ray (</a:t>
            </a:r>
            <a:r>
              <a:rPr lang="ru-RU" dirty="0" err="1">
                <a:hlinkClick r:id="rId9" action="ppaction://hlinksldjump"/>
              </a:rPr>
              <a:t>Блю-рей</a:t>
            </a:r>
            <a:r>
              <a:rPr lang="ru-RU" dirty="0">
                <a:hlinkClick r:id="rId9" action="ppaction://hlinksldjump"/>
              </a:rPr>
              <a:t>) привод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3000372"/>
            <a:ext cx="1683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10" action="ppaction://hlinksldjump"/>
              </a:rPr>
              <a:t>Блок питания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3786190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11" action="ppaction://hlinksldjump"/>
              </a:rPr>
              <a:t>Монитор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4143380"/>
            <a:ext cx="2496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12" action="ppaction://hlinksldjump"/>
              </a:rPr>
              <a:t>Клавиатура и мышь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4500570"/>
            <a:ext cx="2234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13" action="ppaction://hlinksldjump"/>
              </a:rPr>
              <a:t>Звуковые колонки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5357826"/>
            <a:ext cx="3502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14" action="ppaction://hlinksldjump"/>
              </a:rPr>
              <a:t>Дополнительные </a:t>
            </a:r>
            <a:r>
              <a:rPr lang="ru-RU" dirty="0">
                <a:hlinkClick r:id="rId14" action="ppaction://hlinksldjump"/>
              </a:rPr>
              <a:t>устройства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dirty="0" smtClean="0"/>
              <a:t>Системный блок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47149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Системный блок — это центральная часть компьютера, в которой располагаются все самые важные составляющие. Всё, благодаря чему работает компьютер. Выпускаются самые разнообразные системные блоки, которые различаются по размерам, дизайну и способу сборки.</a:t>
            </a:r>
          </a:p>
          <a:p>
            <a:r>
              <a:rPr lang="ru-RU" dirty="0" smtClean="0"/>
              <a:t> Основные элементы системного блока:</a:t>
            </a:r>
          </a:p>
          <a:p>
            <a:r>
              <a:rPr lang="ru-RU" dirty="0" smtClean="0"/>
              <a:t>Материнская плата;</a:t>
            </a:r>
          </a:p>
          <a:p>
            <a:r>
              <a:rPr lang="ru-RU" dirty="0" smtClean="0"/>
              <a:t>Процессор;</a:t>
            </a:r>
          </a:p>
          <a:p>
            <a:r>
              <a:rPr lang="ru-RU" dirty="0" smtClean="0"/>
              <a:t>Оперативная память;</a:t>
            </a:r>
          </a:p>
          <a:p>
            <a:r>
              <a:rPr lang="ru-RU" dirty="0" smtClean="0"/>
              <a:t>Видеокарта;</a:t>
            </a:r>
          </a:p>
          <a:p>
            <a:r>
              <a:rPr lang="ru-RU" dirty="0" smtClean="0"/>
              <a:t>Жёсткий диск;</a:t>
            </a:r>
          </a:p>
          <a:p>
            <a:r>
              <a:rPr lang="ru-RU" dirty="0" smtClean="0"/>
              <a:t>Оптический привод  (DVD, </a:t>
            </a:r>
            <a:r>
              <a:rPr lang="ru-RU" dirty="0" err="1" smtClean="0"/>
              <a:t>Blu-ray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Блок питания</a:t>
            </a:r>
          </a:p>
          <a:p>
            <a:endParaRPr lang="ru-RU" dirty="0"/>
          </a:p>
        </p:txBody>
      </p:sp>
      <p:pic>
        <p:nvPicPr>
          <p:cNvPr id="1026" name="Picture 2" descr="E:\Documents and Settings\Ученик\Рабочий стол\Флаги\desktop-300x1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5610225"/>
            <a:ext cx="2857500" cy="1247775"/>
          </a:xfrm>
          <a:prstGeom prst="rect">
            <a:avLst/>
          </a:prstGeom>
          <a:noFill/>
        </p:spPr>
      </p:pic>
      <p:pic>
        <p:nvPicPr>
          <p:cNvPr id="1027" name="Picture 3" descr="E:\Documents and Settings\Ученик\Рабочий стол\Флаги\razmer_blo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609028"/>
            <a:ext cx="3643306" cy="3248972"/>
          </a:xfrm>
          <a:prstGeom prst="rect">
            <a:avLst/>
          </a:prstGeom>
          <a:noFill/>
        </p:spPr>
      </p:pic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285720" y="6143644"/>
            <a:ext cx="1357290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-357214"/>
            <a:ext cx="8229600" cy="1399032"/>
          </a:xfrm>
        </p:spPr>
        <p:txBody>
          <a:bodyPr/>
          <a:lstStyle/>
          <a:p>
            <a:r>
              <a:rPr lang="ru-RU" dirty="0" smtClean="0"/>
              <a:t>Материнская плата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571480"/>
            <a:ext cx="9358346" cy="478634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Материнская плата – это самая большая плата системного блока. На ней устанавливаются основные устройства компьютера: процессор, оперативная память, видеокарта, слоты (разъёмы), BIOS, с помощью шлейфов и кабелей к материнской плате подключаются DVD-привод, жёсткий диск, клавиатура, мышь и др. Главная задача материнской платы – соединить все эти устройства и заставить их работать как одно целое. Кроме того на ней находятся контроллёры. Контроллёры – это электронные платы вставляемые в разъёмы (слоты) на материнской плате, они управляют устройствами подключаемыми к компьютеру. Некоторые контроллёры входят в состав материнской платы. Такие контроллёры называются интегрированными или встроенными. Так контролёры мыши и клавиатуры всегда являются встроенными. Добавляя и заменяя платы контроллёров можно расширять возможности компьютера и настраивать его под свои требования. Например пользователь может добавить дополнительную звуковую карту, которая может работать с новыми многоканальными акустическими системами.</a:t>
            </a:r>
            <a:endParaRPr lang="ru-RU" dirty="0"/>
          </a:p>
        </p:txBody>
      </p:sp>
      <p:pic>
        <p:nvPicPr>
          <p:cNvPr id="2051" name="Picture 3" descr="E:\Documents and Settings\Ученик\Рабочий стол\Флаги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810125"/>
            <a:ext cx="3724275" cy="2047875"/>
          </a:xfrm>
          <a:prstGeom prst="rect">
            <a:avLst/>
          </a:prstGeom>
          <a:noFill/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1357290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ru-RU" dirty="0" smtClean="0"/>
              <a:t>Процессор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572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Центральный процессор (ЦП, CPU) является главным элементом компьютера, его “мозгом”. Он отвечает за все вычисления и обработку информации. Кроме этого, он выполняет управление всеми устройствами компьютера. От его мощности зависит быстродействие компьютера и его возможности.</a:t>
            </a:r>
          </a:p>
          <a:p>
            <a:r>
              <a:rPr lang="ru-RU" dirty="0" smtClean="0"/>
              <a:t>Основные характеристики  центрального процессора:</a:t>
            </a:r>
          </a:p>
          <a:p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количество ядер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тактовая частота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кэш</a:t>
            </a:r>
            <a:endParaRPr lang="ru-RU" dirty="0" smtClean="0"/>
          </a:p>
          <a:p>
            <a:r>
              <a:rPr lang="ru-RU" dirty="0" err="1" smtClean="0">
                <a:hlinkClick r:id="rId5" action="ppaction://hlinksldjump"/>
              </a:rPr>
              <a:t>сокет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E:\Documents and Settings\Ученик\Рабочий стол\Флаги\cpu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47104" y="4643447"/>
            <a:ext cx="4296896" cy="2214554"/>
          </a:xfrm>
          <a:prstGeom prst="rect">
            <a:avLst/>
          </a:prstGeom>
          <a:noFill/>
        </p:spPr>
      </p:pic>
      <p:sp>
        <p:nvSpPr>
          <p:cNvPr id="5" name="Стрелка влево 4">
            <a:hlinkClick r:id="rId7" action="ppaction://hlinksldjump"/>
          </p:cNvPr>
          <p:cNvSpPr/>
          <p:nvPr/>
        </p:nvSpPr>
        <p:spPr>
          <a:xfrm>
            <a:off x="285720" y="6143644"/>
            <a:ext cx="1357290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ядер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9001156" cy="58578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Чем больше у процессора ядер, тем большее число операций он может выполнять одновременно. По сути, несколько ядер – это несколько процессоров, которые расположены на одном кристалле или в одном корпусе. В одноядерном процессоре команды, поступившие на его вход, последовательно проходят через нужные для их выполнения блоки, то есть пока процессором выполняется очередная команда, остальные ждут своей очереди. В многоядерном процессоре на вход приходят несколько отдельных потоков команд и данных и также раздельно выходят, не оказывая влияния друг на друга. За счёт параллельной обработки процессором нескольких потоков команд увеличивается производительность компьютера. Сегодня на персональные компьютеры устанавливаются, как правило, 2-8 ядерные процессоры. Однако не все программы рассчитаны на использование нескольких ядер.</a:t>
            </a:r>
          </a:p>
          <a:p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71472" y="6215082"/>
            <a:ext cx="1500198" cy="642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Тактовая частота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472518" cy="50260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Эта характеристика указывает на скорость выполнения команд  центральным процессором. Такт – промежуток времени, необходимый для выполнения процессором элементарных операции.</a:t>
            </a:r>
          </a:p>
          <a:p>
            <a:r>
              <a:rPr lang="ru-RU" dirty="0" smtClean="0"/>
              <a:t>Единицей одного такта принято считать 1 Гц (Герц). Это значит, что если частота равна 1 ГГц (</a:t>
            </a:r>
            <a:r>
              <a:rPr lang="ru-RU" dirty="0" err="1" smtClean="0"/>
              <a:t>Гига</a:t>
            </a:r>
            <a:r>
              <a:rPr lang="ru-RU" dirty="0" smtClean="0"/>
              <a:t> Герц), то ядро процессора выполняет 1 млрд. тактов.</a:t>
            </a:r>
          </a:p>
          <a:p>
            <a:r>
              <a:rPr lang="ru-RU" dirty="0" smtClean="0"/>
              <a:t>В недалеком прошлом тактовую частоту центрального процессора отождествляли непосредственно с его производительностью, то есть чем выше тактовая частота процессора, тем он производительнее. На практике имеем ситуацию, когда процессоры с одинаковой частотой имеют разную производительность, потому что за один такт могут выполнять разное количество команд (в зависимости от конструкции ядра, пропускной способности шины, кэш-памяти). Современные процессоры работают на частотах от 1 до 4 ГГц (</a:t>
            </a:r>
            <a:r>
              <a:rPr lang="ru-RU" dirty="0" err="1" smtClean="0"/>
              <a:t>Гига</a:t>
            </a:r>
            <a:r>
              <a:rPr lang="ru-RU" dirty="0" smtClean="0"/>
              <a:t> Герц)</a:t>
            </a:r>
          </a:p>
          <a:p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71472" y="6215082"/>
            <a:ext cx="1500198" cy="642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73</TotalTime>
  <Words>830</Words>
  <Application>Microsoft Office PowerPoint</Application>
  <PresentationFormat>Экран (4:3)</PresentationFormat>
  <Paragraphs>133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Яркая</vt:lpstr>
      <vt:lpstr>Устройство компьютера</vt:lpstr>
      <vt:lpstr>Слайд 2</vt:lpstr>
      <vt:lpstr>Слайд 3</vt:lpstr>
      <vt:lpstr>Слайд 4</vt:lpstr>
      <vt:lpstr>Системный блок</vt:lpstr>
      <vt:lpstr>Материнская плата</vt:lpstr>
      <vt:lpstr>Процессор</vt:lpstr>
      <vt:lpstr>количество ядер </vt:lpstr>
      <vt:lpstr>Тактовая частота</vt:lpstr>
      <vt:lpstr>Кэш</vt:lpstr>
      <vt:lpstr>Сокет</vt:lpstr>
      <vt:lpstr>Оперативная память</vt:lpstr>
      <vt:lpstr>Основные характеристики оперативной памяти</vt:lpstr>
      <vt:lpstr>Видеокарта </vt:lpstr>
      <vt:lpstr>Основные характеристики видеокарты</vt:lpstr>
      <vt:lpstr>Жёсткий диск</vt:lpstr>
      <vt:lpstr>DVD-привод</vt:lpstr>
      <vt:lpstr>Blu-ray (Блю-рей) привод</vt:lpstr>
      <vt:lpstr>Блок питания</vt:lpstr>
      <vt:lpstr>Монитор</vt:lpstr>
      <vt:lpstr>Основные характеристики мониторов</vt:lpstr>
      <vt:lpstr>Клавиатура и мышь</vt:lpstr>
      <vt:lpstr>Звуковые колонки</vt:lpstr>
      <vt:lpstr>Самые распространённые дополнительные устройства</vt:lpstr>
      <vt:lpstr>Принтер</vt:lpstr>
      <vt:lpstr>Сканер</vt:lpstr>
      <vt:lpstr>МФУ</vt:lpstr>
      <vt:lpstr>Веб-камера</vt:lpstr>
      <vt:lpstr>Слайд 29</vt:lpstr>
    </vt:vector>
  </TitlesOfParts>
  <Company>Scool47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Устройства компьютера</dc:title>
  <dc:creator>Ученик</dc:creator>
  <cp:lastModifiedBy>111</cp:lastModifiedBy>
  <cp:revision>11</cp:revision>
  <dcterms:created xsi:type="dcterms:W3CDTF">2017-02-28T00:55:01Z</dcterms:created>
  <dcterms:modified xsi:type="dcterms:W3CDTF">2017-03-16T03:46:24Z</dcterms:modified>
</cp:coreProperties>
</file>