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</p:sldMasterIdLst>
  <p:notesMasterIdLst>
    <p:notesMasterId r:id="rId31"/>
  </p:notesMasterIdLst>
  <p:sldIdLst>
    <p:sldId id="258" r:id="rId4"/>
    <p:sldId id="300" r:id="rId5"/>
    <p:sldId id="314" r:id="rId6"/>
    <p:sldId id="262" r:id="rId7"/>
    <p:sldId id="317" r:id="rId8"/>
    <p:sldId id="318" r:id="rId9"/>
    <p:sldId id="319" r:id="rId10"/>
    <p:sldId id="320" r:id="rId11"/>
    <p:sldId id="321" r:id="rId12"/>
    <p:sldId id="326" r:id="rId13"/>
    <p:sldId id="327" r:id="rId14"/>
    <p:sldId id="325" r:id="rId15"/>
    <p:sldId id="329" r:id="rId16"/>
    <p:sldId id="328" r:id="rId17"/>
    <p:sldId id="324" r:id="rId18"/>
    <p:sldId id="323" r:id="rId19"/>
    <p:sldId id="322" r:id="rId20"/>
    <p:sldId id="330" r:id="rId21"/>
    <p:sldId id="331" r:id="rId22"/>
    <p:sldId id="332" r:id="rId23"/>
    <p:sldId id="333" r:id="rId24"/>
    <p:sldId id="334" r:id="rId25"/>
    <p:sldId id="335" r:id="rId26"/>
    <p:sldId id="316" r:id="rId27"/>
    <p:sldId id="315" r:id="rId28"/>
    <p:sldId id="270" r:id="rId29"/>
    <p:sldId id="26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5" autoAdjust="0"/>
    <p:restoredTop sz="94624" autoAdjust="0"/>
  </p:normalViewPr>
  <p:slideViewPr>
    <p:cSldViewPr>
      <p:cViewPr>
        <p:scale>
          <a:sx n="80" d="100"/>
          <a:sy n="80" d="100"/>
        </p:scale>
        <p:origin x="-10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9800A-E34F-42B1-8FCD-85B7647646CC}" type="datetimeFigureOut">
              <a:rPr lang="ru-RU" smtClean="0"/>
              <a:pPr/>
              <a:t>17.11.2018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FD8C2-D0B0-4B6A-8389-3F015217ED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625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gif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gif"/><Relationship Id="rId4" Type="http://schemas.openxmlformats.org/officeDocument/2006/relationships/image" Target="../media/image4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gif"/><Relationship Id="rId4" Type="http://schemas.openxmlformats.org/officeDocument/2006/relationships/image" Target="../media/image4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Рисунок5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685800"/>
            <a:ext cx="8839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grpSp>
        <p:nvGrpSpPr>
          <p:cNvPr id="2" name="Group 9"/>
          <p:cNvGrpSpPr>
            <a:grpSpLocks/>
          </p:cNvGrpSpPr>
          <p:nvPr userDrawn="1"/>
        </p:nvGrpSpPr>
        <p:grpSpPr bwMode="auto">
          <a:xfrm>
            <a:off x="914400" y="1219200"/>
            <a:ext cx="7315200" cy="4572000"/>
            <a:chOff x="96" y="509"/>
            <a:chExt cx="5328" cy="3567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252" y="509"/>
              <a:ext cx="630" cy="3549"/>
              <a:chOff x="252" y="509"/>
              <a:chExt cx="630" cy="3549"/>
            </a:xfrm>
          </p:grpSpPr>
          <p:sp>
            <p:nvSpPr>
              <p:cNvPr id="53" name="Line 11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Line 12"/>
              <p:cNvSpPr>
                <a:spLocks noChangeShapeType="1"/>
              </p:cNvSpPr>
              <p:nvPr/>
            </p:nvSpPr>
            <p:spPr bwMode="auto">
              <a:xfrm flipV="1">
                <a:off x="456" y="509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Line 13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Line 14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40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5"/>
            <p:cNvGrpSpPr>
              <a:grpSpLocks/>
            </p:cNvGrpSpPr>
            <p:nvPr/>
          </p:nvGrpSpPr>
          <p:grpSpPr bwMode="auto">
            <a:xfrm rot="5400000">
              <a:off x="1180" y="-394"/>
              <a:ext cx="3195" cy="5333"/>
              <a:chOff x="1635" y="772"/>
              <a:chExt cx="3665" cy="4102"/>
            </a:xfrm>
          </p:grpSpPr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>
                <a:off x="1635" y="781"/>
                <a:ext cx="734" cy="4093"/>
                <a:chOff x="1635" y="781"/>
                <a:chExt cx="734" cy="4093"/>
              </a:xfrm>
            </p:grpSpPr>
            <p:sp>
              <p:nvSpPr>
                <p:cNvPr id="49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1635" y="824"/>
                  <a:ext cx="0" cy="4051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879" y="782"/>
                  <a:ext cx="0" cy="4051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124" y="806"/>
                  <a:ext cx="0" cy="4051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369" y="816"/>
                  <a:ext cx="0" cy="4051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40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7" name="Group 21"/>
              <p:cNvGrpSpPr>
                <a:grpSpLocks/>
              </p:cNvGrpSpPr>
              <p:nvPr/>
            </p:nvGrpSpPr>
            <p:grpSpPr bwMode="auto">
              <a:xfrm>
                <a:off x="2603" y="772"/>
                <a:ext cx="733" cy="4092"/>
                <a:chOff x="1633" y="783"/>
                <a:chExt cx="733" cy="4092"/>
              </a:xfrm>
            </p:grpSpPr>
            <p:sp>
              <p:nvSpPr>
                <p:cNvPr id="45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632" y="825"/>
                  <a:ext cx="0" cy="4051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878" y="784"/>
                  <a:ext cx="0" cy="4051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2120" y="808"/>
                  <a:ext cx="0" cy="4051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2366" y="817"/>
                  <a:ext cx="0" cy="4051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40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8" name="Group 26"/>
              <p:cNvGrpSpPr>
                <a:grpSpLocks/>
              </p:cNvGrpSpPr>
              <p:nvPr/>
            </p:nvGrpSpPr>
            <p:grpSpPr bwMode="auto">
              <a:xfrm>
                <a:off x="3597" y="781"/>
                <a:ext cx="735" cy="4093"/>
                <a:chOff x="1638" y="781"/>
                <a:chExt cx="735" cy="4093"/>
              </a:xfrm>
            </p:grpSpPr>
            <p:sp>
              <p:nvSpPr>
                <p:cNvPr id="41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1638" y="824"/>
                  <a:ext cx="0" cy="4051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1884" y="782"/>
                  <a:ext cx="0" cy="4051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2128" y="806"/>
                  <a:ext cx="0" cy="4051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2374" y="816"/>
                  <a:ext cx="0" cy="4051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40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9" name="Group 31"/>
              <p:cNvGrpSpPr>
                <a:grpSpLocks/>
              </p:cNvGrpSpPr>
              <p:nvPr/>
            </p:nvGrpSpPr>
            <p:grpSpPr bwMode="auto">
              <a:xfrm>
                <a:off x="4565" y="772"/>
                <a:ext cx="735" cy="4092"/>
                <a:chOff x="1636" y="783"/>
                <a:chExt cx="735" cy="4092"/>
              </a:xfrm>
            </p:grpSpPr>
            <p:sp>
              <p:nvSpPr>
                <p:cNvPr id="37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1637" y="825"/>
                  <a:ext cx="0" cy="4051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1881" y="784"/>
                  <a:ext cx="0" cy="4051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2127" y="808"/>
                  <a:ext cx="0" cy="4051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2371" y="817"/>
                  <a:ext cx="0" cy="4051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40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10" name="Group 36"/>
            <p:cNvGrpSpPr>
              <a:grpSpLocks/>
            </p:cNvGrpSpPr>
            <p:nvPr/>
          </p:nvGrpSpPr>
          <p:grpSpPr bwMode="auto">
            <a:xfrm>
              <a:off x="1104" y="528"/>
              <a:ext cx="630" cy="3548"/>
              <a:chOff x="252" y="509"/>
              <a:chExt cx="630" cy="3548"/>
            </a:xfrm>
          </p:grpSpPr>
          <p:sp>
            <p:nvSpPr>
              <p:cNvPr id="29" name="Line 3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Line 38"/>
              <p:cNvSpPr>
                <a:spLocks noChangeShapeType="1"/>
              </p:cNvSpPr>
              <p:nvPr/>
            </p:nvSpPr>
            <p:spPr bwMode="auto">
              <a:xfrm flipV="1">
                <a:off x="456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Line 39"/>
              <p:cNvSpPr>
                <a:spLocks noChangeShapeType="1"/>
              </p:cNvSpPr>
              <p:nvPr/>
            </p:nvSpPr>
            <p:spPr bwMode="auto">
              <a:xfrm flipV="1">
                <a:off x="672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Line 4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40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" name="Group 41"/>
            <p:cNvGrpSpPr>
              <a:grpSpLocks/>
            </p:cNvGrpSpPr>
            <p:nvPr/>
          </p:nvGrpSpPr>
          <p:grpSpPr bwMode="auto">
            <a:xfrm>
              <a:off x="1968" y="528"/>
              <a:ext cx="630" cy="3548"/>
              <a:chOff x="252" y="509"/>
              <a:chExt cx="630" cy="3548"/>
            </a:xfrm>
          </p:grpSpPr>
          <p:sp>
            <p:nvSpPr>
              <p:cNvPr id="25" name="Line 42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Line 4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Line 44"/>
              <p:cNvSpPr>
                <a:spLocks noChangeShapeType="1"/>
              </p:cNvSpPr>
              <p:nvPr/>
            </p:nvSpPr>
            <p:spPr bwMode="auto">
              <a:xfrm flipV="1">
                <a:off x="672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Line 45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40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" name="Group 46"/>
            <p:cNvGrpSpPr>
              <a:grpSpLocks/>
            </p:cNvGrpSpPr>
            <p:nvPr/>
          </p:nvGrpSpPr>
          <p:grpSpPr bwMode="auto">
            <a:xfrm>
              <a:off x="2832" y="528"/>
              <a:ext cx="630" cy="3548"/>
              <a:chOff x="252" y="509"/>
              <a:chExt cx="630" cy="3548"/>
            </a:xfrm>
          </p:grpSpPr>
          <p:sp>
            <p:nvSpPr>
              <p:cNvPr id="21" name="Line 4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Line 4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Line 49"/>
              <p:cNvSpPr>
                <a:spLocks noChangeShapeType="1"/>
              </p:cNvSpPr>
              <p:nvPr/>
            </p:nvSpPr>
            <p:spPr bwMode="auto">
              <a:xfrm flipV="1">
                <a:off x="670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Line 5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40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9409" name="Group 51"/>
            <p:cNvGrpSpPr>
              <a:grpSpLocks/>
            </p:cNvGrpSpPr>
            <p:nvPr/>
          </p:nvGrpSpPr>
          <p:grpSpPr bwMode="auto">
            <a:xfrm>
              <a:off x="3660" y="528"/>
              <a:ext cx="629" cy="3548"/>
              <a:chOff x="253" y="509"/>
              <a:chExt cx="629" cy="3548"/>
            </a:xfrm>
          </p:grpSpPr>
          <p:sp>
            <p:nvSpPr>
              <p:cNvPr id="17" name="Line 52"/>
              <p:cNvSpPr>
                <a:spLocks noChangeShapeType="1"/>
              </p:cNvSpPr>
              <p:nvPr/>
            </p:nvSpPr>
            <p:spPr bwMode="auto">
              <a:xfrm flipV="1">
                <a:off x="253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Line 5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Line 54"/>
              <p:cNvSpPr>
                <a:spLocks noChangeShapeType="1"/>
              </p:cNvSpPr>
              <p:nvPr/>
            </p:nvSpPr>
            <p:spPr bwMode="auto">
              <a:xfrm flipV="1">
                <a:off x="671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Line 55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40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9410" name="Group 56"/>
            <p:cNvGrpSpPr>
              <a:grpSpLocks/>
            </p:cNvGrpSpPr>
            <p:nvPr/>
          </p:nvGrpSpPr>
          <p:grpSpPr bwMode="auto">
            <a:xfrm>
              <a:off x="4505" y="528"/>
              <a:ext cx="630" cy="3548"/>
              <a:chOff x="252" y="509"/>
              <a:chExt cx="630" cy="3548"/>
            </a:xfrm>
          </p:grpSpPr>
          <p:sp>
            <p:nvSpPr>
              <p:cNvPr id="13" name="Line 5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Line 5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Line 59"/>
              <p:cNvSpPr>
                <a:spLocks noChangeShapeType="1"/>
              </p:cNvSpPr>
              <p:nvPr/>
            </p:nvSpPr>
            <p:spPr bwMode="auto">
              <a:xfrm flipV="1">
                <a:off x="670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Line 6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40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7" name="AutoShape 3260"/>
          <p:cNvSpPr>
            <a:spLocks noChangeArrowheads="1"/>
          </p:cNvSpPr>
          <p:nvPr userDrawn="1"/>
        </p:nvSpPr>
        <p:spPr bwMode="auto">
          <a:xfrm>
            <a:off x="990600" y="5943600"/>
            <a:ext cx="7010400" cy="304800"/>
          </a:xfrm>
          <a:prstGeom prst="cube">
            <a:avLst>
              <a:gd name="adj" fmla="val 822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000">
              <a:solidFill>
                <a:srgbClr val="000000"/>
              </a:solidFill>
            </a:endParaRPr>
          </a:p>
        </p:txBody>
      </p:sp>
      <p:pic>
        <p:nvPicPr>
          <p:cNvPr id="58" name="Picture 3258" descr="ED00184_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76400" y="5867400"/>
            <a:ext cx="609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9" name="Picture 3261" descr="j0291071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5903913" y="4987925"/>
            <a:ext cx="457200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0" name="Picture 3262" descr="j0303337"/>
          <p:cNvPicPr>
            <a:picLocks noChangeAspect="1" noChangeArrowheads="1" noCrop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3400" y="1295400"/>
            <a:ext cx="419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07" name="Rectangle 3263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408" name="Rectangle 3264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248400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29E6B-310B-45AA-A208-C9F28824790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90F64-7057-4179-AA76-D70BD519FCF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DB722-0140-4A24-ABF1-7F382FADDDE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9412D-A5E2-4609-B9A5-4EED5642BD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Рисунок5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685800"/>
            <a:ext cx="8839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grpSp>
        <p:nvGrpSpPr>
          <p:cNvPr id="2" name="Group 9"/>
          <p:cNvGrpSpPr>
            <a:grpSpLocks/>
          </p:cNvGrpSpPr>
          <p:nvPr userDrawn="1"/>
        </p:nvGrpSpPr>
        <p:grpSpPr bwMode="auto">
          <a:xfrm>
            <a:off x="914400" y="1219200"/>
            <a:ext cx="7315200" cy="4572000"/>
            <a:chOff x="96" y="509"/>
            <a:chExt cx="5328" cy="3567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252" y="509"/>
              <a:ext cx="630" cy="3549"/>
              <a:chOff x="252" y="509"/>
              <a:chExt cx="630" cy="3549"/>
            </a:xfrm>
          </p:grpSpPr>
          <p:sp>
            <p:nvSpPr>
              <p:cNvPr id="53" name="Line 11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Line 12"/>
              <p:cNvSpPr>
                <a:spLocks noChangeShapeType="1"/>
              </p:cNvSpPr>
              <p:nvPr/>
            </p:nvSpPr>
            <p:spPr bwMode="auto">
              <a:xfrm flipV="1">
                <a:off x="456" y="509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Line 13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Line 14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40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5"/>
            <p:cNvGrpSpPr>
              <a:grpSpLocks/>
            </p:cNvGrpSpPr>
            <p:nvPr/>
          </p:nvGrpSpPr>
          <p:grpSpPr bwMode="auto">
            <a:xfrm rot="5400000">
              <a:off x="1180" y="-394"/>
              <a:ext cx="3195" cy="5333"/>
              <a:chOff x="1635" y="772"/>
              <a:chExt cx="3665" cy="4102"/>
            </a:xfrm>
          </p:grpSpPr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>
                <a:off x="1635" y="781"/>
                <a:ext cx="734" cy="4093"/>
                <a:chOff x="1635" y="781"/>
                <a:chExt cx="734" cy="4093"/>
              </a:xfrm>
            </p:grpSpPr>
            <p:sp>
              <p:nvSpPr>
                <p:cNvPr id="49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1635" y="824"/>
                  <a:ext cx="0" cy="4051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879" y="782"/>
                  <a:ext cx="0" cy="4051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124" y="806"/>
                  <a:ext cx="0" cy="4051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369" y="816"/>
                  <a:ext cx="0" cy="4051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40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7" name="Group 21"/>
              <p:cNvGrpSpPr>
                <a:grpSpLocks/>
              </p:cNvGrpSpPr>
              <p:nvPr/>
            </p:nvGrpSpPr>
            <p:grpSpPr bwMode="auto">
              <a:xfrm>
                <a:off x="2603" y="772"/>
                <a:ext cx="733" cy="4092"/>
                <a:chOff x="1633" y="783"/>
                <a:chExt cx="733" cy="4092"/>
              </a:xfrm>
            </p:grpSpPr>
            <p:sp>
              <p:nvSpPr>
                <p:cNvPr id="45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632" y="825"/>
                  <a:ext cx="0" cy="4051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878" y="784"/>
                  <a:ext cx="0" cy="4051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2120" y="808"/>
                  <a:ext cx="0" cy="4051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2366" y="817"/>
                  <a:ext cx="0" cy="4051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40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8" name="Group 26"/>
              <p:cNvGrpSpPr>
                <a:grpSpLocks/>
              </p:cNvGrpSpPr>
              <p:nvPr/>
            </p:nvGrpSpPr>
            <p:grpSpPr bwMode="auto">
              <a:xfrm>
                <a:off x="3597" y="781"/>
                <a:ext cx="735" cy="4093"/>
                <a:chOff x="1638" y="781"/>
                <a:chExt cx="735" cy="4093"/>
              </a:xfrm>
            </p:grpSpPr>
            <p:sp>
              <p:nvSpPr>
                <p:cNvPr id="41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1638" y="824"/>
                  <a:ext cx="0" cy="4051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1884" y="782"/>
                  <a:ext cx="0" cy="4051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2128" y="806"/>
                  <a:ext cx="0" cy="4051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2374" y="816"/>
                  <a:ext cx="0" cy="4051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40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9" name="Group 31"/>
              <p:cNvGrpSpPr>
                <a:grpSpLocks/>
              </p:cNvGrpSpPr>
              <p:nvPr/>
            </p:nvGrpSpPr>
            <p:grpSpPr bwMode="auto">
              <a:xfrm>
                <a:off x="4565" y="772"/>
                <a:ext cx="735" cy="4092"/>
                <a:chOff x="1636" y="783"/>
                <a:chExt cx="735" cy="4092"/>
              </a:xfrm>
            </p:grpSpPr>
            <p:sp>
              <p:nvSpPr>
                <p:cNvPr id="37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1637" y="825"/>
                  <a:ext cx="0" cy="4051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1881" y="784"/>
                  <a:ext cx="0" cy="4051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2127" y="808"/>
                  <a:ext cx="0" cy="4051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2371" y="817"/>
                  <a:ext cx="0" cy="4051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40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10" name="Group 36"/>
            <p:cNvGrpSpPr>
              <a:grpSpLocks/>
            </p:cNvGrpSpPr>
            <p:nvPr/>
          </p:nvGrpSpPr>
          <p:grpSpPr bwMode="auto">
            <a:xfrm>
              <a:off x="1104" y="528"/>
              <a:ext cx="630" cy="3548"/>
              <a:chOff x="252" y="509"/>
              <a:chExt cx="630" cy="3548"/>
            </a:xfrm>
          </p:grpSpPr>
          <p:sp>
            <p:nvSpPr>
              <p:cNvPr id="29" name="Line 3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Line 38"/>
              <p:cNvSpPr>
                <a:spLocks noChangeShapeType="1"/>
              </p:cNvSpPr>
              <p:nvPr/>
            </p:nvSpPr>
            <p:spPr bwMode="auto">
              <a:xfrm flipV="1">
                <a:off x="456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Line 39"/>
              <p:cNvSpPr>
                <a:spLocks noChangeShapeType="1"/>
              </p:cNvSpPr>
              <p:nvPr/>
            </p:nvSpPr>
            <p:spPr bwMode="auto">
              <a:xfrm flipV="1">
                <a:off x="672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Line 4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40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" name="Group 41"/>
            <p:cNvGrpSpPr>
              <a:grpSpLocks/>
            </p:cNvGrpSpPr>
            <p:nvPr/>
          </p:nvGrpSpPr>
          <p:grpSpPr bwMode="auto">
            <a:xfrm>
              <a:off x="1968" y="528"/>
              <a:ext cx="630" cy="3548"/>
              <a:chOff x="252" y="509"/>
              <a:chExt cx="630" cy="3548"/>
            </a:xfrm>
          </p:grpSpPr>
          <p:sp>
            <p:nvSpPr>
              <p:cNvPr id="25" name="Line 42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Line 4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Line 44"/>
              <p:cNvSpPr>
                <a:spLocks noChangeShapeType="1"/>
              </p:cNvSpPr>
              <p:nvPr/>
            </p:nvSpPr>
            <p:spPr bwMode="auto">
              <a:xfrm flipV="1">
                <a:off x="672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Line 45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40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" name="Group 46"/>
            <p:cNvGrpSpPr>
              <a:grpSpLocks/>
            </p:cNvGrpSpPr>
            <p:nvPr/>
          </p:nvGrpSpPr>
          <p:grpSpPr bwMode="auto">
            <a:xfrm>
              <a:off x="2832" y="528"/>
              <a:ext cx="630" cy="3548"/>
              <a:chOff x="252" y="509"/>
              <a:chExt cx="630" cy="3548"/>
            </a:xfrm>
          </p:grpSpPr>
          <p:sp>
            <p:nvSpPr>
              <p:cNvPr id="21" name="Line 4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Line 4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Line 49"/>
              <p:cNvSpPr>
                <a:spLocks noChangeShapeType="1"/>
              </p:cNvSpPr>
              <p:nvPr/>
            </p:nvSpPr>
            <p:spPr bwMode="auto">
              <a:xfrm flipV="1">
                <a:off x="670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Line 5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40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9409" name="Group 51"/>
            <p:cNvGrpSpPr>
              <a:grpSpLocks/>
            </p:cNvGrpSpPr>
            <p:nvPr/>
          </p:nvGrpSpPr>
          <p:grpSpPr bwMode="auto">
            <a:xfrm>
              <a:off x="3660" y="528"/>
              <a:ext cx="629" cy="3548"/>
              <a:chOff x="253" y="509"/>
              <a:chExt cx="629" cy="3548"/>
            </a:xfrm>
          </p:grpSpPr>
          <p:sp>
            <p:nvSpPr>
              <p:cNvPr id="17" name="Line 52"/>
              <p:cNvSpPr>
                <a:spLocks noChangeShapeType="1"/>
              </p:cNvSpPr>
              <p:nvPr/>
            </p:nvSpPr>
            <p:spPr bwMode="auto">
              <a:xfrm flipV="1">
                <a:off x="253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Line 5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Line 54"/>
              <p:cNvSpPr>
                <a:spLocks noChangeShapeType="1"/>
              </p:cNvSpPr>
              <p:nvPr/>
            </p:nvSpPr>
            <p:spPr bwMode="auto">
              <a:xfrm flipV="1">
                <a:off x="671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Line 55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40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9410" name="Group 56"/>
            <p:cNvGrpSpPr>
              <a:grpSpLocks/>
            </p:cNvGrpSpPr>
            <p:nvPr/>
          </p:nvGrpSpPr>
          <p:grpSpPr bwMode="auto">
            <a:xfrm>
              <a:off x="4505" y="528"/>
              <a:ext cx="630" cy="3548"/>
              <a:chOff x="252" y="509"/>
              <a:chExt cx="630" cy="3548"/>
            </a:xfrm>
          </p:grpSpPr>
          <p:sp>
            <p:nvSpPr>
              <p:cNvPr id="13" name="Line 5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Line 5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Line 59"/>
              <p:cNvSpPr>
                <a:spLocks noChangeShapeType="1"/>
              </p:cNvSpPr>
              <p:nvPr/>
            </p:nvSpPr>
            <p:spPr bwMode="auto">
              <a:xfrm flipV="1">
                <a:off x="670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Line 6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40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7" name="AutoShape 3260"/>
          <p:cNvSpPr>
            <a:spLocks noChangeArrowheads="1"/>
          </p:cNvSpPr>
          <p:nvPr userDrawn="1"/>
        </p:nvSpPr>
        <p:spPr bwMode="auto">
          <a:xfrm>
            <a:off x="990600" y="5943600"/>
            <a:ext cx="7010400" cy="304800"/>
          </a:xfrm>
          <a:prstGeom prst="cube">
            <a:avLst>
              <a:gd name="adj" fmla="val 822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000">
              <a:solidFill>
                <a:srgbClr val="000000"/>
              </a:solidFill>
            </a:endParaRPr>
          </a:p>
        </p:txBody>
      </p:sp>
      <p:pic>
        <p:nvPicPr>
          <p:cNvPr id="58" name="Picture 3258" descr="ED00184_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76400" y="5867400"/>
            <a:ext cx="609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9" name="Picture 3261" descr="j0291071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5903913" y="4987925"/>
            <a:ext cx="457200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0" name="Picture 3262" descr="j0303337"/>
          <p:cNvPicPr>
            <a:picLocks noChangeAspect="1" noChangeArrowheads="1" noCrop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3400" y="1295400"/>
            <a:ext cx="419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07" name="Rectangle 3263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408" name="Rectangle 3264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248400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29E6B-310B-45AA-A208-C9F28824790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BC3DF-A1AF-4D87-89BA-63B1ED2A524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2FC2F-E9ED-423B-A008-443B7C4665A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9B5AA-1F73-47A7-8A77-DB016A6AB28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4BFD9-6AE3-48F6-8AEB-874958007CF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7A50F-1EC1-4F83-AD58-DCE9BA0BDB5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76075-BE47-479E-BA9F-8C277C42AF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BC3DF-A1AF-4D87-89BA-63B1ED2A524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CE47F-B9A1-4F6A-8EC4-A0B1694B228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B5704-F955-4266-946F-4FA3D666DE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90F64-7057-4179-AA76-D70BD519FCF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DB722-0140-4A24-ABF1-7F382FADDDE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9412D-A5E2-4609-B9A5-4EED5642BD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Рисунок5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685800"/>
            <a:ext cx="8839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grpSp>
        <p:nvGrpSpPr>
          <p:cNvPr id="2" name="Group 9"/>
          <p:cNvGrpSpPr>
            <a:grpSpLocks/>
          </p:cNvGrpSpPr>
          <p:nvPr userDrawn="1"/>
        </p:nvGrpSpPr>
        <p:grpSpPr bwMode="auto">
          <a:xfrm>
            <a:off x="914400" y="1219200"/>
            <a:ext cx="7315200" cy="4572000"/>
            <a:chOff x="96" y="509"/>
            <a:chExt cx="5328" cy="3567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252" y="509"/>
              <a:ext cx="630" cy="3549"/>
              <a:chOff x="252" y="509"/>
              <a:chExt cx="630" cy="3549"/>
            </a:xfrm>
          </p:grpSpPr>
          <p:sp>
            <p:nvSpPr>
              <p:cNvPr id="53" name="Line 11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Line 12"/>
              <p:cNvSpPr>
                <a:spLocks noChangeShapeType="1"/>
              </p:cNvSpPr>
              <p:nvPr/>
            </p:nvSpPr>
            <p:spPr bwMode="auto">
              <a:xfrm flipV="1">
                <a:off x="456" y="509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Line 13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Line 14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40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5"/>
            <p:cNvGrpSpPr>
              <a:grpSpLocks/>
            </p:cNvGrpSpPr>
            <p:nvPr/>
          </p:nvGrpSpPr>
          <p:grpSpPr bwMode="auto">
            <a:xfrm rot="5400000">
              <a:off x="1180" y="-394"/>
              <a:ext cx="3195" cy="5333"/>
              <a:chOff x="1635" y="772"/>
              <a:chExt cx="3665" cy="4102"/>
            </a:xfrm>
          </p:grpSpPr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>
                <a:off x="1635" y="781"/>
                <a:ext cx="734" cy="4093"/>
                <a:chOff x="1635" y="781"/>
                <a:chExt cx="734" cy="4093"/>
              </a:xfrm>
            </p:grpSpPr>
            <p:sp>
              <p:nvSpPr>
                <p:cNvPr id="49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1635" y="824"/>
                  <a:ext cx="0" cy="4051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879" y="782"/>
                  <a:ext cx="0" cy="4051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124" y="806"/>
                  <a:ext cx="0" cy="4051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369" y="816"/>
                  <a:ext cx="0" cy="4051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40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7" name="Group 21"/>
              <p:cNvGrpSpPr>
                <a:grpSpLocks/>
              </p:cNvGrpSpPr>
              <p:nvPr/>
            </p:nvGrpSpPr>
            <p:grpSpPr bwMode="auto">
              <a:xfrm>
                <a:off x="2603" y="772"/>
                <a:ext cx="733" cy="4092"/>
                <a:chOff x="1633" y="783"/>
                <a:chExt cx="733" cy="4092"/>
              </a:xfrm>
            </p:grpSpPr>
            <p:sp>
              <p:nvSpPr>
                <p:cNvPr id="45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632" y="825"/>
                  <a:ext cx="0" cy="4051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878" y="784"/>
                  <a:ext cx="0" cy="4051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2120" y="808"/>
                  <a:ext cx="0" cy="4051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2366" y="817"/>
                  <a:ext cx="0" cy="4051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40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8" name="Group 26"/>
              <p:cNvGrpSpPr>
                <a:grpSpLocks/>
              </p:cNvGrpSpPr>
              <p:nvPr/>
            </p:nvGrpSpPr>
            <p:grpSpPr bwMode="auto">
              <a:xfrm>
                <a:off x="3597" y="781"/>
                <a:ext cx="735" cy="4093"/>
                <a:chOff x="1638" y="781"/>
                <a:chExt cx="735" cy="4093"/>
              </a:xfrm>
            </p:grpSpPr>
            <p:sp>
              <p:nvSpPr>
                <p:cNvPr id="41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1638" y="824"/>
                  <a:ext cx="0" cy="4051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1884" y="782"/>
                  <a:ext cx="0" cy="4051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2128" y="806"/>
                  <a:ext cx="0" cy="4051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2374" y="816"/>
                  <a:ext cx="0" cy="4051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40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9" name="Group 31"/>
              <p:cNvGrpSpPr>
                <a:grpSpLocks/>
              </p:cNvGrpSpPr>
              <p:nvPr/>
            </p:nvGrpSpPr>
            <p:grpSpPr bwMode="auto">
              <a:xfrm>
                <a:off x="4565" y="772"/>
                <a:ext cx="735" cy="4092"/>
                <a:chOff x="1636" y="783"/>
                <a:chExt cx="735" cy="4092"/>
              </a:xfrm>
            </p:grpSpPr>
            <p:sp>
              <p:nvSpPr>
                <p:cNvPr id="37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1637" y="825"/>
                  <a:ext cx="0" cy="4051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1881" y="784"/>
                  <a:ext cx="0" cy="4051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2127" y="808"/>
                  <a:ext cx="0" cy="4051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4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2371" y="817"/>
                  <a:ext cx="0" cy="4051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40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10" name="Group 36"/>
            <p:cNvGrpSpPr>
              <a:grpSpLocks/>
            </p:cNvGrpSpPr>
            <p:nvPr/>
          </p:nvGrpSpPr>
          <p:grpSpPr bwMode="auto">
            <a:xfrm>
              <a:off x="1104" y="528"/>
              <a:ext cx="630" cy="3548"/>
              <a:chOff x="252" y="509"/>
              <a:chExt cx="630" cy="3548"/>
            </a:xfrm>
          </p:grpSpPr>
          <p:sp>
            <p:nvSpPr>
              <p:cNvPr id="29" name="Line 3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Line 38"/>
              <p:cNvSpPr>
                <a:spLocks noChangeShapeType="1"/>
              </p:cNvSpPr>
              <p:nvPr/>
            </p:nvSpPr>
            <p:spPr bwMode="auto">
              <a:xfrm flipV="1">
                <a:off x="456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Line 39"/>
              <p:cNvSpPr>
                <a:spLocks noChangeShapeType="1"/>
              </p:cNvSpPr>
              <p:nvPr/>
            </p:nvSpPr>
            <p:spPr bwMode="auto">
              <a:xfrm flipV="1">
                <a:off x="672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Line 4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40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" name="Group 41"/>
            <p:cNvGrpSpPr>
              <a:grpSpLocks/>
            </p:cNvGrpSpPr>
            <p:nvPr/>
          </p:nvGrpSpPr>
          <p:grpSpPr bwMode="auto">
            <a:xfrm>
              <a:off x="1968" y="528"/>
              <a:ext cx="630" cy="3548"/>
              <a:chOff x="252" y="509"/>
              <a:chExt cx="630" cy="3548"/>
            </a:xfrm>
          </p:grpSpPr>
          <p:sp>
            <p:nvSpPr>
              <p:cNvPr id="25" name="Line 42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Line 4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Line 44"/>
              <p:cNvSpPr>
                <a:spLocks noChangeShapeType="1"/>
              </p:cNvSpPr>
              <p:nvPr/>
            </p:nvSpPr>
            <p:spPr bwMode="auto">
              <a:xfrm flipV="1">
                <a:off x="672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Line 45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40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" name="Group 46"/>
            <p:cNvGrpSpPr>
              <a:grpSpLocks/>
            </p:cNvGrpSpPr>
            <p:nvPr/>
          </p:nvGrpSpPr>
          <p:grpSpPr bwMode="auto">
            <a:xfrm>
              <a:off x="2832" y="528"/>
              <a:ext cx="630" cy="3548"/>
              <a:chOff x="252" y="509"/>
              <a:chExt cx="630" cy="3548"/>
            </a:xfrm>
          </p:grpSpPr>
          <p:sp>
            <p:nvSpPr>
              <p:cNvPr id="21" name="Line 4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Line 4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Line 49"/>
              <p:cNvSpPr>
                <a:spLocks noChangeShapeType="1"/>
              </p:cNvSpPr>
              <p:nvPr/>
            </p:nvSpPr>
            <p:spPr bwMode="auto">
              <a:xfrm flipV="1">
                <a:off x="670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Line 5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40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9409" name="Group 51"/>
            <p:cNvGrpSpPr>
              <a:grpSpLocks/>
            </p:cNvGrpSpPr>
            <p:nvPr/>
          </p:nvGrpSpPr>
          <p:grpSpPr bwMode="auto">
            <a:xfrm>
              <a:off x="3660" y="528"/>
              <a:ext cx="629" cy="3548"/>
              <a:chOff x="253" y="509"/>
              <a:chExt cx="629" cy="3548"/>
            </a:xfrm>
          </p:grpSpPr>
          <p:sp>
            <p:nvSpPr>
              <p:cNvPr id="17" name="Line 52"/>
              <p:cNvSpPr>
                <a:spLocks noChangeShapeType="1"/>
              </p:cNvSpPr>
              <p:nvPr/>
            </p:nvSpPr>
            <p:spPr bwMode="auto">
              <a:xfrm flipV="1">
                <a:off x="253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Line 5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Line 54"/>
              <p:cNvSpPr>
                <a:spLocks noChangeShapeType="1"/>
              </p:cNvSpPr>
              <p:nvPr/>
            </p:nvSpPr>
            <p:spPr bwMode="auto">
              <a:xfrm flipV="1">
                <a:off x="671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Line 55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40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9410" name="Group 56"/>
            <p:cNvGrpSpPr>
              <a:grpSpLocks/>
            </p:cNvGrpSpPr>
            <p:nvPr/>
          </p:nvGrpSpPr>
          <p:grpSpPr bwMode="auto">
            <a:xfrm>
              <a:off x="4505" y="528"/>
              <a:ext cx="630" cy="3548"/>
              <a:chOff x="252" y="509"/>
              <a:chExt cx="630" cy="3548"/>
            </a:xfrm>
          </p:grpSpPr>
          <p:sp>
            <p:nvSpPr>
              <p:cNvPr id="13" name="Line 5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Line 5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Line 59"/>
              <p:cNvSpPr>
                <a:spLocks noChangeShapeType="1"/>
              </p:cNvSpPr>
              <p:nvPr/>
            </p:nvSpPr>
            <p:spPr bwMode="auto">
              <a:xfrm flipV="1">
                <a:off x="670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Line 6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40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7" name="AutoShape 3260"/>
          <p:cNvSpPr>
            <a:spLocks noChangeArrowheads="1"/>
          </p:cNvSpPr>
          <p:nvPr userDrawn="1"/>
        </p:nvSpPr>
        <p:spPr bwMode="auto">
          <a:xfrm>
            <a:off x="990600" y="5943600"/>
            <a:ext cx="7010400" cy="304800"/>
          </a:xfrm>
          <a:prstGeom prst="cube">
            <a:avLst>
              <a:gd name="adj" fmla="val 822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000">
              <a:solidFill>
                <a:srgbClr val="000000"/>
              </a:solidFill>
            </a:endParaRPr>
          </a:p>
        </p:txBody>
      </p:sp>
      <p:pic>
        <p:nvPicPr>
          <p:cNvPr id="58" name="Picture 3258" descr="ED00184_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76400" y="5867400"/>
            <a:ext cx="609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9" name="Picture 3261" descr="j0291071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5903913" y="4987925"/>
            <a:ext cx="457200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0" name="Picture 3262" descr="j0303337"/>
          <p:cNvPicPr>
            <a:picLocks noChangeAspect="1" noChangeArrowheads="1" noCrop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3400" y="1295400"/>
            <a:ext cx="419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07" name="Rectangle 3263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408" name="Rectangle 3264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248400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29E6B-310B-45AA-A208-C9F28824790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BC3DF-A1AF-4D87-89BA-63B1ED2A524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2FC2F-E9ED-423B-A008-443B7C4665A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9B5AA-1F73-47A7-8A77-DB016A6AB28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4BFD9-6AE3-48F6-8AEB-874958007CF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2FC2F-E9ED-423B-A008-443B7C4665A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7A50F-1EC1-4F83-AD58-DCE9BA0BDB5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76075-BE47-479E-BA9F-8C277C42AF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CE47F-B9A1-4F6A-8EC4-A0B1694B228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B5704-F955-4266-946F-4FA3D666DE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90F64-7057-4179-AA76-D70BD519FCF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DB722-0140-4A24-ABF1-7F382FADDDE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9412D-A5E2-4609-B9A5-4EED5642BD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9B5AA-1F73-47A7-8A77-DB016A6AB28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4BFD9-6AE3-48F6-8AEB-874958007CF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7A50F-1EC1-4F83-AD58-DCE9BA0BDB5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76075-BE47-479E-BA9F-8C277C42AF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CE47F-B9A1-4F6A-8EC4-A0B1694B228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B5704-F955-4266-946F-4FA3D666DE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CA0B2C-A825-4AAE-B74D-2280E33CE43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8" name="Rectangle 35"/>
          <p:cNvSpPr>
            <a:spLocks noChangeArrowheads="1"/>
          </p:cNvSpPr>
          <p:nvPr userDrawn="1"/>
        </p:nvSpPr>
        <p:spPr bwMode="auto">
          <a:xfrm>
            <a:off x="381000" y="0"/>
            <a:ext cx="76200" cy="68580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66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000">
              <a:solidFill>
                <a:srgbClr val="000000"/>
              </a:solidFill>
            </a:endParaRPr>
          </a:p>
        </p:txBody>
      </p:sp>
      <p:grpSp>
        <p:nvGrpSpPr>
          <p:cNvPr id="2" name="Group 11"/>
          <p:cNvGrpSpPr>
            <a:grpSpLocks/>
          </p:cNvGrpSpPr>
          <p:nvPr userDrawn="1"/>
        </p:nvGrpSpPr>
        <p:grpSpPr bwMode="auto">
          <a:xfrm>
            <a:off x="228600" y="152400"/>
            <a:ext cx="982663" cy="836613"/>
            <a:chOff x="3552" y="2784"/>
            <a:chExt cx="619" cy="527"/>
          </a:xfrm>
        </p:grpSpPr>
        <p:sp>
          <p:nvSpPr>
            <p:cNvPr id="1032" name="Freeform 12"/>
            <p:cNvSpPr>
              <a:spLocks/>
            </p:cNvSpPr>
            <p:nvPr/>
          </p:nvSpPr>
          <p:spPr bwMode="auto">
            <a:xfrm>
              <a:off x="3586" y="2784"/>
              <a:ext cx="95" cy="123"/>
            </a:xfrm>
            <a:custGeom>
              <a:avLst/>
              <a:gdLst>
                <a:gd name="T0" fmla="*/ 92 w 95"/>
                <a:gd name="T1" fmla="*/ 114 h 123"/>
                <a:gd name="T2" fmla="*/ 78 w 95"/>
                <a:gd name="T3" fmla="*/ 105 h 123"/>
                <a:gd name="T4" fmla="*/ 62 w 95"/>
                <a:gd name="T5" fmla="*/ 85 h 123"/>
                <a:gd name="T6" fmla="*/ 46 w 95"/>
                <a:gd name="T7" fmla="*/ 62 h 123"/>
                <a:gd name="T8" fmla="*/ 30 w 95"/>
                <a:gd name="T9" fmla="*/ 33 h 123"/>
                <a:gd name="T10" fmla="*/ 24 w 95"/>
                <a:gd name="T11" fmla="*/ 6 h 123"/>
                <a:gd name="T12" fmla="*/ 24 w 95"/>
                <a:gd name="T13" fmla="*/ 0 h 123"/>
                <a:gd name="T14" fmla="*/ 22 w 95"/>
                <a:gd name="T15" fmla="*/ 0 h 123"/>
                <a:gd name="T16" fmla="*/ 14 w 95"/>
                <a:gd name="T17" fmla="*/ 2 h 123"/>
                <a:gd name="T18" fmla="*/ 3 w 95"/>
                <a:gd name="T19" fmla="*/ 6 h 123"/>
                <a:gd name="T20" fmla="*/ 0 w 95"/>
                <a:gd name="T21" fmla="*/ 6 h 123"/>
                <a:gd name="T22" fmla="*/ 0 w 95"/>
                <a:gd name="T23" fmla="*/ 11 h 123"/>
                <a:gd name="T24" fmla="*/ 11 w 95"/>
                <a:gd name="T25" fmla="*/ 29 h 123"/>
                <a:gd name="T26" fmla="*/ 27 w 95"/>
                <a:gd name="T27" fmla="*/ 60 h 123"/>
                <a:gd name="T28" fmla="*/ 43 w 95"/>
                <a:gd name="T29" fmla="*/ 85 h 123"/>
                <a:gd name="T30" fmla="*/ 76 w 95"/>
                <a:gd name="T31" fmla="*/ 116 h 123"/>
                <a:gd name="T32" fmla="*/ 84 w 95"/>
                <a:gd name="T33" fmla="*/ 123 h 123"/>
                <a:gd name="T34" fmla="*/ 95 w 95"/>
                <a:gd name="T35" fmla="*/ 121 h 123"/>
                <a:gd name="T36" fmla="*/ 92 w 95"/>
                <a:gd name="T37" fmla="*/ 114 h 1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5" h="123">
                  <a:moveTo>
                    <a:pt x="92" y="114"/>
                  </a:moveTo>
                  <a:lnTo>
                    <a:pt x="78" y="105"/>
                  </a:lnTo>
                  <a:lnTo>
                    <a:pt x="62" y="85"/>
                  </a:lnTo>
                  <a:lnTo>
                    <a:pt x="46" y="62"/>
                  </a:lnTo>
                  <a:lnTo>
                    <a:pt x="30" y="33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11"/>
                  </a:lnTo>
                  <a:lnTo>
                    <a:pt x="11" y="29"/>
                  </a:lnTo>
                  <a:lnTo>
                    <a:pt x="27" y="60"/>
                  </a:lnTo>
                  <a:lnTo>
                    <a:pt x="43" y="85"/>
                  </a:lnTo>
                  <a:lnTo>
                    <a:pt x="76" y="116"/>
                  </a:lnTo>
                  <a:lnTo>
                    <a:pt x="84" y="123"/>
                  </a:lnTo>
                  <a:lnTo>
                    <a:pt x="95" y="121"/>
                  </a:lnTo>
                  <a:lnTo>
                    <a:pt x="92" y="114"/>
                  </a:lnTo>
                </a:path>
              </a:pathLst>
            </a:custGeom>
            <a:solidFill>
              <a:srgbClr val="AC3D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4000">
                <a:solidFill>
                  <a:srgbClr val="000000"/>
                </a:solidFill>
              </a:endParaRPr>
            </a:p>
          </p:txBody>
        </p:sp>
        <p:sp>
          <p:nvSpPr>
            <p:cNvPr id="1033" name="Freeform 13"/>
            <p:cNvSpPr>
              <a:spLocks/>
            </p:cNvSpPr>
            <p:nvPr/>
          </p:nvSpPr>
          <p:spPr bwMode="auto">
            <a:xfrm>
              <a:off x="3552" y="2784"/>
              <a:ext cx="619" cy="527"/>
            </a:xfrm>
            <a:custGeom>
              <a:avLst/>
              <a:gdLst>
                <a:gd name="T0" fmla="*/ 78 w 619"/>
                <a:gd name="T1" fmla="*/ 128 h 527"/>
                <a:gd name="T2" fmla="*/ 13 w 619"/>
                <a:gd name="T3" fmla="*/ 193 h 527"/>
                <a:gd name="T4" fmla="*/ 0 w 619"/>
                <a:gd name="T5" fmla="*/ 229 h 527"/>
                <a:gd name="T6" fmla="*/ 16 w 619"/>
                <a:gd name="T7" fmla="*/ 224 h 527"/>
                <a:gd name="T8" fmla="*/ 3 w 619"/>
                <a:gd name="T9" fmla="*/ 256 h 527"/>
                <a:gd name="T10" fmla="*/ 32 w 619"/>
                <a:gd name="T11" fmla="*/ 372 h 527"/>
                <a:gd name="T12" fmla="*/ 70 w 619"/>
                <a:gd name="T13" fmla="*/ 433 h 527"/>
                <a:gd name="T14" fmla="*/ 92 w 619"/>
                <a:gd name="T15" fmla="*/ 397 h 527"/>
                <a:gd name="T16" fmla="*/ 124 w 619"/>
                <a:gd name="T17" fmla="*/ 388 h 527"/>
                <a:gd name="T18" fmla="*/ 151 w 619"/>
                <a:gd name="T19" fmla="*/ 453 h 527"/>
                <a:gd name="T20" fmla="*/ 173 w 619"/>
                <a:gd name="T21" fmla="*/ 448 h 527"/>
                <a:gd name="T22" fmla="*/ 238 w 619"/>
                <a:gd name="T23" fmla="*/ 527 h 527"/>
                <a:gd name="T24" fmla="*/ 249 w 619"/>
                <a:gd name="T25" fmla="*/ 435 h 527"/>
                <a:gd name="T26" fmla="*/ 262 w 619"/>
                <a:gd name="T27" fmla="*/ 433 h 527"/>
                <a:gd name="T28" fmla="*/ 276 w 619"/>
                <a:gd name="T29" fmla="*/ 381 h 527"/>
                <a:gd name="T30" fmla="*/ 324 w 619"/>
                <a:gd name="T31" fmla="*/ 401 h 527"/>
                <a:gd name="T32" fmla="*/ 373 w 619"/>
                <a:gd name="T33" fmla="*/ 473 h 527"/>
                <a:gd name="T34" fmla="*/ 378 w 619"/>
                <a:gd name="T35" fmla="*/ 457 h 527"/>
                <a:gd name="T36" fmla="*/ 408 w 619"/>
                <a:gd name="T37" fmla="*/ 455 h 527"/>
                <a:gd name="T38" fmla="*/ 421 w 619"/>
                <a:gd name="T39" fmla="*/ 435 h 527"/>
                <a:gd name="T40" fmla="*/ 462 w 619"/>
                <a:gd name="T41" fmla="*/ 430 h 527"/>
                <a:gd name="T42" fmla="*/ 505 w 619"/>
                <a:gd name="T43" fmla="*/ 455 h 527"/>
                <a:gd name="T44" fmla="*/ 538 w 619"/>
                <a:gd name="T45" fmla="*/ 450 h 527"/>
                <a:gd name="T46" fmla="*/ 548 w 619"/>
                <a:gd name="T47" fmla="*/ 441 h 527"/>
                <a:gd name="T48" fmla="*/ 519 w 619"/>
                <a:gd name="T49" fmla="*/ 386 h 527"/>
                <a:gd name="T50" fmla="*/ 516 w 619"/>
                <a:gd name="T51" fmla="*/ 372 h 527"/>
                <a:gd name="T52" fmla="*/ 489 w 619"/>
                <a:gd name="T53" fmla="*/ 325 h 527"/>
                <a:gd name="T54" fmla="*/ 508 w 619"/>
                <a:gd name="T55" fmla="*/ 303 h 527"/>
                <a:gd name="T56" fmla="*/ 548 w 619"/>
                <a:gd name="T57" fmla="*/ 294 h 527"/>
                <a:gd name="T58" fmla="*/ 548 w 619"/>
                <a:gd name="T59" fmla="*/ 282 h 527"/>
                <a:gd name="T60" fmla="*/ 513 w 619"/>
                <a:gd name="T61" fmla="*/ 278 h 527"/>
                <a:gd name="T62" fmla="*/ 424 w 619"/>
                <a:gd name="T63" fmla="*/ 224 h 527"/>
                <a:gd name="T64" fmla="*/ 432 w 619"/>
                <a:gd name="T65" fmla="*/ 211 h 527"/>
                <a:gd name="T66" fmla="*/ 457 w 619"/>
                <a:gd name="T67" fmla="*/ 204 h 527"/>
                <a:gd name="T68" fmla="*/ 513 w 619"/>
                <a:gd name="T69" fmla="*/ 193 h 527"/>
                <a:gd name="T70" fmla="*/ 538 w 619"/>
                <a:gd name="T71" fmla="*/ 202 h 527"/>
                <a:gd name="T72" fmla="*/ 532 w 619"/>
                <a:gd name="T73" fmla="*/ 179 h 527"/>
                <a:gd name="T74" fmla="*/ 573 w 619"/>
                <a:gd name="T75" fmla="*/ 166 h 527"/>
                <a:gd name="T76" fmla="*/ 619 w 619"/>
                <a:gd name="T77" fmla="*/ 128 h 527"/>
                <a:gd name="T78" fmla="*/ 562 w 619"/>
                <a:gd name="T79" fmla="*/ 141 h 527"/>
                <a:gd name="T80" fmla="*/ 538 w 619"/>
                <a:gd name="T81" fmla="*/ 112 h 527"/>
                <a:gd name="T82" fmla="*/ 519 w 619"/>
                <a:gd name="T83" fmla="*/ 110 h 527"/>
                <a:gd name="T84" fmla="*/ 492 w 619"/>
                <a:gd name="T85" fmla="*/ 92 h 527"/>
                <a:gd name="T86" fmla="*/ 519 w 619"/>
                <a:gd name="T87" fmla="*/ 52 h 527"/>
                <a:gd name="T88" fmla="*/ 497 w 619"/>
                <a:gd name="T89" fmla="*/ 54 h 527"/>
                <a:gd name="T90" fmla="*/ 424 w 619"/>
                <a:gd name="T91" fmla="*/ 72 h 527"/>
                <a:gd name="T92" fmla="*/ 348 w 619"/>
                <a:gd name="T93" fmla="*/ 59 h 527"/>
                <a:gd name="T94" fmla="*/ 348 w 619"/>
                <a:gd name="T95" fmla="*/ 43 h 527"/>
                <a:gd name="T96" fmla="*/ 386 w 619"/>
                <a:gd name="T97" fmla="*/ 27 h 527"/>
                <a:gd name="T98" fmla="*/ 397 w 619"/>
                <a:gd name="T99" fmla="*/ 5 h 527"/>
                <a:gd name="T100" fmla="*/ 346 w 619"/>
                <a:gd name="T101" fmla="*/ 9 h 527"/>
                <a:gd name="T102" fmla="*/ 284 w 619"/>
                <a:gd name="T103" fmla="*/ 5 h 527"/>
                <a:gd name="T104" fmla="*/ 251 w 619"/>
                <a:gd name="T105" fmla="*/ 20 h 527"/>
                <a:gd name="T106" fmla="*/ 257 w 619"/>
                <a:gd name="T107" fmla="*/ 7 h 527"/>
                <a:gd name="T108" fmla="*/ 240 w 619"/>
                <a:gd name="T109" fmla="*/ 3 h 527"/>
                <a:gd name="T110" fmla="*/ 154 w 619"/>
                <a:gd name="T111" fmla="*/ 34 h 527"/>
                <a:gd name="T112" fmla="*/ 119 w 619"/>
                <a:gd name="T113" fmla="*/ 83 h 52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619" h="527">
                  <a:moveTo>
                    <a:pt x="113" y="108"/>
                  </a:moveTo>
                  <a:lnTo>
                    <a:pt x="103" y="112"/>
                  </a:lnTo>
                  <a:lnTo>
                    <a:pt x="78" y="128"/>
                  </a:lnTo>
                  <a:lnTo>
                    <a:pt x="59" y="141"/>
                  </a:lnTo>
                  <a:lnTo>
                    <a:pt x="32" y="166"/>
                  </a:lnTo>
                  <a:lnTo>
                    <a:pt x="13" y="193"/>
                  </a:lnTo>
                  <a:lnTo>
                    <a:pt x="0" y="215"/>
                  </a:lnTo>
                  <a:lnTo>
                    <a:pt x="0" y="224"/>
                  </a:lnTo>
                  <a:lnTo>
                    <a:pt x="0" y="229"/>
                  </a:lnTo>
                  <a:lnTo>
                    <a:pt x="8" y="224"/>
                  </a:lnTo>
                  <a:lnTo>
                    <a:pt x="13" y="224"/>
                  </a:lnTo>
                  <a:lnTo>
                    <a:pt x="16" y="224"/>
                  </a:lnTo>
                  <a:lnTo>
                    <a:pt x="19" y="229"/>
                  </a:lnTo>
                  <a:lnTo>
                    <a:pt x="16" y="233"/>
                  </a:lnTo>
                  <a:lnTo>
                    <a:pt x="3" y="256"/>
                  </a:lnTo>
                  <a:lnTo>
                    <a:pt x="0" y="291"/>
                  </a:lnTo>
                  <a:lnTo>
                    <a:pt x="13" y="336"/>
                  </a:lnTo>
                  <a:lnTo>
                    <a:pt x="32" y="372"/>
                  </a:lnTo>
                  <a:lnTo>
                    <a:pt x="49" y="390"/>
                  </a:lnTo>
                  <a:lnTo>
                    <a:pt x="62" y="408"/>
                  </a:lnTo>
                  <a:lnTo>
                    <a:pt x="70" y="433"/>
                  </a:lnTo>
                  <a:lnTo>
                    <a:pt x="78" y="430"/>
                  </a:lnTo>
                  <a:lnTo>
                    <a:pt x="86" y="410"/>
                  </a:lnTo>
                  <a:lnTo>
                    <a:pt x="92" y="397"/>
                  </a:lnTo>
                  <a:lnTo>
                    <a:pt x="100" y="386"/>
                  </a:lnTo>
                  <a:lnTo>
                    <a:pt x="111" y="381"/>
                  </a:lnTo>
                  <a:lnTo>
                    <a:pt x="124" y="388"/>
                  </a:lnTo>
                  <a:lnTo>
                    <a:pt x="132" y="401"/>
                  </a:lnTo>
                  <a:lnTo>
                    <a:pt x="138" y="433"/>
                  </a:lnTo>
                  <a:lnTo>
                    <a:pt x="151" y="453"/>
                  </a:lnTo>
                  <a:lnTo>
                    <a:pt x="159" y="464"/>
                  </a:lnTo>
                  <a:lnTo>
                    <a:pt x="165" y="459"/>
                  </a:lnTo>
                  <a:lnTo>
                    <a:pt x="173" y="448"/>
                  </a:lnTo>
                  <a:lnTo>
                    <a:pt x="184" y="468"/>
                  </a:lnTo>
                  <a:lnTo>
                    <a:pt x="197" y="489"/>
                  </a:lnTo>
                  <a:lnTo>
                    <a:pt x="238" y="527"/>
                  </a:lnTo>
                  <a:lnTo>
                    <a:pt x="232" y="500"/>
                  </a:lnTo>
                  <a:lnTo>
                    <a:pt x="235" y="473"/>
                  </a:lnTo>
                  <a:lnTo>
                    <a:pt x="249" y="435"/>
                  </a:lnTo>
                  <a:lnTo>
                    <a:pt x="249" y="433"/>
                  </a:lnTo>
                  <a:lnTo>
                    <a:pt x="257" y="435"/>
                  </a:lnTo>
                  <a:lnTo>
                    <a:pt x="262" y="433"/>
                  </a:lnTo>
                  <a:lnTo>
                    <a:pt x="262" y="412"/>
                  </a:lnTo>
                  <a:lnTo>
                    <a:pt x="265" y="397"/>
                  </a:lnTo>
                  <a:lnTo>
                    <a:pt x="276" y="381"/>
                  </a:lnTo>
                  <a:lnTo>
                    <a:pt x="289" y="377"/>
                  </a:lnTo>
                  <a:lnTo>
                    <a:pt x="297" y="377"/>
                  </a:lnTo>
                  <a:lnTo>
                    <a:pt x="324" y="401"/>
                  </a:lnTo>
                  <a:lnTo>
                    <a:pt x="343" y="426"/>
                  </a:lnTo>
                  <a:lnTo>
                    <a:pt x="365" y="459"/>
                  </a:lnTo>
                  <a:lnTo>
                    <a:pt x="373" y="473"/>
                  </a:lnTo>
                  <a:lnTo>
                    <a:pt x="375" y="473"/>
                  </a:lnTo>
                  <a:lnTo>
                    <a:pt x="378" y="468"/>
                  </a:lnTo>
                  <a:lnTo>
                    <a:pt x="378" y="457"/>
                  </a:lnTo>
                  <a:lnTo>
                    <a:pt x="384" y="453"/>
                  </a:lnTo>
                  <a:lnTo>
                    <a:pt x="394" y="450"/>
                  </a:lnTo>
                  <a:lnTo>
                    <a:pt x="408" y="455"/>
                  </a:lnTo>
                  <a:lnTo>
                    <a:pt x="413" y="453"/>
                  </a:lnTo>
                  <a:lnTo>
                    <a:pt x="416" y="450"/>
                  </a:lnTo>
                  <a:lnTo>
                    <a:pt x="421" y="435"/>
                  </a:lnTo>
                  <a:lnTo>
                    <a:pt x="432" y="430"/>
                  </a:lnTo>
                  <a:lnTo>
                    <a:pt x="448" y="428"/>
                  </a:lnTo>
                  <a:lnTo>
                    <a:pt x="462" y="430"/>
                  </a:lnTo>
                  <a:lnTo>
                    <a:pt x="494" y="450"/>
                  </a:lnTo>
                  <a:lnTo>
                    <a:pt x="500" y="455"/>
                  </a:lnTo>
                  <a:lnTo>
                    <a:pt x="505" y="455"/>
                  </a:lnTo>
                  <a:lnTo>
                    <a:pt x="513" y="444"/>
                  </a:lnTo>
                  <a:lnTo>
                    <a:pt x="519" y="444"/>
                  </a:lnTo>
                  <a:lnTo>
                    <a:pt x="538" y="450"/>
                  </a:lnTo>
                  <a:lnTo>
                    <a:pt x="551" y="455"/>
                  </a:lnTo>
                  <a:lnTo>
                    <a:pt x="567" y="464"/>
                  </a:lnTo>
                  <a:lnTo>
                    <a:pt x="548" y="441"/>
                  </a:lnTo>
                  <a:lnTo>
                    <a:pt x="527" y="415"/>
                  </a:lnTo>
                  <a:lnTo>
                    <a:pt x="513" y="392"/>
                  </a:lnTo>
                  <a:lnTo>
                    <a:pt x="519" y="386"/>
                  </a:lnTo>
                  <a:lnTo>
                    <a:pt x="527" y="386"/>
                  </a:lnTo>
                  <a:lnTo>
                    <a:pt x="527" y="381"/>
                  </a:lnTo>
                  <a:lnTo>
                    <a:pt x="516" y="372"/>
                  </a:lnTo>
                  <a:lnTo>
                    <a:pt x="502" y="361"/>
                  </a:lnTo>
                  <a:lnTo>
                    <a:pt x="494" y="345"/>
                  </a:lnTo>
                  <a:lnTo>
                    <a:pt x="489" y="325"/>
                  </a:lnTo>
                  <a:lnTo>
                    <a:pt x="489" y="312"/>
                  </a:lnTo>
                  <a:lnTo>
                    <a:pt x="500" y="305"/>
                  </a:lnTo>
                  <a:lnTo>
                    <a:pt x="508" y="303"/>
                  </a:lnTo>
                  <a:lnTo>
                    <a:pt x="527" y="303"/>
                  </a:lnTo>
                  <a:lnTo>
                    <a:pt x="538" y="298"/>
                  </a:lnTo>
                  <a:lnTo>
                    <a:pt x="548" y="294"/>
                  </a:lnTo>
                  <a:lnTo>
                    <a:pt x="554" y="287"/>
                  </a:lnTo>
                  <a:lnTo>
                    <a:pt x="554" y="282"/>
                  </a:lnTo>
                  <a:lnTo>
                    <a:pt x="548" y="282"/>
                  </a:lnTo>
                  <a:lnTo>
                    <a:pt x="543" y="282"/>
                  </a:lnTo>
                  <a:lnTo>
                    <a:pt x="532" y="282"/>
                  </a:lnTo>
                  <a:lnTo>
                    <a:pt x="513" y="278"/>
                  </a:lnTo>
                  <a:lnTo>
                    <a:pt x="478" y="258"/>
                  </a:lnTo>
                  <a:lnTo>
                    <a:pt x="435" y="231"/>
                  </a:lnTo>
                  <a:lnTo>
                    <a:pt x="424" y="224"/>
                  </a:lnTo>
                  <a:lnTo>
                    <a:pt x="421" y="220"/>
                  </a:lnTo>
                  <a:lnTo>
                    <a:pt x="424" y="215"/>
                  </a:lnTo>
                  <a:lnTo>
                    <a:pt x="432" y="211"/>
                  </a:lnTo>
                  <a:lnTo>
                    <a:pt x="438" y="213"/>
                  </a:lnTo>
                  <a:lnTo>
                    <a:pt x="451" y="209"/>
                  </a:lnTo>
                  <a:lnTo>
                    <a:pt x="457" y="204"/>
                  </a:lnTo>
                  <a:lnTo>
                    <a:pt x="478" y="195"/>
                  </a:lnTo>
                  <a:lnTo>
                    <a:pt x="500" y="195"/>
                  </a:lnTo>
                  <a:lnTo>
                    <a:pt x="513" y="193"/>
                  </a:lnTo>
                  <a:lnTo>
                    <a:pt x="519" y="193"/>
                  </a:lnTo>
                  <a:lnTo>
                    <a:pt x="532" y="200"/>
                  </a:lnTo>
                  <a:lnTo>
                    <a:pt x="538" y="202"/>
                  </a:lnTo>
                  <a:lnTo>
                    <a:pt x="540" y="197"/>
                  </a:lnTo>
                  <a:lnTo>
                    <a:pt x="532" y="182"/>
                  </a:lnTo>
                  <a:lnTo>
                    <a:pt x="532" y="179"/>
                  </a:lnTo>
                  <a:lnTo>
                    <a:pt x="538" y="175"/>
                  </a:lnTo>
                  <a:lnTo>
                    <a:pt x="548" y="173"/>
                  </a:lnTo>
                  <a:lnTo>
                    <a:pt x="573" y="166"/>
                  </a:lnTo>
                  <a:lnTo>
                    <a:pt x="605" y="148"/>
                  </a:lnTo>
                  <a:lnTo>
                    <a:pt x="616" y="137"/>
                  </a:lnTo>
                  <a:lnTo>
                    <a:pt x="619" y="128"/>
                  </a:lnTo>
                  <a:lnTo>
                    <a:pt x="605" y="137"/>
                  </a:lnTo>
                  <a:lnTo>
                    <a:pt x="592" y="139"/>
                  </a:lnTo>
                  <a:lnTo>
                    <a:pt x="562" y="141"/>
                  </a:lnTo>
                  <a:lnTo>
                    <a:pt x="546" y="132"/>
                  </a:lnTo>
                  <a:lnTo>
                    <a:pt x="540" y="128"/>
                  </a:lnTo>
                  <a:lnTo>
                    <a:pt x="538" y="112"/>
                  </a:lnTo>
                  <a:lnTo>
                    <a:pt x="532" y="108"/>
                  </a:lnTo>
                  <a:lnTo>
                    <a:pt x="524" y="110"/>
                  </a:lnTo>
                  <a:lnTo>
                    <a:pt x="519" y="110"/>
                  </a:lnTo>
                  <a:lnTo>
                    <a:pt x="519" y="108"/>
                  </a:lnTo>
                  <a:lnTo>
                    <a:pt x="497" y="97"/>
                  </a:lnTo>
                  <a:lnTo>
                    <a:pt x="492" y="92"/>
                  </a:lnTo>
                  <a:lnTo>
                    <a:pt x="497" y="88"/>
                  </a:lnTo>
                  <a:lnTo>
                    <a:pt x="513" y="65"/>
                  </a:lnTo>
                  <a:lnTo>
                    <a:pt x="519" y="52"/>
                  </a:lnTo>
                  <a:lnTo>
                    <a:pt x="516" y="43"/>
                  </a:lnTo>
                  <a:lnTo>
                    <a:pt x="508" y="47"/>
                  </a:lnTo>
                  <a:lnTo>
                    <a:pt x="497" y="54"/>
                  </a:lnTo>
                  <a:lnTo>
                    <a:pt x="478" y="65"/>
                  </a:lnTo>
                  <a:lnTo>
                    <a:pt x="465" y="67"/>
                  </a:lnTo>
                  <a:lnTo>
                    <a:pt x="424" y="72"/>
                  </a:lnTo>
                  <a:lnTo>
                    <a:pt x="392" y="67"/>
                  </a:lnTo>
                  <a:lnTo>
                    <a:pt x="365" y="63"/>
                  </a:lnTo>
                  <a:lnTo>
                    <a:pt x="348" y="59"/>
                  </a:lnTo>
                  <a:lnTo>
                    <a:pt x="343" y="54"/>
                  </a:lnTo>
                  <a:lnTo>
                    <a:pt x="343" y="50"/>
                  </a:lnTo>
                  <a:lnTo>
                    <a:pt x="348" y="43"/>
                  </a:lnTo>
                  <a:lnTo>
                    <a:pt x="359" y="43"/>
                  </a:lnTo>
                  <a:lnTo>
                    <a:pt x="373" y="36"/>
                  </a:lnTo>
                  <a:lnTo>
                    <a:pt x="386" y="27"/>
                  </a:lnTo>
                  <a:lnTo>
                    <a:pt x="403" y="9"/>
                  </a:lnTo>
                  <a:lnTo>
                    <a:pt x="403" y="5"/>
                  </a:lnTo>
                  <a:lnTo>
                    <a:pt x="397" y="5"/>
                  </a:lnTo>
                  <a:lnTo>
                    <a:pt x="389" y="11"/>
                  </a:lnTo>
                  <a:lnTo>
                    <a:pt x="378" y="14"/>
                  </a:lnTo>
                  <a:lnTo>
                    <a:pt x="346" y="9"/>
                  </a:lnTo>
                  <a:lnTo>
                    <a:pt x="319" y="5"/>
                  </a:lnTo>
                  <a:lnTo>
                    <a:pt x="300" y="3"/>
                  </a:lnTo>
                  <a:lnTo>
                    <a:pt x="284" y="5"/>
                  </a:lnTo>
                  <a:lnTo>
                    <a:pt x="273" y="9"/>
                  </a:lnTo>
                  <a:lnTo>
                    <a:pt x="265" y="14"/>
                  </a:lnTo>
                  <a:lnTo>
                    <a:pt x="251" y="20"/>
                  </a:lnTo>
                  <a:lnTo>
                    <a:pt x="249" y="18"/>
                  </a:lnTo>
                  <a:lnTo>
                    <a:pt x="251" y="14"/>
                  </a:lnTo>
                  <a:lnTo>
                    <a:pt x="257" y="7"/>
                  </a:lnTo>
                  <a:lnTo>
                    <a:pt x="257" y="5"/>
                  </a:lnTo>
                  <a:lnTo>
                    <a:pt x="254" y="0"/>
                  </a:lnTo>
                  <a:lnTo>
                    <a:pt x="240" y="3"/>
                  </a:lnTo>
                  <a:lnTo>
                    <a:pt x="205" y="11"/>
                  </a:lnTo>
                  <a:lnTo>
                    <a:pt x="176" y="25"/>
                  </a:lnTo>
                  <a:lnTo>
                    <a:pt x="154" y="34"/>
                  </a:lnTo>
                  <a:lnTo>
                    <a:pt x="138" y="47"/>
                  </a:lnTo>
                  <a:lnTo>
                    <a:pt x="124" y="65"/>
                  </a:lnTo>
                  <a:lnTo>
                    <a:pt x="119" y="83"/>
                  </a:lnTo>
                  <a:lnTo>
                    <a:pt x="119" y="97"/>
                  </a:lnTo>
                  <a:lnTo>
                    <a:pt x="113" y="108"/>
                  </a:lnTo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AC3D00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4000">
                <a:solidFill>
                  <a:srgbClr val="000000"/>
                </a:solidFill>
              </a:endParaRPr>
            </a:p>
          </p:txBody>
        </p:sp>
        <p:sp>
          <p:nvSpPr>
            <p:cNvPr id="1034" name="Freeform 14"/>
            <p:cNvSpPr>
              <a:spLocks/>
            </p:cNvSpPr>
            <p:nvPr/>
          </p:nvSpPr>
          <p:spPr bwMode="auto">
            <a:xfrm>
              <a:off x="3648" y="2880"/>
              <a:ext cx="413" cy="333"/>
            </a:xfrm>
            <a:custGeom>
              <a:avLst/>
              <a:gdLst>
                <a:gd name="T0" fmla="*/ 0 w 413"/>
                <a:gd name="T1" fmla="*/ 0 h 333"/>
                <a:gd name="T2" fmla="*/ 35 w 413"/>
                <a:gd name="T3" fmla="*/ 31 h 333"/>
                <a:gd name="T4" fmla="*/ 103 w 413"/>
                <a:gd name="T5" fmla="*/ 87 h 333"/>
                <a:gd name="T6" fmla="*/ 167 w 413"/>
                <a:gd name="T7" fmla="*/ 141 h 333"/>
                <a:gd name="T8" fmla="*/ 219 w 413"/>
                <a:gd name="T9" fmla="*/ 179 h 333"/>
                <a:gd name="T10" fmla="*/ 248 w 413"/>
                <a:gd name="T11" fmla="*/ 208 h 333"/>
                <a:gd name="T12" fmla="*/ 259 w 413"/>
                <a:gd name="T13" fmla="*/ 215 h 333"/>
                <a:gd name="T14" fmla="*/ 286 w 413"/>
                <a:gd name="T15" fmla="*/ 237 h 333"/>
                <a:gd name="T16" fmla="*/ 313 w 413"/>
                <a:gd name="T17" fmla="*/ 264 h 333"/>
                <a:gd name="T18" fmla="*/ 340 w 413"/>
                <a:gd name="T19" fmla="*/ 284 h 333"/>
                <a:gd name="T20" fmla="*/ 373 w 413"/>
                <a:gd name="T21" fmla="*/ 309 h 333"/>
                <a:gd name="T22" fmla="*/ 413 w 413"/>
                <a:gd name="T23" fmla="*/ 333 h 3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13" h="333">
                  <a:moveTo>
                    <a:pt x="0" y="0"/>
                  </a:moveTo>
                  <a:lnTo>
                    <a:pt x="35" y="31"/>
                  </a:lnTo>
                  <a:lnTo>
                    <a:pt x="103" y="87"/>
                  </a:lnTo>
                  <a:lnTo>
                    <a:pt x="167" y="141"/>
                  </a:lnTo>
                  <a:lnTo>
                    <a:pt x="219" y="179"/>
                  </a:lnTo>
                  <a:lnTo>
                    <a:pt x="248" y="208"/>
                  </a:lnTo>
                  <a:lnTo>
                    <a:pt x="259" y="215"/>
                  </a:lnTo>
                  <a:lnTo>
                    <a:pt x="286" y="237"/>
                  </a:lnTo>
                  <a:lnTo>
                    <a:pt x="313" y="264"/>
                  </a:lnTo>
                  <a:lnTo>
                    <a:pt x="340" y="284"/>
                  </a:lnTo>
                  <a:lnTo>
                    <a:pt x="373" y="309"/>
                  </a:lnTo>
                  <a:lnTo>
                    <a:pt x="413" y="33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4000">
                <a:solidFill>
                  <a:srgbClr val="000000"/>
                </a:solidFill>
              </a:endParaRPr>
            </a:p>
          </p:txBody>
        </p:sp>
        <p:sp>
          <p:nvSpPr>
            <p:cNvPr id="1035" name="Freeform 15"/>
            <p:cNvSpPr>
              <a:spLocks/>
            </p:cNvSpPr>
            <p:nvPr/>
          </p:nvSpPr>
          <p:spPr bwMode="auto">
            <a:xfrm>
              <a:off x="3936" y="3120"/>
              <a:ext cx="72" cy="11"/>
            </a:xfrm>
            <a:custGeom>
              <a:avLst/>
              <a:gdLst>
                <a:gd name="T0" fmla="*/ 0 w 72"/>
                <a:gd name="T1" fmla="*/ 0 h 11"/>
                <a:gd name="T2" fmla="*/ 16 w 72"/>
                <a:gd name="T3" fmla="*/ 0 h 11"/>
                <a:gd name="T4" fmla="*/ 24 w 72"/>
                <a:gd name="T5" fmla="*/ 0 h 11"/>
                <a:gd name="T6" fmla="*/ 43 w 72"/>
                <a:gd name="T7" fmla="*/ 7 h 11"/>
                <a:gd name="T8" fmla="*/ 59 w 72"/>
                <a:gd name="T9" fmla="*/ 11 h 11"/>
                <a:gd name="T10" fmla="*/ 72 w 72"/>
                <a:gd name="T11" fmla="*/ 1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" h="11">
                  <a:moveTo>
                    <a:pt x="0" y="0"/>
                  </a:moveTo>
                  <a:lnTo>
                    <a:pt x="16" y="0"/>
                  </a:lnTo>
                  <a:lnTo>
                    <a:pt x="24" y="0"/>
                  </a:lnTo>
                  <a:lnTo>
                    <a:pt x="43" y="7"/>
                  </a:lnTo>
                  <a:lnTo>
                    <a:pt x="59" y="11"/>
                  </a:lnTo>
                  <a:lnTo>
                    <a:pt x="72" y="11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4000">
                <a:solidFill>
                  <a:srgbClr val="000000"/>
                </a:solidFill>
              </a:endParaRPr>
            </a:p>
          </p:txBody>
        </p:sp>
        <p:sp>
          <p:nvSpPr>
            <p:cNvPr id="1036" name="Freeform 16"/>
            <p:cNvSpPr>
              <a:spLocks/>
            </p:cNvSpPr>
            <p:nvPr/>
          </p:nvSpPr>
          <p:spPr bwMode="auto">
            <a:xfrm>
              <a:off x="3929" y="3120"/>
              <a:ext cx="30" cy="117"/>
            </a:xfrm>
            <a:custGeom>
              <a:avLst/>
              <a:gdLst>
                <a:gd name="T0" fmla="*/ 0 w 30"/>
                <a:gd name="T1" fmla="*/ 0 h 117"/>
                <a:gd name="T2" fmla="*/ 6 w 30"/>
                <a:gd name="T3" fmla="*/ 16 h 117"/>
                <a:gd name="T4" fmla="*/ 14 w 30"/>
                <a:gd name="T5" fmla="*/ 54 h 117"/>
                <a:gd name="T6" fmla="*/ 19 w 30"/>
                <a:gd name="T7" fmla="*/ 87 h 117"/>
                <a:gd name="T8" fmla="*/ 30 w 30"/>
                <a:gd name="T9" fmla="*/ 117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117">
                  <a:moveTo>
                    <a:pt x="0" y="0"/>
                  </a:moveTo>
                  <a:lnTo>
                    <a:pt x="6" y="16"/>
                  </a:lnTo>
                  <a:lnTo>
                    <a:pt x="14" y="54"/>
                  </a:lnTo>
                  <a:lnTo>
                    <a:pt x="19" y="87"/>
                  </a:lnTo>
                  <a:lnTo>
                    <a:pt x="30" y="117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4000">
                <a:solidFill>
                  <a:srgbClr val="000000"/>
                </a:solidFill>
              </a:endParaRPr>
            </a:p>
          </p:txBody>
        </p:sp>
        <p:sp>
          <p:nvSpPr>
            <p:cNvPr id="1037" name="Freeform 17"/>
            <p:cNvSpPr>
              <a:spLocks/>
            </p:cNvSpPr>
            <p:nvPr/>
          </p:nvSpPr>
          <p:spPr bwMode="auto">
            <a:xfrm>
              <a:off x="3840" y="3038"/>
              <a:ext cx="38" cy="92"/>
            </a:xfrm>
            <a:custGeom>
              <a:avLst/>
              <a:gdLst>
                <a:gd name="T0" fmla="*/ 38 w 38"/>
                <a:gd name="T1" fmla="*/ 92 h 92"/>
                <a:gd name="T2" fmla="*/ 21 w 38"/>
                <a:gd name="T3" fmla="*/ 63 h 92"/>
                <a:gd name="T4" fmla="*/ 11 w 38"/>
                <a:gd name="T5" fmla="*/ 42 h 92"/>
                <a:gd name="T6" fmla="*/ 0 w 38"/>
                <a:gd name="T7" fmla="*/ 20 h 92"/>
                <a:gd name="T8" fmla="*/ 0 w 38"/>
                <a:gd name="T9" fmla="*/ 4 h 92"/>
                <a:gd name="T10" fmla="*/ 0 w 38"/>
                <a:gd name="T11" fmla="*/ 0 h 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" h="92">
                  <a:moveTo>
                    <a:pt x="38" y="92"/>
                  </a:moveTo>
                  <a:lnTo>
                    <a:pt x="21" y="63"/>
                  </a:lnTo>
                  <a:lnTo>
                    <a:pt x="11" y="42"/>
                  </a:lnTo>
                  <a:lnTo>
                    <a:pt x="0" y="20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4000">
                <a:solidFill>
                  <a:srgbClr val="000000"/>
                </a:solidFill>
              </a:endParaRPr>
            </a:p>
          </p:txBody>
        </p:sp>
        <p:sp>
          <p:nvSpPr>
            <p:cNvPr id="1038" name="Freeform 18"/>
            <p:cNvSpPr>
              <a:spLocks/>
            </p:cNvSpPr>
            <p:nvPr/>
          </p:nvSpPr>
          <p:spPr bwMode="auto">
            <a:xfrm>
              <a:off x="3744" y="2976"/>
              <a:ext cx="71" cy="143"/>
            </a:xfrm>
            <a:custGeom>
              <a:avLst/>
              <a:gdLst>
                <a:gd name="T0" fmla="*/ 0 w 71"/>
                <a:gd name="T1" fmla="*/ 0 h 143"/>
                <a:gd name="T2" fmla="*/ 17 w 71"/>
                <a:gd name="T3" fmla="*/ 22 h 143"/>
                <a:gd name="T4" fmla="*/ 28 w 71"/>
                <a:gd name="T5" fmla="*/ 60 h 143"/>
                <a:gd name="T6" fmla="*/ 44 w 71"/>
                <a:gd name="T7" fmla="*/ 94 h 143"/>
                <a:gd name="T8" fmla="*/ 60 w 71"/>
                <a:gd name="T9" fmla="*/ 123 h 143"/>
                <a:gd name="T10" fmla="*/ 71 w 71"/>
                <a:gd name="T11" fmla="*/ 143 h 1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" h="143">
                  <a:moveTo>
                    <a:pt x="0" y="0"/>
                  </a:moveTo>
                  <a:lnTo>
                    <a:pt x="17" y="22"/>
                  </a:lnTo>
                  <a:lnTo>
                    <a:pt x="28" y="60"/>
                  </a:lnTo>
                  <a:lnTo>
                    <a:pt x="44" y="94"/>
                  </a:lnTo>
                  <a:lnTo>
                    <a:pt x="60" y="123"/>
                  </a:lnTo>
                  <a:lnTo>
                    <a:pt x="71" y="14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4000">
                <a:solidFill>
                  <a:srgbClr val="000000"/>
                </a:solidFill>
              </a:endParaRPr>
            </a:p>
          </p:txBody>
        </p:sp>
        <p:sp>
          <p:nvSpPr>
            <p:cNvPr id="1039" name="Freeform 19"/>
            <p:cNvSpPr>
              <a:spLocks/>
            </p:cNvSpPr>
            <p:nvPr/>
          </p:nvSpPr>
          <p:spPr bwMode="auto">
            <a:xfrm>
              <a:off x="3840" y="3024"/>
              <a:ext cx="205" cy="36"/>
            </a:xfrm>
            <a:custGeom>
              <a:avLst/>
              <a:gdLst>
                <a:gd name="T0" fmla="*/ 0 w 205"/>
                <a:gd name="T1" fmla="*/ 0 h 36"/>
                <a:gd name="T2" fmla="*/ 40 w 205"/>
                <a:gd name="T3" fmla="*/ 14 h 36"/>
                <a:gd name="T4" fmla="*/ 100 w 205"/>
                <a:gd name="T5" fmla="*/ 29 h 36"/>
                <a:gd name="T6" fmla="*/ 140 w 205"/>
                <a:gd name="T7" fmla="*/ 34 h 36"/>
                <a:gd name="T8" fmla="*/ 186 w 205"/>
                <a:gd name="T9" fmla="*/ 36 h 36"/>
                <a:gd name="T10" fmla="*/ 205 w 205"/>
                <a:gd name="T11" fmla="*/ 36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5" h="36">
                  <a:moveTo>
                    <a:pt x="0" y="0"/>
                  </a:moveTo>
                  <a:lnTo>
                    <a:pt x="40" y="14"/>
                  </a:lnTo>
                  <a:lnTo>
                    <a:pt x="100" y="29"/>
                  </a:lnTo>
                  <a:lnTo>
                    <a:pt x="140" y="34"/>
                  </a:lnTo>
                  <a:lnTo>
                    <a:pt x="186" y="36"/>
                  </a:lnTo>
                  <a:lnTo>
                    <a:pt x="205" y="36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4000">
                <a:solidFill>
                  <a:srgbClr val="000000"/>
                </a:solidFill>
              </a:endParaRPr>
            </a:p>
          </p:txBody>
        </p:sp>
        <p:sp>
          <p:nvSpPr>
            <p:cNvPr id="1040" name="Freeform 20"/>
            <p:cNvSpPr>
              <a:spLocks/>
            </p:cNvSpPr>
            <p:nvPr/>
          </p:nvSpPr>
          <p:spPr bwMode="auto">
            <a:xfrm>
              <a:off x="3744" y="2976"/>
              <a:ext cx="198" cy="53"/>
            </a:xfrm>
            <a:custGeom>
              <a:avLst/>
              <a:gdLst>
                <a:gd name="T0" fmla="*/ 198 w 198"/>
                <a:gd name="T1" fmla="*/ 53 h 53"/>
                <a:gd name="T2" fmla="*/ 141 w 198"/>
                <a:gd name="T3" fmla="*/ 44 h 53"/>
                <a:gd name="T4" fmla="*/ 92 w 198"/>
                <a:gd name="T5" fmla="*/ 31 h 53"/>
                <a:gd name="T6" fmla="*/ 35 w 198"/>
                <a:gd name="T7" fmla="*/ 11 h 53"/>
                <a:gd name="T8" fmla="*/ 0 w 198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8" h="53">
                  <a:moveTo>
                    <a:pt x="198" y="53"/>
                  </a:moveTo>
                  <a:lnTo>
                    <a:pt x="141" y="44"/>
                  </a:lnTo>
                  <a:lnTo>
                    <a:pt x="92" y="31"/>
                  </a:lnTo>
                  <a:lnTo>
                    <a:pt x="35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4000">
                <a:solidFill>
                  <a:srgbClr val="000000"/>
                </a:solidFill>
              </a:endParaRPr>
            </a:p>
          </p:txBody>
        </p:sp>
        <p:sp>
          <p:nvSpPr>
            <p:cNvPr id="1041" name="Freeform 21"/>
            <p:cNvSpPr>
              <a:spLocks/>
            </p:cNvSpPr>
            <p:nvPr/>
          </p:nvSpPr>
          <p:spPr bwMode="auto">
            <a:xfrm>
              <a:off x="3840" y="2976"/>
              <a:ext cx="27" cy="9"/>
            </a:xfrm>
            <a:custGeom>
              <a:avLst/>
              <a:gdLst>
                <a:gd name="T0" fmla="*/ 0 w 27"/>
                <a:gd name="T1" fmla="*/ 9 h 9"/>
                <a:gd name="T2" fmla="*/ 14 w 27"/>
                <a:gd name="T3" fmla="*/ 7 h 9"/>
                <a:gd name="T4" fmla="*/ 27 w 27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9">
                  <a:moveTo>
                    <a:pt x="0" y="9"/>
                  </a:moveTo>
                  <a:lnTo>
                    <a:pt x="14" y="7"/>
                  </a:lnTo>
                  <a:lnTo>
                    <a:pt x="27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4000">
                <a:solidFill>
                  <a:srgbClr val="000000"/>
                </a:solidFill>
              </a:endParaRPr>
            </a:p>
          </p:txBody>
        </p:sp>
        <p:sp>
          <p:nvSpPr>
            <p:cNvPr id="1042" name="Freeform 22"/>
            <p:cNvSpPr>
              <a:spLocks/>
            </p:cNvSpPr>
            <p:nvPr/>
          </p:nvSpPr>
          <p:spPr bwMode="auto">
            <a:xfrm>
              <a:off x="3675" y="2880"/>
              <a:ext cx="47" cy="378"/>
            </a:xfrm>
            <a:custGeom>
              <a:avLst/>
              <a:gdLst>
                <a:gd name="T0" fmla="*/ 87 w 87"/>
                <a:gd name="T1" fmla="*/ 378 h 378"/>
                <a:gd name="T2" fmla="*/ 70 w 87"/>
                <a:gd name="T3" fmla="*/ 304 h 378"/>
                <a:gd name="T4" fmla="*/ 57 w 87"/>
                <a:gd name="T5" fmla="*/ 237 h 378"/>
                <a:gd name="T6" fmla="*/ 35 w 87"/>
                <a:gd name="T7" fmla="*/ 172 h 378"/>
                <a:gd name="T8" fmla="*/ 22 w 87"/>
                <a:gd name="T9" fmla="*/ 118 h 378"/>
                <a:gd name="T10" fmla="*/ 11 w 87"/>
                <a:gd name="T11" fmla="*/ 78 h 378"/>
                <a:gd name="T12" fmla="*/ 0 w 87"/>
                <a:gd name="T13" fmla="*/ 36 h 378"/>
                <a:gd name="T14" fmla="*/ 0 w 87"/>
                <a:gd name="T15" fmla="*/ 11 h 378"/>
                <a:gd name="T16" fmla="*/ 0 w 87"/>
                <a:gd name="T17" fmla="*/ 0 h 3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7" h="378">
                  <a:moveTo>
                    <a:pt x="87" y="378"/>
                  </a:moveTo>
                  <a:lnTo>
                    <a:pt x="70" y="304"/>
                  </a:lnTo>
                  <a:lnTo>
                    <a:pt x="57" y="237"/>
                  </a:lnTo>
                  <a:lnTo>
                    <a:pt x="35" y="172"/>
                  </a:lnTo>
                  <a:lnTo>
                    <a:pt x="22" y="118"/>
                  </a:lnTo>
                  <a:lnTo>
                    <a:pt x="11" y="78"/>
                  </a:lnTo>
                  <a:lnTo>
                    <a:pt x="0" y="36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4000">
                <a:solidFill>
                  <a:srgbClr val="000000"/>
                </a:solidFill>
              </a:endParaRPr>
            </a:p>
          </p:txBody>
        </p:sp>
        <p:sp>
          <p:nvSpPr>
            <p:cNvPr id="1043" name="Freeform 23"/>
            <p:cNvSpPr>
              <a:spLocks/>
            </p:cNvSpPr>
            <p:nvPr/>
          </p:nvSpPr>
          <p:spPr bwMode="auto">
            <a:xfrm>
              <a:off x="3675" y="2976"/>
              <a:ext cx="119" cy="163"/>
            </a:xfrm>
            <a:custGeom>
              <a:avLst/>
              <a:gdLst>
                <a:gd name="T0" fmla="*/ 119 w 119"/>
                <a:gd name="T1" fmla="*/ 163 h 163"/>
                <a:gd name="T2" fmla="*/ 89 w 119"/>
                <a:gd name="T3" fmla="*/ 127 h 163"/>
                <a:gd name="T4" fmla="*/ 54 w 119"/>
                <a:gd name="T5" fmla="*/ 85 h 163"/>
                <a:gd name="T6" fmla="*/ 27 w 119"/>
                <a:gd name="T7" fmla="*/ 40 h 163"/>
                <a:gd name="T8" fmla="*/ 5 w 119"/>
                <a:gd name="T9" fmla="*/ 9 h 163"/>
                <a:gd name="T10" fmla="*/ 0 w 119"/>
                <a:gd name="T11" fmla="*/ 0 h 1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9" h="163">
                  <a:moveTo>
                    <a:pt x="119" y="163"/>
                  </a:moveTo>
                  <a:lnTo>
                    <a:pt x="89" y="127"/>
                  </a:lnTo>
                  <a:lnTo>
                    <a:pt x="54" y="85"/>
                  </a:lnTo>
                  <a:lnTo>
                    <a:pt x="27" y="40"/>
                  </a:lnTo>
                  <a:lnTo>
                    <a:pt x="5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4000">
                <a:solidFill>
                  <a:srgbClr val="000000"/>
                </a:solidFill>
              </a:endParaRPr>
            </a:p>
          </p:txBody>
        </p:sp>
        <p:sp>
          <p:nvSpPr>
            <p:cNvPr id="1044" name="Freeform 24"/>
            <p:cNvSpPr>
              <a:spLocks/>
            </p:cNvSpPr>
            <p:nvPr/>
          </p:nvSpPr>
          <p:spPr bwMode="auto">
            <a:xfrm>
              <a:off x="3648" y="2976"/>
              <a:ext cx="21" cy="83"/>
            </a:xfrm>
            <a:custGeom>
              <a:avLst/>
              <a:gdLst>
                <a:gd name="T0" fmla="*/ 0 w 21"/>
                <a:gd name="T1" fmla="*/ 83 h 83"/>
                <a:gd name="T2" fmla="*/ 5 w 21"/>
                <a:gd name="T3" fmla="*/ 56 h 83"/>
                <a:gd name="T4" fmla="*/ 13 w 21"/>
                <a:gd name="T5" fmla="*/ 32 h 83"/>
                <a:gd name="T6" fmla="*/ 21 w 21"/>
                <a:gd name="T7" fmla="*/ 14 h 83"/>
                <a:gd name="T8" fmla="*/ 21 w 21"/>
                <a:gd name="T9" fmla="*/ 5 h 83"/>
                <a:gd name="T10" fmla="*/ 21 w 21"/>
                <a:gd name="T11" fmla="*/ 0 h 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83">
                  <a:moveTo>
                    <a:pt x="0" y="83"/>
                  </a:moveTo>
                  <a:lnTo>
                    <a:pt x="5" y="56"/>
                  </a:lnTo>
                  <a:lnTo>
                    <a:pt x="13" y="32"/>
                  </a:lnTo>
                  <a:lnTo>
                    <a:pt x="21" y="14"/>
                  </a:lnTo>
                  <a:lnTo>
                    <a:pt x="21" y="5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4000">
                <a:solidFill>
                  <a:srgbClr val="000000"/>
                </a:solidFill>
              </a:endParaRPr>
            </a:p>
          </p:txBody>
        </p:sp>
        <p:sp>
          <p:nvSpPr>
            <p:cNvPr id="1045" name="Freeform 25"/>
            <p:cNvSpPr>
              <a:spLocks/>
            </p:cNvSpPr>
            <p:nvPr/>
          </p:nvSpPr>
          <p:spPr bwMode="auto">
            <a:xfrm>
              <a:off x="3696" y="3120"/>
              <a:ext cx="71" cy="106"/>
            </a:xfrm>
            <a:custGeom>
              <a:avLst/>
              <a:gdLst>
                <a:gd name="T0" fmla="*/ 71 w 71"/>
                <a:gd name="T1" fmla="*/ 106 h 106"/>
                <a:gd name="T2" fmla="*/ 49 w 71"/>
                <a:gd name="T3" fmla="*/ 81 h 106"/>
                <a:gd name="T4" fmla="*/ 27 w 71"/>
                <a:gd name="T5" fmla="*/ 41 h 106"/>
                <a:gd name="T6" fmla="*/ 16 w 71"/>
                <a:gd name="T7" fmla="*/ 20 h 106"/>
                <a:gd name="T8" fmla="*/ 8 w 71"/>
                <a:gd name="T9" fmla="*/ 12 h 106"/>
                <a:gd name="T10" fmla="*/ 0 w 71"/>
                <a:gd name="T11" fmla="*/ 0 h 1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" h="106">
                  <a:moveTo>
                    <a:pt x="71" y="106"/>
                  </a:moveTo>
                  <a:lnTo>
                    <a:pt x="49" y="81"/>
                  </a:lnTo>
                  <a:lnTo>
                    <a:pt x="27" y="41"/>
                  </a:lnTo>
                  <a:lnTo>
                    <a:pt x="16" y="20"/>
                  </a:lnTo>
                  <a:lnTo>
                    <a:pt x="8" y="1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4000">
                <a:solidFill>
                  <a:srgbClr val="000000"/>
                </a:solidFill>
              </a:endParaRPr>
            </a:p>
          </p:txBody>
        </p:sp>
        <p:sp>
          <p:nvSpPr>
            <p:cNvPr id="1046" name="Freeform 26"/>
            <p:cNvSpPr>
              <a:spLocks/>
            </p:cNvSpPr>
            <p:nvPr/>
          </p:nvSpPr>
          <p:spPr bwMode="auto">
            <a:xfrm>
              <a:off x="3648" y="3072"/>
              <a:ext cx="30" cy="83"/>
            </a:xfrm>
            <a:custGeom>
              <a:avLst/>
              <a:gdLst>
                <a:gd name="T0" fmla="*/ 30 w 30"/>
                <a:gd name="T1" fmla="*/ 0 h 83"/>
                <a:gd name="T2" fmla="*/ 25 w 30"/>
                <a:gd name="T3" fmla="*/ 11 h 83"/>
                <a:gd name="T4" fmla="*/ 8 w 30"/>
                <a:gd name="T5" fmla="*/ 33 h 83"/>
                <a:gd name="T6" fmla="*/ 0 w 30"/>
                <a:gd name="T7" fmla="*/ 54 h 83"/>
                <a:gd name="T8" fmla="*/ 0 w 30"/>
                <a:gd name="T9" fmla="*/ 74 h 83"/>
                <a:gd name="T10" fmla="*/ 0 w 30"/>
                <a:gd name="T11" fmla="*/ 83 h 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83">
                  <a:moveTo>
                    <a:pt x="30" y="0"/>
                  </a:moveTo>
                  <a:lnTo>
                    <a:pt x="25" y="11"/>
                  </a:lnTo>
                  <a:lnTo>
                    <a:pt x="8" y="33"/>
                  </a:lnTo>
                  <a:lnTo>
                    <a:pt x="0" y="54"/>
                  </a:lnTo>
                  <a:lnTo>
                    <a:pt x="0" y="74"/>
                  </a:lnTo>
                  <a:lnTo>
                    <a:pt x="0" y="8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4000">
                <a:solidFill>
                  <a:srgbClr val="000000"/>
                </a:solidFill>
              </a:endParaRPr>
            </a:p>
          </p:txBody>
        </p:sp>
        <p:sp>
          <p:nvSpPr>
            <p:cNvPr id="1047" name="Freeform 27"/>
            <p:cNvSpPr>
              <a:spLocks/>
            </p:cNvSpPr>
            <p:nvPr/>
          </p:nvSpPr>
          <p:spPr bwMode="auto">
            <a:xfrm>
              <a:off x="3600" y="2894"/>
              <a:ext cx="79" cy="253"/>
            </a:xfrm>
            <a:custGeom>
              <a:avLst/>
              <a:gdLst>
                <a:gd name="T0" fmla="*/ 14 w 79"/>
                <a:gd name="T1" fmla="*/ 253 h 253"/>
                <a:gd name="T2" fmla="*/ 3 w 79"/>
                <a:gd name="T3" fmla="*/ 199 h 253"/>
                <a:gd name="T4" fmla="*/ 0 w 79"/>
                <a:gd name="T5" fmla="*/ 177 h 253"/>
                <a:gd name="T6" fmla="*/ 0 w 79"/>
                <a:gd name="T7" fmla="*/ 148 h 253"/>
                <a:gd name="T8" fmla="*/ 3 w 79"/>
                <a:gd name="T9" fmla="*/ 121 h 253"/>
                <a:gd name="T10" fmla="*/ 11 w 79"/>
                <a:gd name="T11" fmla="*/ 98 h 253"/>
                <a:gd name="T12" fmla="*/ 22 w 79"/>
                <a:gd name="T13" fmla="*/ 83 h 253"/>
                <a:gd name="T14" fmla="*/ 38 w 79"/>
                <a:gd name="T15" fmla="*/ 67 h 253"/>
                <a:gd name="T16" fmla="*/ 54 w 79"/>
                <a:gd name="T17" fmla="*/ 47 h 253"/>
                <a:gd name="T18" fmla="*/ 70 w 79"/>
                <a:gd name="T19" fmla="*/ 18 h 253"/>
                <a:gd name="T20" fmla="*/ 79 w 79"/>
                <a:gd name="T21" fmla="*/ 0 h 2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" h="253">
                  <a:moveTo>
                    <a:pt x="14" y="253"/>
                  </a:moveTo>
                  <a:lnTo>
                    <a:pt x="3" y="199"/>
                  </a:lnTo>
                  <a:lnTo>
                    <a:pt x="0" y="177"/>
                  </a:lnTo>
                  <a:lnTo>
                    <a:pt x="0" y="148"/>
                  </a:lnTo>
                  <a:lnTo>
                    <a:pt x="3" y="121"/>
                  </a:lnTo>
                  <a:lnTo>
                    <a:pt x="11" y="98"/>
                  </a:lnTo>
                  <a:lnTo>
                    <a:pt x="22" y="83"/>
                  </a:lnTo>
                  <a:lnTo>
                    <a:pt x="38" y="67"/>
                  </a:lnTo>
                  <a:lnTo>
                    <a:pt x="54" y="47"/>
                  </a:lnTo>
                  <a:lnTo>
                    <a:pt x="70" y="18"/>
                  </a:lnTo>
                  <a:lnTo>
                    <a:pt x="79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4000">
                <a:solidFill>
                  <a:srgbClr val="000000"/>
                </a:solidFill>
              </a:endParaRPr>
            </a:p>
          </p:txBody>
        </p:sp>
        <p:sp>
          <p:nvSpPr>
            <p:cNvPr id="1048" name="Freeform 28"/>
            <p:cNvSpPr>
              <a:spLocks/>
            </p:cNvSpPr>
            <p:nvPr/>
          </p:nvSpPr>
          <p:spPr bwMode="auto">
            <a:xfrm>
              <a:off x="3600" y="2976"/>
              <a:ext cx="46" cy="23"/>
            </a:xfrm>
            <a:custGeom>
              <a:avLst/>
              <a:gdLst>
                <a:gd name="T0" fmla="*/ 0 w 46"/>
                <a:gd name="T1" fmla="*/ 23 h 23"/>
                <a:gd name="T2" fmla="*/ 24 w 46"/>
                <a:gd name="T3" fmla="*/ 14 h 23"/>
                <a:gd name="T4" fmla="*/ 40 w 46"/>
                <a:gd name="T5" fmla="*/ 5 h 23"/>
                <a:gd name="T6" fmla="*/ 46 w 46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" h="23">
                  <a:moveTo>
                    <a:pt x="0" y="23"/>
                  </a:moveTo>
                  <a:lnTo>
                    <a:pt x="24" y="14"/>
                  </a:lnTo>
                  <a:lnTo>
                    <a:pt x="40" y="5"/>
                  </a:lnTo>
                  <a:lnTo>
                    <a:pt x="46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4000">
                <a:solidFill>
                  <a:srgbClr val="000000"/>
                </a:solidFill>
              </a:endParaRPr>
            </a:p>
          </p:txBody>
        </p:sp>
        <p:sp>
          <p:nvSpPr>
            <p:cNvPr id="1049" name="Freeform 29"/>
            <p:cNvSpPr>
              <a:spLocks/>
            </p:cNvSpPr>
            <p:nvPr/>
          </p:nvSpPr>
          <p:spPr bwMode="auto">
            <a:xfrm>
              <a:off x="3696" y="2784"/>
              <a:ext cx="248" cy="99"/>
            </a:xfrm>
            <a:custGeom>
              <a:avLst/>
              <a:gdLst>
                <a:gd name="T0" fmla="*/ 0 w 248"/>
                <a:gd name="T1" fmla="*/ 99 h 99"/>
                <a:gd name="T2" fmla="*/ 10 w 248"/>
                <a:gd name="T3" fmla="*/ 92 h 99"/>
                <a:gd name="T4" fmla="*/ 27 w 248"/>
                <a:gd name="T5" fmla="*/ 79 h 99"/>
                <a:gd name="T6" fmla="*/ 54 w 248"/>
                <a:gd name="T7" fmla="*/ 65 h 99"/>
                <a:gd name="T8" fmla="*/ 78 w 248"/>
                <a:gd name="T9" fmla="*/ 52 h 99"/>
                <a:gd name="T10" fmla="*/ 127 w 248"/>
                <a:gd name="T11" fmla="*/ 32 h 99"/>
                <a:gd name="T12" fmla="*/ 156 w 248"/>
                <a:gd name="T13" fmla="*/ 23 h 99"/>
                <a:gd name="T14" fmla="*/ 194 w 248"/>
                <a:gd name="T15" fmla="*/ 14 h 99"/>
                <a:gd name="T16" fmla="*/ 224 w 248"/>
                <a:gd name="T17" fmla="*/ 9 h 99"/>
                <a:gd name="T18" fmla="*/ 240 w 248"/>
                <a:gd name="T19" fmla="*/ 5 h 99"/>
                <a:gd name="T20" fmla="*/ 248 w 248"/>
                <a:gd name="T21" fmla="*/ 0 h 9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8" h="99">
                  <a:moveTo>
                    <a:pt x="0" y="99"/>
                  </a:moveTo>
                  <a:lnTo>
                    <a:pt x="10" y="92"/>
                  </a:lnTo>
                  <a:lnTo>
                    <a:pt x="27" y="79"/>
                  </a:lnTo>
                  <a:lnTo>
                    <a:pt x="54" y="65"/>
                  </a:lnTo>
                  <a:lnTo>
                    <a:pt x="78" y="52"/>
                  </a:lnTo>
                  <a:lnTo>
                    <a:pt x="127" y="32"/>
                  </a:lnTo>
                  <a:lnTo>
                    <a:pt x="156" y="23"/>
                  </a:lnTo>
                  <a:lnTo>
                    <a:pt x="194" y="14"/>
                  </a:lnTo>
                  <a:lnTo>
                    <a:pt x="224" y="9"/>
                  </a:lnTo>
                  <a:lnTo>
                    <a:pt x="240" y="5"/>
                  </a:lnTo>
                  <a:lnTo>
                    <a:pt x="248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4000">
                <a:solidFill>
                  <a:srgbClr val="000000"/>
                </a:solidFill>
              </a:endParaRPr>
            </a:p>
          </p:txBody>
        </p:sp>
        <p:sp>
          <p:nvSpPr>
            <p:cNvPr id="1050" name="Freeform 30"/>
            <p:cNvSpPr>
              <a:spLocks/>
            </p:cNvSpPr>
            <p:nvPr/>
          </p:nvSpPr>
          <p:spPr bwMode="auto">
            <a:xfrm>
              <a:off x="3744" y="2784"/>
              <a:ext cx="62" cy="77"/>
            </a:xfrm>
            <a:custGeom>
              <a:avLst/>
              <a:gdLst>
                <a:gd name="T0" fmla="*/ 62 w 62"/>
                <a:gd name="T1" fmla="*/ 0 h 77"/>
                <a:gd name="T2" fmla="*/ 46 w 62"/>
                <a:gd name="T3" fmla="*/ 5 h 77"/>
                <a:gd name="T4" fmla="*/ 35 w 62"/>
                <a:gd name="T5" fmla="*/ 14 h 77"/>
                <a:gd name="T6" fmla="*/ 22 w 62"/>
                <a:gd name="T7" fmla="*/ 32 h 77"/>
                <a:gd name="T8" fmla="*/ 11 w 62"/>
                <a:gd name="T9" fmla="*/ 52 h 77"/>
                <a:gd name="T10" fmla="*/ 6 w 62"/>
                <a:gd name="T11" fmla="*/ 63 h 77"/>
                <a:gd name="T12" fmla="*/ 0 w 62"/>
                <a:gd name="T13" fmla="*/ 77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" h="77">
                  <a:moveTo>
                    <a:pt x="62" y="0"/>
                  </a:moveTo>
                  <a:lnTo>
                    <a:pt x="46" y="5"/>
                  </a:lnTo>
                  <a:lnTo>
                    <a:pt x="35" y="14"/>
                  </a:lnTo>
                  <a:lnTo>
                    <a:pt x="22" y="32"/>
                  </a:lnTo>
                  <a:lnTo>
                    <a:pt x="11" y="52"/>
                  </a:lnTo>
                  <a:lnTo>
                    <a:pt x="6" y="63"/>
                  </a:lnTo>
                  <a:lnTo>
                    <a:pt x="0" y="77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4000">
                <a:solidFill>
                  <a:srgbClr val="000000"/>
                </a:solidFill>
              </a:endParaRPr>
            </a:p>
          </p:txBody>
        </p:sp>
        <p:sp>
          <p:nvSpPr>
            <p:cNvPr id="1051" name="Freeform 31"/>
            <p:cNvSpPr>
              <a:spLocks/>
            </p:cNvSpPr>
            <p:nvPr/>
          </p:nvSpPr>
          <p:spPr bwMode="auto">
            <a:xfrm>
              <a:off x="3676" y="2897"/>
              <a:ext cx="446" cy="38"/>
            </a:xfrm>
            <a:custGeom>
              <a:avLst/>
              <a:gdLst>
                <a:gd name="T0" fmla="*/ 0 w 446"/>
                <a:gd name="T1" fmla="*/ 0 h 38"/>
                <a:gd name="T2" fmla="*/ 22 w 446"/>
                <a:gd name="T3" fmla="*/ 2 h 38"/>
                <a:gd name="T4" fmla="*/ 90 w 446"/>
                <a:gd name="T5" fmla="*/ 2 h 38"/>
                <a:gd name="T6" fmla="*/ 146 w 446"/>
                <a:gd name="T7" fmla="*/ 7 h 38"/>
                <a:gd name="T8" fmla="*/ 184 w 446"/>
                <a:gd name="T9" fmla="*/ 16 h 38"/>
                <a:gd name="T10" fmla="*/ 206 w 446"/>
                <a:gd name="T11" fmla="*/ 20 h 38"/>
                <a:gd name="T12" fmla="*/ 252 w 446"/>
                <a:gd name="T13" fmla="*/ 25 h 38"/>
                <a:gd name="T14" fmla="*/ 306 w 446"/>
                <a:gd name="T15" fmla="*/ 32 h 38"/>
                <a:gd name="T16" fmla="*/ 335 w 446"/>
                <a:gd name="T17" fmla="*/ 38 h 38"/>
                <a:gd name="T18" fmla="*/ 357 w 446"/>
                <a:gd name="T19" fmla="*/ 38 h 38"/>
                <a:gd name="T20" fmla="*/ 400 w 446"/>
                <a:gd name="T21" fmla="*/ 34 h 38"/>
                <a:gd name="T22" fmla="*/ 427 w 446"/>
                <a:gd name="T23" fmla="*/ 34 h 38"/>
                <a:gd name="T24" fmla="*/ 446 w 446"/>
                <a:gd name="T25" fmla="*/ 29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46" h="38">
                  <a:moveTo>
                    <a:pt x="0" y="0"/>
                  </a:moveTo>
                  <a:lnTo>
                    <a:pt x="22" y="2"/>
                  </a:lnTo>
                  <a:lnTo>
                    <a:pt x="90" y="2"/>
                  </a:lnTo>
                  <a:lnTo>
                    <a:pt x="146" y="7"/>
                  </a:lnTo>
                  <a:lnTo>
                    <a:pt x="184" y="16"/>
                  </a:lnTo>
                  <a:lnTo>
                    <a:pt x="206" y="20"/>
                  </a:lnTo>
                  <a:lnTo>
                    <a:pt x="252" y="25"/>
                  </a:lnTo>
                  <a:lnTo>
                    <a:pt x="306" y="32"/>
                  </a:lnTo>
                  <a:lnTo>
                    <a:pt x="335" y="38"/>
                  </a:lnTo>
                  <a:lnTo>
                    <a:pt x="357" y="38"/>
                  </a:lnTo>
                  <a:lnTo>
                    <a:pt x="400" y="34"/>
                  </a:lnTo>
                  <a:lnTo>
                    <a:pt x="427" y="34"/>
                  </a:lnTo>
                  <a:lnTo>
                    <a:pt x="446" y="29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4000">
                <a:solidFill>
                  <a:srgbClr val="000000"/>
                </a:solidFill>
              </a:endParaRPr>
            </a:p>
          </p:txBody>
        </p:sp>
        <p:sp>
          <p:nvSpPr>
            <p:cNvPr id="1052" name="Freeform 32"/>
            <p:cNvSpPr>
              <a:spLocks/>
            </p:cNvSpPr>
            <p:nvPr/>
          </p:nvSpPr>
          <p:spPr bwMode="auto">
            <a:xfrm>
              <a:off x="3888" y="2928"/>
              <a:ext cx="70" cy="36"/>
            </a:xfrm>
            <a:custGeom>
              <a:avLst/>
              <a:gdLst>
                <a:gd name="T0" fmla="*/ 70 w 70"/>
                <a:gd name="T1" fmla="*/ 36 h 36"/>
                <a:gd name="T2" fmla="*/ 45 w 70"/>
                <a:gd name="T3" fmla="*/ 18 h 36"/>
                <a:gd name="T4" fmla="*/ 21 w 70"/>
                <a:gd name="T5" fmla="*/ 9 h 36"/>
                <a:gd name="T6" fmla="*/ 0 w 70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0" h="36">
                  <a:moveTo>
                    <a:pt x="70" y="36"/>
                  </a:moveTo>
                  <a:lnTo>
                    <a:pt x="45" y="18"/>
                  </a:lnTo>
                  <a:lnTo>
                    <a:pt x="21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4000">
                <a:solidFill>
                  <a:srgbClr val="000000"/>
                </a:solidFill>
              </a:endParaRPr>
            </a:p>
          </p:txBody>
        </p:sp>
        <p:sp>
          <p:nvSpPr>
            <p:cNvPr id="1053" name="Freeform 33"/>
            <p:cNvSpPr>
              <a:spLocks/>
            </p:cNvSpPr>
            <p:nvPr/>
          </p:nvSpPr>
          <p:spPr bwMode="auto">
            <a:xfrm>
              <a:off x="3950" y="2832"/>
              <a:ext cx="111" cy="81"/>
            </a:xfrm>
            <a:custGeom>
              <a:avLst/>
              <a:gdLst>
                <a:gd name="T0" fmla="*/ 111 w 111"/>
                <a:gd name="T1" fmla="*/ 0 h 81"/>
                <a:gd name="T2" fmla="*/ 98 w 111"/>
                <a:gd name="T3" fmla="*/ 14 h 81"/>
                <a:gd name="T4" fmla="*/ 60 w 111"/>
                <a:gd name="T5" fmla="*/ 32 h 81"/>
                <a:gd name="T6" fmla="*/ 30 w 111"/>
                <a:gd name="T7" fmla="*/ 50 h 81"/>
                <a:gd name="T8" fmla="*/ 14 w 111"/>
                <a:gd name="T9" fmla="*/ 65 h 81"/>
                <a:gd name="T10" fmla="*/ 8 w 111"/>
                <a:gd name="T11" fmla="*/ 72 h 81"/>
                <a:gd name="T12" fmla="*/ 0 w 111"/>
                <a:gd name="T13" fmla="*/ 81 h 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1" h="81">
                  <a:moveTo>
                    <a:pt x="111" y="0"/>
                  </a:moveTo>
                  <a:lnTo>
                    <a:pt x="98" y="14"/>
                  </a:lnTo>
                  <a:lnTo>
                    <a:pt x="60" y="32"/>
                  </a:lnTo>
                  <a:lnTo>
                    <a:pt x="30" y="50"/>
                  </a:lnTo>
                  <a:lnTo>
                    <a:pt x="14" y="65"/>
                  </a:lnTo>
                  <a:lnTo>
                    <a:pt x="8" y="72"/>
                  </a:lnTo>
                  <a:lnTo>
                    <a:pt x="0" y="81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4000">
                <a:solidFill>
                  <a:srgbClr val="000000"/>
                </a:solidFill>
              </a:endParaRPr>
            </a:p>
          </p:txBody>
        </p:sp>
        <p:sp>
          <p:nvSpPr>
            <p:cNvPr id="1054" name="Freeform 34"/>
            <p:cNvSpPr>
              <a:spLocks/>
            </p:cNvSpPr>
            <p:nvPr/>
          </p:nvSpPr>
          <p:spPr bwMode="auto">
            <a:xfrm>
              <a:off x="3779" y="2914"/>
              <a:ext cx="109" cy="62"/>
            </a:xfrm>
            <a:custGeom>
              <a:avLst/>
              <a:gdLst>
                <a:gd name="T0" fmla="*/ 76 w 76"/>
                <a:gd name="T1" fmla="*/ 69 h 69"/>
                <a:gd name="T2" fmla="*/ 59 w 76"/>
                <a:gd name="T3" fmla="*/ 47 h 69"/>
                <a:gd name="T4" fmla="*/ 40 w 76"/>
                <a:gd name="T5" fmla="*/ 27 h 69"/>
                <a:gd name="T6" fmla="*/ 24 w 76"/>
                <a:gd name="T7" fmla="*/ 15 h 69"/>
                <a:gd name="T8" fmla="*/ 11 w 76"/>
                <a:gd name="T9" fmla="*/ 4 h 69"/>
                <a:gd name="T10" fmla="*/ 0 w 76"/>
                <a:gd name="T11" fmla="*/ 0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6" h="69">
                  <a:moveTo>
                    <a:pt x="76" y="69"/>
                  </a:moveTo>
                  <a:lnTo>
                    <a:pt x="59" y="47"/>
                  </a:lnTo>
                  <a:lnTo>
                    <a:pt x="40" y="27"/>
                  </a:lnTo>
                  <a:lnTo>
                    <a:pt x="24" y="15"/>
                  </a:lnTo>
                  <a:lnTo>
                    <a:pt x="11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4000">
                <a:solidFill>
                  <a:srgbClr val="000000"/>
                </a:solidFill>
              </a:endParaRPr>
            </a:p>
          </p:txBody>
        </p:sp>
      </p:grpSp>
      <p:pic>
        <p:nvPicPr>
          <p:cNvPr id="3" name="Picture 36" descr="ED00184_"/>
          <p:cNvPicPr>
            <a:picLocks noChangeAspect="1" noChangeArrowheads="1"/>
          </p:cNvPicPr>
          <p:nvPr userDrawn="1"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152400" y="6172200"/>
            <a:ext cx="121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CA0B2C-A825-4AAE-B74D-2280E33CE43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8" name="Rectangle 35"/>
          <p:cNvSpPr>
            <a:spLocks noChangeArrowheads="1"/>
          </p:cNvSpPr>
          <p:nvPr userDrawn="1"/>
        </p:nvSpPr>
        <p:spPr bwMode="auto">
          <a:xfrm>
            <a:off x="381000" y="0"/>
            <a:ext cx="76200" cy="68580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66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000">
              <a:solidFill>
                <a:srgbClr val="000000"/>
              </a:solidFill>
            </a:endParaRPr>
          </a:p>
        </p:txBody>
      </p:sp>
      <p:grpSp>
        <p:nvGrpSpPr>
          <p:cNvPr id="2" name="Group 11"/>
          <p:cNvGrpSpPr>
            <a:grpSpLocks/>
          </p:cNvGrpSpPr>
          <p:nvPr userDrawn="1"/>
        </p:nvGrpSpPr>
        <p:grpSpPr bwMode="auto">
          <a:xfrm>
            <a:off x="228600" y="152400"/>
            <a:ext cx="982663" cy="836613"/>
            <a:chOff x="3552" y="2784"/>
            <a:chExt cx="619" cy="527"/>
          </a:xfrm>
        </p:grpSpPr>
        <p:sp>
          <p:nvSpPr>
            <p:cNvPr id="1032" name="Freeform 12"/>
            <p:cNvSpPr>
              <a:spLocks/>
            </p:cNvSpPr>
            <p:nvPr/>
          </p:nvSpPr>
          <p:spPr bwMode="auto">
            <a:xfrm>
              <a:off x="3586" y="2784"/>
              <a:ext cx="95" cy="123"/>
            </a:xfrm>
            <a:custGeom>
              <a:avLst/>
              <a:gdLst>
                <a:gd name="T0" fmla="*/ 92 w 95"/>
                <a:gd name="T1" fmla="*/ 114 h 123"/>
                <a:gd name="T2" fmla="*/ 78 w 95"/>
                <a:gd name="T3" fmla="*/ 105 h 123"/>
                <a:gd name="T4" fmla="*/ 62 w 95"/>
                <a:gd name="T5" fmla="*/ 85 h 123"/>
                <a:gd name="T6" fmla="*/ 46 w 95"/>
                <a:gd name="T7" fmla="*/ 62 h 123"/>
                <a:gd name="T8" fmla="*/ 30 w 95"/>
                <a:gd name="T9" fmla="*/ 33 h 123"/>
                <a:gd name="T10" fmla="*/ 24 w 95"/>
                <a:gd name="T11" fmla="*/ 6 h 123"/>
                <a:gd name="T12" fmla="*/ 24 w 95"/>
                <a:gd name="T13" fmla="*/ 0 h 123"/>
                <a:gd name="T14" fmla="*/ 22 w 95"/>
                <a:gd name="T15" fmla="*/ 0 h 123"/>
                <a:gd name="T16" fmla="*/ 14 w 95"/>
                <a:gd name="T17" fmla="*/ 2 h 123"/>
                <a:gd name="T18" fmla="*/ 3 w 95"/>
                <a:gd name="T19" fmla="*/ 6 h 123"/>
                <a:gd name="T20" fmla="*/ 0 w 95"/>
                <a:gd name="T21" fmla="*/ 6 h 123"/>
                <a:gd name="T22" fmla="*/ 0 w 95"/>
                <a:gd name="T23" fmla="*/ 11 h 123"/>
                <a:gd name="T24" fmla="*/ 11 w 95"/>
                <a:gd name="T25" fmla="*/ 29 h 123"/>
                <a:gd name="T26" fmla="*/ 27 w 95"/>
                <a:gd name="T27" fmla="*/ 60 h 123"/>
                <a:gd name="T28" fmla="*/ 43 w 95"/>
                <a:gd name="T29" fmla="*/ 85 h 123"/>
                <a:gd name="T30" fmla="*/ 76 w 95"/>
                <a:gd name="T31" fmla="*/ 116 h 123"/>
                <a:gd name="T32" fmla="*/ 84 w 95"/>
                <a:gd name="T33" fmla="*/ 123 h 123"/>
                <a:gd name="T34" fmla="*/ 95 w 95"/>
                <a:gd name="T35" fmla="*/ 121 h 123"/>
                <a:gd name="T36" fmla="*/ 92 w 95"/>
                <a:gd name="T37" fmla="*/ 114 h 1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5" h="123">
                  <a:moveTo>
                    <a:pt x="92" y="114"/>
                  </a:moveTo>
                  <a:lnTo>
                    <a:pt x="78" y="105"/>
                  </a:lnTo>
                  <a:lnTo>
                    <a:pt x="62" y="85"/>
                  </a:lnTo>
                  <a:lnTo>
                    <a:pt x="46" y="62"/>
                  </a:lnTo>
                  <a:lnTo>
                    <a:pt x="30" y="33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11"/>
                  </a:lnTo>
                  <a:lnTo>
                    <a:pt x="11" y="29"/>
                  </a:lnTo>
                  <a:lnTo>
                    <a:pt x="27" y="60"/>
                  </a:lnTo>
                  <a:lnTo>
                    <a:pt x="43" y="85"/>
                  </a:lnTo>
                  <a:lnTo>
                    <a:pt x="76" y="116"/>
                  </a:lnTo>
                  <a:lnTo>
                    <a:pt x="84" y="123"/>
                  </a:lnTo>
                  <a:lnTo>
                    <a:pt x="95" y="121"/>
                  </a:lnTo>
                  <a:lnTo>
                    <a:pt x="92" y="114"/>
                  </a:lnTo>
                </a:path>
              </a:pathLst>
            </a:custGeom>
            <a:solidFill>
              <a:srgbClr val="AC3D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4000">
                <a:solidFill>
                  <a:srgbClr val="000000"/>
                </a:solidFill>
              </a:endParaRPr>
            </a:p>
          </p:txBody>
        </p:sp>
        <p:sp>
          <p:nvSpPr>
            <p:cNvPr id="1033" name="Freeform 13"/>
            <p:cNvSpPr>
              <a:spLocks/>
            </p:cNvSpPr>
            <p:nvPr/>
          </p:nvSpPr>
          <p:spPr bwMode="auto">
            <a:xfrm>
              <a:off x="3552" y="2784"/>
              <a:ext cx="619" cy="527"/>
            </a:xfrm>
            <a:custGeom>
              <a:avLst/>
              <a:gdLst>
                <a:gd name="T0" fmla="*/ 78 w 619"/>
                <a:gd name="T1" fmla="*/ 128 h 527"/>
                <a:gd name="T2" fmla="*/ 13 w 619"/>
                <a:gd name="T3" fmla="*/ 193 h 527"/>
                <a:gd name="T4" fmla="*/ 0 w 619"/>
                <a:gd name="T5" fmla="*/ 229 h 527"/>
                <a:gd name="T6" fmla="*/ 16 w 619"/>
                <a:gd name="T7" fmla="*/ 224 h 527"/>
                <a:gd name="T8" fmla="*/ 3 w 619"/>
                <a:gd name="T9" fmla="*/ 256 h 527"/>
                <a:gd name="T10" fmla="*/ 32 w 619"/>
                <a:gd name="T11" fmla="*/ 372 h 527"/>
                <a:gd name="T12" fmla="*/ 70 w 619"/>
                <a:gd name="T13" fmla="*/ 433 h 527"/>
                <a:gd name="T14" fmla="*/ 92 w 619"/>
                <a:gd name="T15" fmla="*/ 397 h 527"/>
                <a:gd name="T16" fmla="*/ 124 w 619"/>
                <a:gd name="T17" fmla="*/ 388 h 527"/>
                <a:gd name="T18" fmla="*/ 151 w 619"/>
                <a:gd name="T19" fmla="*/ 453 h 527"/>
                <a:gd name="T20" fmla="*/ 173 w 619"/>
                <a:gd name="T21" fmla="*/ 448 h 527"/>
                <a:gd name="T22" fmla="*/ 238 w 619"/>
                <a:gd name="T23" fmla="*/ 527 h 527"/>
                <a:gd name="T24" fmla="*/ 249 w 619"/>
                <a:gd name="T25" fmla="*/ 435 h 527"/>
                <a:gd name="T26" fmla="*/ 262 w 619"/>
                <a:gd name="T27" fmla="*/ 433 h 527"/>
                <a:gd name="T28" fmla="*/ 276 w 619"/>
                <a:gd name="T29" fmla="*/ 381 h 527"/>
                <a:gd name="T30" fmla="*/ 324 w 619"/>
                <a:gd name="T31" fmla="*/ 401 h 527"/>
                <a:gd name="T32" fmla="*/ 373 w 619"/>
                <a:gd name="T33" fmla="*/ 473 h 527"/>
                <a:gd name="T34" fmla="*/ 378 w 619"/>
                <a:gd name="T35" fmla="*/ 457 h 527"/>
                <a:gd name="T36" fmla="*/ 408 w 619"/>
                <a:gd name="T37" fmla="*/ 455 h 527"/>
                <a:gd name="T38" fmla="*/ 421 w 619"/>
                <a:gd name="T39" fmla="*/ 435 h 527"/>
                <a:gd name="T40" fmla="*/ 462 w 619"/>
                <a:gd name="T41" fmla="*/ 430 h 527"/>
                <a:gd name="T42" fmla="*/ 505 w 619"/>
                <a:gd name="T43" fmla="*/ 455 h 527"/>
                <a:gd name="T44" fmla="*/ 538 w 619"/>
                <a:gd name="T45" fmla="*/ 450 h 527"/>
                <a:gd name="T46" fmla="*/ 548 w 619"/>
                <a:gd name="T47" fmla="*/ 441 h 527"/>
                <a:gd name="T48" fmla="*/ 519 w 619"/>
                <a:gd name="T49" fmla="*/ 386 h 527"/>
                <a:gd name="T50" fmla="*/ 516 w 619"/>
                <a:gd name="T51" fmla="*/ 372 h 527"/>
                <a:gd name="T52" fmla="*/ 489 w 619"/>
                <a:gd name="T53" fmla="*/ 325 h 527"/>
                <a:gd name="T54" fmla="*/ 508 w 619"/>
                <a:gd name="T55" fmla="*/ 303 h 527"/>
                <a:gd name="T56" fmla="*/ 548 w 619"/>
                <a:gd name="T57" fmla="*/ 294 h 527"/>
                <a:gd name="T58" fmla="*/ 548 w 619"/>
                <a:gd name="T59" fmla="*/ 282 h 527"/>
                <a:gd name="T60" fmla="*/ 513 w 619"/>
                <a:gd name="T61" fmla="*/ 278 h 527"/>
                <a:gd name="T62" fmla="*/ 424 w 619"/>
                <a:gd name="T63" fmla="*/ 224 h 527"/>
                <a:gd name="T64" fmla="*/ 432 w 619"/>
                <a:gd name="T65" fmla="*/ 211 h 527"/>
                <a:gd name="T66" fmla="*/ 457 w 619"/>
                <a:gd name="T67" fmla="*/ 204 h 527"/>
                <a:gd name="T68" fmla="*/ 513 w 619"/>
                <a:gd name="T69" fmla="*/ 193 h 527"/>
                <a:gd name="T70" fmla="*/ 538 w 619"/>
                <a:gd name="T71" fmla="*/ 202 h 527"/>
                <a:gd name="T72" fmla="*/ 532 w 619"/>
                <a:gd name="T73" fmla="*/ 179 h 527"/>
                <a:gd name="T74" fmla="*/ 573 w 619"/>
                <a:gd name="T75" fmla="*/ 166 h 527"/>
                <a:gd name="T76" fmla="*/ 619 w 619"/>
                <a:gd name="T77" fmla="*/ 128 h 527"/>
                <a:gd name="T78" fmla="*/ 562 w 619"/>
                <a:gd name="T79" fmla="*/ 141 h 527"/>
                <a:gd name="T80" fmla="*/ 538 w 619"/>
                <a:gd name="T81" fmla="*/ 112 h 527"/>
                <a:gd name="T82" fmla="*/ 519 w 619"/>
                <a:gd name="T83" fmla="*/ 110 h 527"/>
                <a:gd name="T84" fmla="*/ 492 w 619"/>
                <a:gd name="T85" fmla="*/ 92 h 527"/>
                <a:gd name="T86" fmla="*/ 519 w 619"/>
                <a:gd name="T87" fmla="*/ 52 h 527"/>
                <a:gd name="T88" fmla="*/ 497 w 619"/>
                <a:gd name="T89" fmla="*/ 54 h 527"/>
                <a:gd name="T90" fmla="*/ 424 w 619"/>
                <a:gd name="T91" fmla="*/ 72 h 527"/>
                <a:gd name="T92" fmla="*/ 348 w 619"/>
                <a:gd name="T93" fmla="*/ 59 h 527"/>
                <a:gd name="T94" fmla="*/ 348 w 619"/>
                <a:gd name="T95" fmla="*/ 43 h 527"/>
                <a:gd name="T96" fmla="*/ 386 w 619"/>
                <a:gd name="T97" fmla="*/ 27 h 527"/>
                <a:gd name="T98" fmla="*/ 397 w 619"/>
                <a:gd name="T99" fmla="*/ 5 h 527"/>
                <a:gd name="T100" fmla="*/ 346 w 619"/>
                <a:gd name="T101" fmla="*/ 9 h 527"/>
                <a:gd name="T102" fmla="*/ 284 w 619"/>
                <a:gd name="T103" fmla="*/ 5 h 527"/>
                <a:gd name="T104" fmla="*/ 251 w 619"/>
                <a:gd name="T105" fmla="*/ 20 h 527"/>
                <a:gd name="T106" fmla="*/ 257 w 619"/>
                <a:gd name="T107" fmla="*/ 7 h 527"/>
                <a:gd name="T108" fmla="*/ 240 w 619"/>
                <a:gd name="T109" fmla="*/ 3 h 527"/>
                <a:gd name="T110" fmla="*/ 154 w 619"/>
                <a:gd name="T111" fmla="*/ 34 h 527"/>
                <a:gd name="T112" fmla="*/ 119 w 619"/>
                <a:gd name="T113" fmla="*/ 83 h 52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619" h="527">
                  <a:moveTo>
                    <a:pt x="113" y="108"/>
                  </a:moveTo>
                  <a:lnTo>
                    <a:pt x="103" y="112"/>
                  </a:lnTo>
                  <a:lnTo>
                    <a:pt x="78" y="128"/>
                  </a:lnTo>
                  <a:lnTo>
                    <a:pt x="59" y="141"/>
                  </a:lnTo>
                  <a:lnTo>
                    <a:pt x="32" y="166"/>
                  </a:lnTo>
                  <a:lnTo>
                    <a:pt x="13" y="193"/>
                  </a:lnTo>
                  <a:lnTo>
                    <a:pt x="0" y="215"/>
                  </a:lnTo>
                  <a:lnTo>
                    <a:pt x="0" y="224"/>
                  </a:lnTo>
                  <a:lnTo>
                    <a:pt x="0" y="229"/>
                  </a:lnTo>
                  <a:lnTo>
                    <a:pt x="8" y="224"/>
                  </a:lnTo>
                  <a:lnTo>
                    <a:pt x="13" y="224"/>
                  </a:lnTo>
                  <a:lnTo>
                    <a:pt x="16" y="224"/>
                  </a:lnTo>
                  <a:lnTo>
                    <a:pt x="19" y="229"/>
                  </a:lnTo>
                  <a:lnTo>
                    <a:pt x="16" y="233"/>
                  </a:lnTo>
                  <a:lnTo>
                    <a:pt x="3" y="256"/>
                  </a:lnTo>
                  <a:lnTo>
                    <a:pt x="0" y="291"/>
                  </a:lnTo>
                  <a:lnTo>
                    <a:pt x="13" y="336"/>
                  </a:lnTo>
                  <a:lnTo>
                    <a:pt x="32" y="372"/>
                  </a:lnTo>
                  <a:lnTo>
                    <a:pt x="49" y="390"/>
                  </a:lnTo>
                  <a:lnTo>
                    <a:pt x="62" y="408"/>
                  </a:lnTo>
                  <a:lnTo>
                    <a:pt x="70" y="433"/>
                  </a:lnTo>
                  <a:lnTo>
                    <a:pt x="78" y="430"/>
                  </a:lnTo>
                  <a:lnTo>
                    <a:pt x="86" y="410"/>
                  </a:lnTo>
                  <a:lnTo>
                    <a:pt x="92" y="397"/>
                  </a:lnTo>
                  <a:lnTo>
                    <a:pt x="100" y="386"/>
                  </a:lnTo>
                  <a:lnTo>
                    <a:pt x="111" y="381"/>
                  </a:lnTo>
                  <a:lnTo>
                    <a:pt x="124" y="388"/>
                  </a:lnTo>
                  <a:lnTo>
                    <a:pt x="132" y="401"/>
                  </a:lnTo>
                  <a:lnTo>
                    <a:pt x="138" y="433"/>
                  </a:lnTo>
                  <a:lnTo>
                    <a:pt x="151" y="453"/>
                  </a:lnTo>
                  <a:lnTo>
                    <a:pt x="159" y="464"/>
                  </a:lnTo>
                  <a:lnTo>
                    <a:pt x="165" y="459"/>
                  </a:lnTo>
                  <a:lnTo>
                    <a:pt x="173" y="448"/>
                  </a:lnTo>
                  <a:lnTo>
                    <a:pt x="184" y="468"/>
                  </a:lnTo>
                  <a:lnTo>
                    <a:pt x="197" y="489"/>
                  </a:lnTo>
                  <a:lnTo>
                    <a:pt x="238" y="527"/>
                  </a:lnTo>
                  <a:lnTo>
                    <a:pt x="232" y="500"/>
                  </a:lnTo>
                  <a:lnTo>
                    <a:pt x="235" y="473"/>
                  </a:lnTo>
                  <a:lnTo>
                    <a:pt x="249" y="435"/>
                  </a:lnTo>
                  <a:lnTo>
                    <a:pt x="249" y="433"/>
                  </a:lnTo>
                  <a:lnTo>
                    <a:pt x="257" y="435"/>
                  </a:lnTo>
                  <a:lnTo>
                    <a:pt x="262" y="433"/>
                  </a:lnTo>
                  <a:lnTo>
                    <a:pt x="262" y="412"/>
                  </a:lnTo>
                  <a:lnTo>
                    <a:pt x="265" y="397"/>
                  </a:lnTo>
                  <a:lnTo>
                    <a:pt x="276" y="381"/>
                  </a:lnTo>
                  <a:lnTo>
                    <a:pt x="289" y="377"/>
                  </a:lnTo>
                  <a:lnTo>
                    <a:pt x="297" y="377"/>
                  </a:lnTo>
                  <a:lnTo>
                    <a:pt x="324" y="401"/>
                  </a:lnTo>
                  <a:lnTo>
                    <a:pt x="343" y="426"/>
                  </a:lnTo>
                  <a:lnTo>
                    <a:pt x="365" y="459"/>
                  </a:lnTo>
                  <a:lnTo>
                    <a:pt x="373" y="473"/>
                  </a:lnTo>
                  <a:lnTo>
                    <a:pt x="375" y="473"/>
                  </a:lnTo>
                  <a:lnTo>
                    <a:pt x="378" y="468"/>
                  </a:lnTo>
                  <a:lnTo>
                    <a:pt x="378" y="457"/>
                  </a:lnTo>
                  <a:lnTo>
                    <a:pt x="384" y="453"/>
                  </a:lnTo>
                  <a:lnTo>
                    <a:pt x="394" y="450"/>
                  </a:lnTo>
                  <a:lnTo>
                    <a:pt x="408" y="455"/>
                  </a:lnTo>
                  <a:lnTo>
                    <a:pt x="413" y="453"/>
                  </a:lnTo>
                  <a:lnTo>
                    <a:pt x="416" y="450"/>
                  </a:lnTo>
                  <a:lnTo>
                    <a:pt x="421" y="435"/>
                  </a:lnTo>
                  <a:lnTo>
                    <a:pt x="432" y="430"/>
                  </a:lnTo>
                  <a:lnTo>
                    <a:pt x="448" y="428"/>
                  </a:lnTo>
                  <a:lnTo>
                    <a:pt x="462" y="430"/>
                  </a:lnTo>
                  <a:lnTo>
                    <a:pt x="494" y="450"/>
                  </a:lnTo>
                  <a:lnTo>
                    <a:pt x="500" y="455"/>
                  </a:lnTo>
                  <a:lnTo>
                    <a:pt x="505" y="455"/>
                  </a:lnTo>
                  <a:lnTo>
                    <a:pt x="513" y="444"/>
                  </a:lnTo>
                  <a:lnTo>
                    <a:pt x="519" y="444"/>
                  </a:lnTo>
                  <a:lnTo>
                    <a:pt x="538" y="450"/>
                  </a:lnTo>
                  <a:lnTo>
                    <a:pt x="551" y="455"/>
                  </a:lnTo>
                  <a:lnTo>
                    <a:pt x="567" y="464"/>
                  </a:lnTo>
                  <a:lnTo>
                    <a:pt x="548" y="441"/>
                  </a:lnTo>
                  <a:lnTo>
                    <a:pt x="527" y="415"/>
                  </a:lnTo>
                  <a:lnTo>
                    <a:pt x="513" y="392"/>
                  </a:lnTo>
                  <a:lnTo>
                    <a:pt x="519" y="386"/>
                  </a:lnTo>
                  <a:lnTo>
                    <a:pt x="527" y="386"/>
                  </a:lnTo>
                  <a:lnTo>
                    <a:pt x="527" y="381"/>
                  </a:lnTo>
                  <a:lnTo>
                    <a:pt x="516" y="372"/>
                  </a:lnTo>
                  <a:lnTo>
                    <a:pt x="502" y="361"/>
                  </a:lnTo>
                  <a:lnTo>
                    <a:pt x="494" y="345"/>
                  </a:lnTo>
                  <a:lnTo>
                    <a:pt x="489" y="325"/>
                  </a:lnTo>
                  <a:lnTo>
                    <a:pt x="489" y="312"/>
                  </a:lnTo>
                  <a:lnTo>
                    <a:pt x="500" y="305"/>
                  </a:lnTo>
                  <a:lnTo>
                    <a:pt x="508" y="303"/>
                  </a:lnTo>
                  <a:lnTo>
                    <a:pt x="527" y="303"/>
                  </a:lnTo>
                  <a:lnTo>
                    <a:pt x="538" y="298"/>
                  </a:lnTo>
                  <a:lnTo>
                    <a:pt x="548" y="294"/>
                  </a:lnTo>
                  <a:lnTo>
                    <a:pt x="554" y="287"/>
                  </a:lnTo>
                  <a:lnTo>
                    <a:pt x="554" y="282"/>
                  </a:lnTo>
                  <a:lnTo>
                    <a:pt x="548" y="282"/>
                  </a:lnTo>
                  <a:lnTo>
                    <a:pt x="543" y="282"/>
                  </a:lnTo>
                  <a:lnTo>
                    <a:pt x="532" y="282"/>
                  </a:lnTo>
                  <a:lnTo>
                    <a:pt x="513" y="278"/>
                  </a:lnTo>
                  <a:lnTo>
                    <a:pt x="478" y="258"/>
                  </a:lnTo>
                  <a:lnTo>
                    <a:pt x="435" y="231"/>
                  </a:lnTo>
                  <a:lnTo>
                    <a:pt x="424" y="224"/>
                  </a:lnTo>
                  <a:lnTo>
                    <a:pt x="421" y="220"/>
                  </a:lnTo>
                  <a:lnTo>
                    <a:pt x="424" y="215"/>
                  </a:lnTo>
                  <a:lnTo>
                    <a:pt x="432" y="211"/>
                  </a:lnTo>
                  <a:lnTo>
                    <a:pt x="438" y="213"/>
                  </a:lnTo>
                  <a:lnTo>
                    <a:pt x="451" y="209"/>
                  </a:lnTo>
                  <a:lnTo>
                    <a:pt x="457" y="204"/>
                  </a:lnTo>
                  <a:lnTo>
                    <a:pt x="478" y="195"/>
                  </a:lnTo>
                  <a:lnTo>
                    <a:pt x="500" y="195"/>
                  </a:lnTo>
                  <a:lnTo>
                    <a:pt x="513" y="193"/>
                  </a:lnTo>
                  <a:lnTo>
                    <a:pt x="519" y="193"/>
                  </a:lnTo>
                  <a:lnTo>
                    <a:pt x="532" y="200"/>
                  </a:lnTo>
                  <a:lnTo>
                    <a:pt x="538" y="202"/>
                  </a:lnTo>
                  <a:lnTo>
                    <a:pt x="540" y="197"/>
                  </a:lnTo>
                  <a:lnTo>
                    <a:pt x="532" y="182"/>
                  </a:lnTo>
                  <a:lnTo>
                    <a:pt x="532" y="179"/>
                  </a:lnTo>
                  <a:lnTo>
                    <a:pt x="538" y="175"/>
                  </a:lnTo>
                  <a:lnTo>
                    <a:pt x="548" y="173"/>
                  </a:lnTo>
                  <a:lnTo>
                    <a:pt x="573" y="166"/>
                  </a:lnTo>
                  <a:lnTo>
                    <a:pt x="605" y="148"/>
                  </a:lnTo>
                  <a:lnTo>
                    <a:pt x="616" y="137"/>
                  </a:lnTo>
                  <a:lnTo>
                    <a:pt x="619" y="128"/>
                  </a:lnTo>
                  <a:lnTo>
                    <a:pt x="605" y="137"/>
                  </a:lnTo>
                  <a:lnTo>
                    <a:pt x="592" y="139"/>
                  </a:lnTo>
                  <a:lnTo>
                    <a:pt x="562" y="141"/>
                  </a:lnTo>
                  <a:lnTo>
                    <a:pt x="546" y="132"/>
                  </a:lnTo>
                  <a:lnTo>
                    <a:pt x="540" y="128"/>
                  </a:lnTo>
                  <a:lnTo>
                    <a:pt x="538" y="112"/>
                  </a:lnTo>
                  <a:lnTo>
                    <a:pt x="532" y="108"/>
                  </a:lnTo>
                  <a:lnTo>
                    <a:pt x="524" y="110"/>
                  </a:lnTo>
                  <a:lnTo>
                    <a:pt x="519" y="110"/>
                  </a:lnTo>
                  <a:lnTo>
                    <a:pt x="519" y="108"/>
                  </a:lnTo>
                  <a:lnTo>
                    <a:pt x="497" y="97"/>
                  </a:lnTo>
                  <a:lnTo>
                    <a:pt x="492" y="92"/>
                  </a:lnTo>
                  <a:lnTo>
                    <a:pt x="497" y="88"/>
                  </a:lnTo>
                  <a:lnTo>
                    <a:pt x="513" y="65"/>
                  </a:lnTo>
                  <a:lnTo>
                    <a:pt x="519" y="52"/>
                  </a:lnTo>
                  <a:lnTo>
                    <a:pt x="516" y="43"/>
                  </a:lnTo>
                  <a:lnTo>
                    <a:pt x="508" y="47"/>
                  </a:lnTo>
                  <a:lnTo>
                    <a:pt x="497" y="54"/>
                  </a:lnTo>
                  <a:lnTo>
                    <a:pt x="478" y="65"/>
                  </a:lnTo>
                  <a:lnTo>
                    <a:pt x="465" y="67"/>
                  </a:lnTo>
                  <a:lnTo>
                    <a:pt x="424" y="72"/>
                  </a:lnTo>
                  <a:lnTo>
                    <a:pt x="392" y="67"/>
                  </a:lnTo>
                  <a:lnTo>
                    <a:pt x="365" y="63"/>
                  </a:lnTo>
                  <a:lnTo>
                    <a:pt x="348" y="59"/>
                  </a:lnTo>
                  <a:lnTo>
                    <a:pt x="343" y="54"/>
                  </a:lnTo>
                  <a:lnTo>
                    <a:pt x="343" y="50"/>
                  </a:lnTo>
                  <a:lnTo>
                    <a:pt x="348" y="43"/>
                  </a:lnTo>
                  <a:lnTo>
                    <a:pt x="359" y="43"/>
                  </a:lnTo>
                  <a:lnTo>
                    <a:pt x="373" y="36"/>
                  </a:lnTo>
                  <a:lnTo>
                    <a:pt x="386" y="27"/>
                  </a:lnTo>
                  <a:lnTo>
                    <a:pt x="403" y="9"/>
                  </a:lnTo>
                  <a:lnTo>
                    <a:pt x="403" y="5"/>
                  </a:lnTo>
                  <a:lnTo>
                    <a:pt x="397" y="5"/>
                  </a:lnTo>
                  <a:lnTo>
                    <a:pt x="389" y="11"/>
                  </a:lnTo>
                  <a:lnTo>
                    <a:pt x="378" y="14"/>
                  </a:lnTo>
                  <a:lnTo>
                    <a:pt x="346" y="9"/>
                  </a:lnTo>
                  <a:lnTo>
                    <a:pt x="319" y="5"/>
                  </a:lnTo>
                  <a:lnTo>
                    <a:pt x="300" y="3"/>
                  </a:lnTo>
                  <a:lnTo>
                    <a:pt x="284" y="5"/>
                  </a:lnTo>
                  <a:lnTo>
                    <a:pt x="273" y="9"/>
                  </a:lnTo>
                  <a:lnTo>
                    <a:pt x="265" y="14"/>
                  </a:lnTo>
                  <a:lnTo>
                    <a:pt x="251" y="20"/>
                  </a:lnTo>
                  <a:lnTo>
                    <a:pt x="249" y="18"/>
                  </a:lnTo>
                  <a:lnTo>
                    <a:pt x="251" y="14"/>
                  </a:lnTo>
                  <a:lnTo>
                    <a:pt x="257" y="7"/>
                  </a:lnTo>
                  <a:lnTo>
                    <a:pt x="257" y="5"/>
                  </a:lnTo>
                  <a:lnTo>
                    <a:pt x="254" y="0"/>
                  </a:lnTo>
                  <a:lnTo>
                    <a:pt x="240" y="3"/>
                  </a:lnTo>
                  <a:lnTo>
                    <a:pt x="205" y="11"/>
                  </a:lnTo>
                  <a:lnTo>
                    <a:pt x="176" y="25"/>
                  </a:lnTo>
                  <a:lnTo>
                    <a:pt x="154" y="34"/>
                  </a:lnTo>
                  <a:lnTo>
                    <a:pt x="138" y="47"/>
                  </a:lnTo>
                  <a:lnTo>
                    <a:pt x="124" y="65"/>
                  </a:lnTo>
                  <a:lnTo>
                    <a:pt x="119" y="83"/>
                  </a:lnTo>
                  <a:lnTo>
                    <a:pt x="119" y="97"/>
                  </a:lnTo>
                  <a:lnTo>
                    <a:pt x="113" y="108"/>
                  </a:lnTo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AC3D00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4000">
                <a:solidFill>
                  <a:srgbClr val="000000"/>
                </a:solidFill>
              </a:endParaRPr>
            </a:p>
          </p:txBody>
        </p:sp>
        <p:sp>
          <p:nvSpPr>
            <p:cNvPr id="1034" name="Freeform 14"/>
            <p:cNvSpPr>
              <a:spLocks/>
            </p:cNvSpPr>
            <p:nvPr/>
          </p:nvSpPr>
          <p:spPr bwMode="auto">
            <a:xfrm>
              <a:off x="3648" y="2880"/>
              <a:ext cx="413" cy="333"/>
            </a:xfrm>
            <a:custGeom>
              <a:avLst/>
              <a:gdLst>
                <a:gd name="T0" fmla="*/ 0 w 413"/>
                <a:gd name="T1" fmla="*/ 0 h 333"/>
                <a:gd name="T2" fmla="*/ 35 w 413"/>
                <a:gd name="T3" fmla="*/ 31 h 333"/>
                <a:gd name="T4" fmla="*/ 103 w 413"/>
                <a:gd name="T5" fmla="*/ 87 h 333"/>
                <a:gd name="T6" fmla="*/ 167 w 413"/>
                <a:gd name="T7" fmla="*/ 141 h 333"/>
                <a:gd name="T8" fmla="*/ 219 w 413"/>
                <a:gd name="T9" fmla="*/ 179 h 333"/>
                <a:gd name="T10" fmla="*/ 248 w 413"/>
                <a:gd name="T11" fmla="*/ 208 h 333"/>
                <a:gd name="T12" fmla="*/ 259 w 413"/>
                <a:gd name="T13" fmla="*/ 215 h 333"/>
                <a:gd name="T14" fmla="*/ 286 w 413"/>
                <a:gd name="T15" fmla="*/ 237 h 333"/>
                <a:gd name="T16" fmla="*/ 313 w 413"/>
                <a:gd name="T17" fmla="*/ 264 h 333"/>
                <a:gd name="T18" fmla="*/ 340 w 413"/>
                <a:gd name="T19" fmla="*/ 284 h 333"/>
                <a:gd name="T20" fmla="*/ 373 w 413"/>
                <a:gd name="T21" fmla="*/ 309 h 333"/>
                <a:gd name="T22" fmla="*/ 413 w 413"/>
                <a:gd name="T23" fmla="*/ 333 h 3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13" h="333">
                  <a:moveTo>
                    <a:pt x="0" y="0"/>
                  </a:moveTo>
                  <a:lnTo>
                    <a:pt x="35" y="31"/>
                  </a:lnTo>
                  <a:lnTo>
                    <a:pt x="103" y="87"/>
                  </a:lnTo>
                  <a:lnTo>
                    <a:pt x="167" y="141"/>
                  </a:lnTo>
                  <a:lnTo>
                    <a:pt x="219" y="179"/>
                  </a:lnTo>
                  <a:lnTo>
                    <a:pt x="248" y="208"/>
                  </a:lnTo>
                  <a:lnTo>
                    <a:pt x="259" y="215"/>
                  </a:lnTo>
                  <a:lnTo>
                    <a:pt x="286" y="237"/>
                  </a:lnTo>
                  <a:lnTo>
                    <a:pt x="313" y="264"/>
                  </a:lnTo>
                  <a:lnTo>
                    <a:pt x="340" y="284"/>
                  </a:lnTo>
                  <a:lnTo>
                    <a:pt x="373" y="309"/>
                  </a:lnTo>
                  <a:lnTo>
                    <a:pt x="413" y="33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4000">
                <a:solidFill>
                  <a:srgbClr val="000000"/>
                </a:solidFill>
              </a:endParaRPr>
            </a:p>
          </p:txBody>
        </p:sp>
        <p:sp>
          <p:nvSpPr>
            <p:cNvPr id="1035" name="Freeform 15"/>
            <p:cNvSpPr>
              <a:spLocks/>
            </p:cNvSpPr>
            <p:nvPr/>
          </p:nvSpPr>
          <p:spPr bwMode="auto">
            <a:xfrm>
              <a:off x="3936" y="3120"/>
              <a:ext cx="72" cy="11"/>
            </a:xfrm>
            <a:custGeom>
              <a:avLst/>
              <a:gdLst>
                <a:gd name="T0" fmla="*/ 0 w 72"/>
                <a:gd name="T1" fmla="*/ 0 h 11"/>
                <a:gd name="T2" fmla="*/ 16 w 72"/>
                <a:gd name="T3" fmla="*/ 0 h 11"/>
                <a:gd name="T4" fmla="*/ 24 w 72"/>
                <a:gd name="T5" fmla="*/ 0 h 11"/>
                <a:gd name="T6" fmla="*/ 43 w 72"/>
                <a:gd name="T7" fmla="*/ 7 h 11"/>
                <a:gd name="T8" fmla="*/ 59 w 72"/>
                <a:gd name="T9" fmla="*/ 11 h 11"/>
                <a:gd name="T10" fmla="*/ 72 w 72"/>
                <a:gd name="T11" fmla="*/ 1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" h="11">
                  <a:moveTo>
                    <a:pt x="0" y="0"/>
                  </a:moveTo>
                  <a:lnTo>
                    <a:pt x="16" y="0"/>
                  </a:lnTo>
                  <a:lnTo>
                    <a:pt x="24" y="0"/>
                  </a:lnTo>
                  <a:lnTo>
                    <a:pt x="43" y="7"/>
                  </a:lnTo>
                  <a:lnTo>
                    <a:pt x="59" y="11"/>
                  </a:lnTo>
                  <a:lnTo>
                    <a:pt x="72" y="11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4000">
                <a:solidFill>
                  <a:srgbClr val="000000"/>
                </a:solidFill>
              </a:endParaRPr>
            </a:p>
          </p:txBody>
        </p:sp>
        <p:sp>
          <p:nvSpPr>
            <p:cNvPr id="1036" name="Freeform 16"/>
            <p:cNvSpPr>
              <a:spLocks/>
            </p:cNvSpPr>
            <p:nvPr/>
          </p:nvSpPr>
          <p:spPr bwMode="auto">
            <a:xfrm>
              <a:off x="3929" y="3120"/>
              <a:ext cx="30" cy="117"/>
            </a:xfrm>
            <a:custGeom>
              <a:avLst/>
              <a:gdLst>
                <a:gd name="T0" fmla="*/ 0 w 30"/>
                <a:gd name="T1" fmla="*/ 0 h 117"/>
                <a:gd name="T2" fmla="*/ 6 w 30"/>
                <a:gd name="T3" fmla="*/ 16 h 117"/>
                <a:gd name="T4" fmla="*/ 14 w 30"/>
                <a:gd name="T5" fmla="*/ 54 h 117"/>
                <a:gd name="T6" fmla="*/ 19 w 30"/>
                <a:gd name="T7" fmla="*/ 87 h 117"/>
                <a:gd name="T8" fmla="*/ 30 w 30"/>
                <a:gd name="T9" fmla="*/ 117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117">
                  <a:moveTo>
                    <a:pt x="0" y="0"/>
                  </a:moveTo>
                  <a:lnTo>
                    <a:pt x="6" y="16"/>
                  </a:lnTo>
                  <a:lnTo>
                    <a:pt x="14" y="54"/>
                  </a:lnTo>
                  <a:lnTo>
                    <a:pt x="19" y="87"/>
                  </a:lnTo>
                  <a:lnTo>
                    <a:pt x="30" y="117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4000">
                <a:solidFill>
                  <a:srgbClr val="000000"/>
                </a:solidFill>
              </a:endParaRPr>
            </a:p>
          </p:txBody>
        </p:sp>
        <p:sp>
          <p:nvSpPr>
            <p:cNvPr id="1037" name="Freeform 17"/>
            <p:cNvSpPr>
              <a:spLocks/>
            </p:cNvSpPr>
            <p:nvPr/>
          </p:nvSpPr>
          <p:spPr bwMode="auto">
            <a:xfrm>
              <a:off x="3840" y="3038"/>
              <a:ext cx="38" cy="92"/>
            </a:xfrm>
            <a:custGeom>
              <a:avLst/>
              <a:gdLst>
                <a:gd name="T0" fmla="*/ 38 w 38"/>
                <a:gd name="T1" fmla="*/ 92 h 92"/>
                <a:gd name="T2" fmla="*/ 21 w 38"/>
                <a:gd name="T3" fmla="*/ 63 h 92"/>
                <a:gd name="T4" fmla="*/ 11 w 38"/>
                <a:gd name="T5" fmla="*/ 42 h 92"/>
                <a:gd name="T6" fmla="*/ 0 w 38"/>
                <a:gd name="T7" fmla="*/ 20 h 92"/>
                <a:gd name="T8" fmla="*/ 0 w 38"/>
                <a:gd name="T9" fmla="*/ 4 h 92"/>
                <a:gd name="T10" fmla="*/ 0 w 38"/>
                <a:gd name="T11" fmla="*/ 0 h 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" h="92">
                  <a:moveTo>
                    <a:pt x="38" y="92"/>
                  </a:moveTo>
                  <a:lnTo>
                    <a:pt x="21" y="63"/>
                  </a:lnTo>
                  <a:lnTo>
                    <a:pt x="11" y="42"/>
                  </a:lnTo>
                  <a:lnTo>
                    <a:pt x="0" y="20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4000">
                <a:solidFill>
                  <a:srgbClr val="000000"/>
                </a:solidFill>
              </a:endParaRPr>
            </a:p>
          </p:txBody>
        </p:sp>
        <p:sp>
          <p:nvSpPr>
            <p:cNvPr id="1038" name="Freeform 18"/>
            <p:cNvSpPr>
              <a:spLocks/>
            </p:cNvSpPr>
            <p:nvPr/>
          </p:nvSpPr>
          <p:spPr bwMode="auto">
            <a:xfrm>
              <a:off x="3744" y="2976"/>
              <a:ext cx="71" cy="143"/>
            </a:xfrm>
            <a:custGeom>
              <a:avLst/>
              <a:gdLst>
                <a:gd name="T0" fmla="*/ 0 w 71"/>
                <a:gd name="T1" fmla="*/ 0 h 143"/>
                <a:gd name="T2" fmla="*/ 17 w 71"/>
                <a:gd name="T3" fmla="*/ 22 h 143"/>
                <a:gd name="T4" fmla="*/ 28 w 71"/>
                <a:gd name="T5" fmla="*/ 60 h 143"/>
                <a:gd name="T6" fmla="*/ 44 w 71"/>
                <a:gd name="T7" fmla="*/ 94 h 143"/>
                <a:gd name="T8" fmla="*/ 60 w 71"/>
                <a:gd name="T9" fmla="*/ 123 h 143"/>
                <a:gd name="T10" fmla="*/ 71 w 71"/>
                <a:gd name="T11" fmla="*/ 143 h 1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" h="143">
                  <a:moveTo>
                    <a:pt x="0" y="0"/>
                  </a:moveTo>
                  <a:lnTo>
                    <a:pt x="17" y="22"/>
                  </a:lnTo>
                  <a:lnTo>
                    <a:pt x="28" y="60"/>
                  </a:lnTo>
                  <a:lnTo>
                    <a:pt x="44" y="94"/>
                  </a:lnTo>
                  <a:lnTo>
                    <a:pt x="60" y="123"/>
                  </a:lnTo>
                  <a:lnTo>
                    <a:pt x="71" y="14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4000">
                <a:solidFill>
                  <a:srgbClr val="000000"/>
                </a:solidFill>
              </a:endParaRPr>
            </a:p>
          </p:txBody>
        </p:sp>
        <p:sp>
          <p:nvSpPr>
            <p:cNvPr id="1039" name="Freeform 19"/>
            <p:cNvSpPr>
              <a:spLocks/>
            </p:cNvSpPr>
            <p:nvPr/>
          </p:nvSpPr>
          <p:spPr bwMode="auto">
            <a:xfrm>
              <a:off x="3840" y="3024"/>
              <a:ext cx="205" cy="36"/>
            </a:xfrm>
            <a:custGeom>
              <a:avLst/>
              <a:gdLst>
                <a:gd name="T0" fmla="*/ 0 w 205"/>
                <a:gd name="T1" fmla="*/ 0 h 36"/>
                <a:gd name="T2" fmla="*/ 40 w 205"/>
                <a:gd name="T3" fmla="*/ 14 h 36"/>
                <a:gd name="T4" fmla="*/ 100 w 205"/>
                <a:gd name="T5" fmla="*/ 29 h 36"/>
                <a:gd name="T6" fmla="*/ 140 w 205"/>
                <a:gd name="T7" fmla="*/ 34 h 36"/>
                <a:gd name="T8" fmla="*/ 186 w 205"/>
                <a:gd name="T9" fmla="*/ 36 h 36"/>
                <a:gd name="T10" fmla="*/ 205 w 205"/>
                <a:gd name="T11" fmla="*/ 36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5" h="36">
                  <a:moveTo>
                    <a:pt x="0" y="0"/>
                  </a:moveTo>
                  <a:lnTo>
                    <a:pt x="40" y="14"/>
                  </a:lnTo>
                  <a:lnTo>
                    <a:pt x="100" y="29"/>
                  </a:lnTo>
                  <a:lnTo>
                    <a:pt x="140" y="34"/>
                  </a:lnTo>
                  <a:lnTo>
                    <a:pt x="186" y="36"/>
                  </a:lnTo>
                  <a:lnTo>
                    <a:pt x="205" y="36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4000">
                <a:solidFill>
                  <a:srgbClr val="000000"/>
                </a:solidFill>
              </a:endParaRPr>
            </a:p>
          </p:txBody>
        </p:sp>
        <p:sp>
          <p:nvSpPr>
            <p:cNvPr id="1040" name="Freeform 20"/>
            <p:cNvSpPr>
              <a:spLocks/>
            </p:cNvSpPr>
            <p:nvPr/>
          </p:nvSpPr>
          <p:spPr bwMode="auto">
            <a:xfrm>
              <a:off x="3744" y="2976"/>
              <a:ext cx="198" cy="53"/>
            </a:xfrm>
            <a:custGeom>
              <a:avLst/>
              <a:gdLst>
                <a:gd name="T0" fmla="*/ 198 w 198"/>
                <a:gd name="T1" fmla="*/ 53 h 53"/>
                <a:gd name="T2" fmla="*/ 141 w 198"/>
                <a:gd name="T3" fmla="*/ 44 h 53"/>
                <a:gd name="T4" fmla="*/ 92 w 198"/>
                <a:gd name="T5" fmla="*/ 31 h 53"/>
                <a:gd name="T6" fmla="*/ 35 w 198"/>
                <a:gd name="T7" fmla="*/ 11 h 53"/>
                <a:gd name="T8" fmla="*/ 0 w 198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8" h="53">
                  <a:moveTo>
                    <a:pt x="198" y="53"/>
                  </a:moveTo>
                  <a:lnTo>
                    <a:pt x="141" y="44"/>
                  </a:lnTo>
                  <a:lnTo>
                    <a:pt x="92" y="31"/>
                  </a:lnTo>
                  <a:lnTo>
                    <a:pt x="35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4000">
                <a:solidFill>
                  <a:srgbClr val="000000"/>
                </a:solidFill>
              </a:endParaRPr>
            </a:p>
          </p:txBody>
        </p:sp>
        <p:sp>
          <p:nvSpPr>
            <p:cNvPr id="1041" name="Freeform 21"/>
            <p:cNvSpPr>
              <a:spLocks/>
            </p:cNvSpPr>
            <p:nvPr/>
          </p:nvSpPr>
          <p:spPr bwMode="auto">
            <a:xfrm>
              <a:off x="3840" y="2976"/>
              <a:ext cx="27" cy="9"/>
            </a:xfrm>
            <a:custGeom>
              <a:avLst/>
              <a:gdLst>
                <a:gd name="T0" fmla="*/ 0 w 27"/>
                <a:gd name="T1" fmla="*/ 9 h 9"/>
                <a:gd name="T2" fmla="*/ 14 w 27"/>
                <a:gd name="T3" fmla="*/ 7 h 9"/>
                <a:gd name="T4" fmla="*/ 27 w 27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9">
                  <a:moveTo>
                    <a:pt x="0" y="9"/>
                  </a:moveTo>
                  <a:lnTo>
                    <a:pt x="14" y="7"/>
                  </a:lnTo>
                  <a:lnTo>
                    <a:pt x="27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4000">
                <a:solidFill>
                  <a:srgbClr val="000000"/>
                </a:solidFill>
              </a:endParaRPr>
            </a:p>
          </p:txBody>
        </p:sp>
        <p:sp>
          <p:nvSpPr>
            <p:cNvPr id="1042" name="Freeform 22"/>
            <p:cNvSpPr>
              <a:spLocks/>
            </p:cNvSpPr>
            <p:nvPr/>
          </p:nvSpPr>
          <p:spPr bwMode="auto">
            <a:xfrm>
              <a:off x="3675" y="2880"/>
              <a:ext cx="47" cy="378"/>
            </a:xfrm>
            <a:custGeom>
              <a:avLst/>
              <a:gdLst>
                <a:gd name="T0" fmla="*/ 87 w 87"/>
                <a:gd name="T1" fmla="*/ 378 h 378"/>
                <a:gd name="T2" fmla="*/ 70 w 87"/>
                <a:gd name="T3" fmla="*/ 304 h 378"/>
                <a:gd name="T4" fmla="*/ 57 w 87"/>
                <a:gd name="T5" fmla="*/ 237 h 378"/>
                <a:gd name="T6" fmla="*/ 35 w 87"/>
                <a:gd name="T7" fmla="*/ 172 h 378"/>
                <a:gd name="T8" fmla="*/ 22 w 87"/>
                <a:gd name="T9" fmla="*/ 118 h 378"/>
                <a:gd name="T10" fmla="*/ 11 w 87"/>
                <a:gd name="T11" fmla="*/ 78 h 378"/>
                <a:gd name="T12" fmla="*/ 0 w 87"/>
                <a:gd name="T13" fmla="*/ 36 h 378"/>
                <a:gd name="T14" fmla="*/ 0 w 87"/>
                <a:gd name="T15" fmla="*/ 11 h 378"/>
                <a:gd name="T16" fmla="*/ 0 w 87"/>
                <a:gd name="T17" fmla="*/ 0 h 3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7" h="378">
                  <a:moveTo>
                    <a:pt x="87" y="378"/>
                  </a:moveTo>
                  <a:lnTo>
                    <a:pt x="70" y="304"/>
                  </a:lnTo>
                  <a:lnTo>
                    <a:pt x="57" y="237"/>
                  </a:lnTo>
                  <a:lnTo>
                    <a:pt x="35" y="172"/>
                  </a:lnTo>
                  <a:lnTo>
                    <a:pt x="22" y="118"/>
                  </a:lnTo>
                  <a:lnTo>
                    <a:pt x="11" y="78"/>
                  </a:lnTo>
                  <a:lnTo>
                    <a:pt x="0" y="36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4000">
                <a:solidFill>
                  <a:srgbClr val="000000"/>
                </a:solidFill>
              </a:endParaRPr>
            </a:p>
          </p:txBody>
        </p:sp>
        <p:sp>
          <p:nvSpPr>
            <p:cNvPr id="1043" name="Freeform 23"/>
            <p:cNvSpPr>
              <a:spLocks/>
            </p:cNvSpPr>
            <p:nvPr/>
          </p:nvSpPr>
          <p:spPr bwMode="auto">
            <a:xfrm>
              <a:off x="3675" y="2976"/>
              <a:ext cx="119" cy="163"/>
            </a:xfrm>
            <a:custGeom>
              <a:avLst/>
              <a:gdLst>
                <a:gd name="T0" fmla="*/ 119 w 119"/>
                <a:gd name="T1" fmla="*/ 163 h 163"/>
                <a:gd name="T2" fmla="*/ 89 w 119"/>
                <a:gd name="T3" fmla="*/ 127 h 163"/>
                <a:gd name="T4" fmla="*/ 54 w 119"/>
                <a:gd name="T5" fmla="*/ 85 h 163"/>
                <a:gd name="T6" fmla="*/ 27 w 119"/>
                <a:gd name="T7" fmla="*/ 40 h 163"/>
                <a:gd name="T8" fmla="*/ 5 w 119"/>
                <a:gd name="T9" fmla="*/ 9 h 163"/>
                <a:gd name="T10" fmla="*/ 0 w 119"/>
                <a:gd name="T11" fmla="*/ 0 h 1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9" h="163">
                  <a:moveTo>
                    <a:pt x="119" y="163"/>
                  </a:moveTo>
                  <a:lnTo>
                    <a:pt x="89" y="127"/>
                  </a:lnTo>
                  <a:lnTo>
                    <a:pt x="54" y="85"/>
                  </a:lnTo>
                  <a:lnTo>
                    <a:pt x="27" y="40"/>
                  </a:lnTo>
                  <a:lnTo>
                    <a:pt x="5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4000">
                <a:solidFill>
                  <a:srgbClr val="000000"/>
                </a:solidFill>
              </a:endParaRPr>
            </a:p>
          </p:txBody>
        </p:sp>
        <p:sp>
          <p:nvSpPr>
            <p:cNvPr id="1044" name="Freeform 24"/>
            <p:cNvSpPr>
              <a:spLocks/>
            </p:cNvSpPr>
            <p:nvPr/>
          </p:nvSpPr>
          <p:spPr bwMode="auto">
            <a:xfrm>
              <a:off x="3648" y="2976"/>
              <a:ext cx="21" cy="83"/>
            </a:xfrm>
            <a:custGeom>
              <a:avLst/>
              <a:gdLst>
                <a:gd name="T0" fmla="*/ 0 w 21"/>
                <a:gd name="T1" fmla="*/ 83 h 83"/>
                <a:gd name="T2" fmla="*/ 5 w 21"/>
                <a:gd name="T3" fmla="*/ 56 h 83"/>
                <a:gd name="T4" fmla="*/ 13 w 21"/>
                <a:gd name="T5" fmla="*/ 32 h 83"/>
                <a:gd name="T6" fmla="*/ 21 w 21"/>
                <a:gd name="T7" fmla="*/ 14 h 83"/>
                <a:gd name="T8" fmla="*/ 21 w 21"/>
                <a:gd name="T9" fmla="*/ 5 h 83"/>
                <a:gd name="T10" fmla="*/ 21 w 21"/>
                <a:gd name="T11" fmla="*/ 0 h 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83">
                  <a:moveTo>
                    <a:pt x="0" y="83"/>
                  </a:moveTo>
                  <a:lnTo>
                    <a:pt x="5" y="56"/>
                  </a:lnTo>
                  <a:lnTo>
                    <a:pt x="13" y="32"/>
                  </a:lnTo>
                  <a:lnTo>
                    <a:pt x="21" y="14"/>
                  </a:lnTo>
                  <a:lnTo>
                    <a:pt x="21" y="5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4000">
                <a:solidFill>
                  <a:srgbClr val="000000"/>
                </a:solidFill>
              </a:endParaRPr>
            </a:p>
          </p:txBody>
        </p:sp>
        <p:sp>
          <p:nvSpPr>
            <p:cNvPr id="1045" name="Freeform 25"/>
            <p:cNvSpPr>
              <a:spLocks/>
            </p:cNvSpPr>
            <p:nvPr/>
          </p:nvSpPr>
          <p:spPr bwMode="auto">
            <a:xfrm>
              <a:off x="3696" y="3120"/>
              <a:ext cx="71" cy="106"/>
            </a:xfrm>
            <a:custGeom>
              <a:avLst/>
              <a:gdLst>
                <a:gd name="T0" fmla="*/ 71 w 71"/>
                <a:gd name="T1" fmla="*/ 106 h 106"/>
                <a:gd name="T2" fmla="*/ 49 w 71"/>
                <a:gd name="T3" fmla="*/ 81 h 106"/>
                <a:gd name="T4" fmla="*/ 27 w 71"/>
                <a:gd name="T5" fmla="*/ 41 h 106"/>
                <a:gd name="T6" fmla="*/ 16 w 71"/>
                <a:gd name="T7" fmla="*/ 20 h 106"/>
                <a:gd name="T8" fmla="*/ 8 w 71"/>
                <a:gd name="T9" fmla="*/ 12 h 106"/>
                <a:gd name="T10" fmla="*/ 0 w 71"/>
                <a:gd name="T11" fmla="*/ 0 h 1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" h="106">
                  <a:moveTo>
                    <a:pt x="71" y="106"/>
                  </a:moveTo>
                  <a:lnTo>
                    <a:pt x="49" y="81"/>
                  </a:lnTo>
                  <a:lnTo>
                    <a:pt x="27" y="41"/>
                  </a:lnTo>
                  <a:lnTo>
                    <a:pt x="16" y="20"/>
                  </a:lnTo>
                  <a:lnTo>
                    <a:pt x="8" y="1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4000">
                <a:solidFill>
                  <a:srgbClr val="000000"/>
                </a:solidFill>
              </a:endParaRPr>
            </a:p>
          </p:txBody>
        </p:sp>
        <p:sp>
          <p:nvSpPr>
            <p:cNvPr id="1046" name="Freeform 26"/>
            <p:cNvSpPr>
              <a:spLocks/>
            </p:cNvSpPr>
            <p:nvPr/>
          </p:nvSpPr>
          <p:spPr bwMode="auto">
            <a:xfrm>
              <a:off x="3648" y="3072"/>
              <a:ext cx="30" cy="83"/>
            </a:xfrm>
            <a:custGeom>
              <a:avLst/>
              <a:gdLst>
                <a:gd name="T0" fmla="*/ 30 w 30"/>
                <a:gd name="T1" fmla="*/ 0 h 83"/>
                <a:gd name="T2" fmla="*/ 25 w 30"/>
                <a:gd name="T3" fmla="*/ 11 h 83"/>
                <a:gd name="T4" fmla="*/ 8 w 30"/>
                <a:gd name="T5" fmla="*/ 33 h 83"/>
                <a:gd name="T6" fmla="*/ 0 w 30"/>
                <a:gd name="T7" fmla="*/ 54 h 83"/>
                <a:gd name="T8" fmla="*/ 0 w 30"/>
                <a:gd name="T9" fmla="*/ 74 h 83"/>
                <a:gd name="T10" fmla="*/ 0 w 30"/>
                <a:gd name="T11" fmla="*/ 83 h 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83">
                  <a:moveTo>
                    <a:pt x="30" y="0"/>
                  </a:moveTo>
                  <a:lnTo>
                    <a:pt x="25" y="11"/>
                  </a:lnTo>
                  <a:lnTo>
                    <a:pt x="8" y="33"/>
                  </a:lnTo>
                  <a:lnTo>
                    <a:pt x="0" y="54"/>
                  </a:lnTo>
                  <a:lnTo>
                    <a:pt x="0" y="74"/>
                  </a:lnTo>
                  <a:lnTo>
                    <a:pt x="0" y="8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4000">
                <a:solidFill>
                  <a:srgbClr val="000000"/>
                </a:solidFill>
              </a:endParaRPr>
            </a:p>
          </p:txBody>
        </p:sp>
        <p:sp>
          <p:nvSpPr>
            <p:cNvPr id="1047" name="Freeform 27"/>
            <p:cNvSpPr>
              <a:spLocks/>
            </p:cNvSpPr>
            <p:nvPr/>
          </p:nvSpPr>
          <p:spPr bwMode="auto">
            <a:xfrm>
              <a:off x="3600" y="2894"/>
              <a:ext cx="79" cy="253"/>
            </a:xfrm>
            <a:custGeom>
              <a:avLst/>
              <a:gdLst>
                <a:gd name="T0" fmla="*/ 14 w 79"/>
                <a:gd name="T1" fmla="*/ 253 h 253"/>
                <a:gd name="T2" fmla="*/ 3 w 79"/>
                <a:gd name="T3" fmla="*/ 199 h 253"/>
                <a:gd name="T4" fmla="*/ 0 w 79"/>
                <a:gd name="T5" fmla="*/ 177 h 253"/>
                <a:gd name="T6" fmla="*/ 0 w 79"/>
                <a:gd name="T7" fmla="*/ 148 h 253"/>
                <a:gd name="T8" fmla="*/ 3 w 79"/>
                <a:gd name="T9" fmla="*/ 121 h 253"/>
                <a:gd name="T10" fmla="*/ 11 w 79"/>
                <a:gd name="T11" fmla="*/ 98 h 253"/>
                <a:gd name="T12" fmla="*/ 22 w 79"/>
                <a:gd name="T13" fmla="*/ 83 h 253"/>
                <a:gd name="T14" fmla="*/ 38 w 79"/>
                <a:gd name="T15" fmla="*/ 67 h 253"/>
                <a:gd name="T16" fmla="*/ 54 w 79"/>
                <a:gd name="T17" fmla="*/ 47 h 253"/>
                <a:gd name="T18" fmla="*/ 70 w 79"/>
                <a:gd name="T19" fmla="*/ 18 h 253"/>
                <a:gd name="T20" fmla="*/ 79 w 79"/>
                <a:gd name="T21" fmla="*/ 0 h 2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" h="253">
                  <a:moveTo>
                    <a:pt x="14" y="253"/>
                  </a:moveTo>
                  <a:lnTo>
                    <a:pt x="3" y="199"/>
                  </a:lnTo>
                  <a:lnTo>
                    <a:pt x="0" y="177"/>
                  </a:lnTo>
                  <a:lnTo>
                    <a:pt x="0" y="148"/>
                  </a:lnTo>
                  <a:lnTo>
                    <a:pt x="3" y="121"/>
                  </a:lnTo>
                  <a:lnTo>
                    <a:pt x="11" y="98"/>
                  </a:lnTo>
                  <a:lnTo>
                    <a:pt x="22" y="83"/>
                  </a:lnTo>
                  <a:lnTo>
                    <a:pt x="38" y="67"/>
                  </a:lnTo>
                  <a:lnTo>
                    <a:pt x="54" y="47"/>
                  </a:lnTo>
                  <a:lnTo>
                    <a:pt x="70" y="18"/>
                  </a:lnTo>
                  <a:lnTo>
                    <a:pt x="79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4000">
                <a:solidFill>
                  <a:srgbClr val="000000"/>
                </a:solidFill>
              </a:endParaRPr>
            </a:p>
          </p:txBody>
        </p:sp>
        <p:sp>
          <p:nvSpPr>
            <p:cNvPr id="1048" name="Freeform 28"/>
            <p:cNvSpPr>
              <a:spLocks/>
            </p:cNvSpPr>
            <p:nvPr/>
          </p:nvSpPr>
          <p:spPr bwMode="auto">
            <a:xfrm>
              <a:off x="3600" y="2976"/>
              <a:ext cx="46" cy="23"/>
            </a:xfrm>
            <a:custGeom>
              <a:avLst/>
              <a:gdLst>
                <a:gd name="T0" fmla="*/ 0 w 46"/>
                <a:gd name="T1" fmla="*/ 23 h 23"/>
                <a:gd name="T2" fmla="*/ 24 w 46"/>
                <a:gd name="T3" fmla="*/ 14 h 23"/>
                <a:gd name="T4" fmla="*/ 40 w 46"/>
                <a:gd name="T5" fmla="*/ 5 h 23"/>
                <a:gd name="T6" fmla="*/ 46 w 46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" h="23">
                  <a:moveTo>
                    <a:pt x="0" y="23"/>
                  </a:moveTo>
                  <a:lnTo>
                    <a:pt x="24" y="14"/>
                  </a:lnTo>
                  <a:lnTo>
                    <a:pt x="40" y="5"/>
                  </a:lnTo>
                  <a:lnTo>
                    <a:pt x="46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4000">
                <a:solidFill>
                  <a:srgbClr val="000000"/>
                </a:solidFill>
              </a:endParaRPr>
            </a:p>
          </p:txBody>
        </p:sp>
        <p:sp>
          <p:nvSpPr>
            <p:cNvPr id="1049" name="Freeform 29"/>
            <p:cNvSpPr>
              <a:spLocks/>
            </p:cNvSpPr>
            <p:nvPr/>
          </p:nvSpPr>
          <p:spPr bwMode="auto">
            <a:xfrm>
              <a:off x="3696" y="2784"/>
              <a:ext cx="248" cy="99"/>
            </a:xfrm>
            <a:custGeom>
              <a:avLst/>
              <a:gdLst>
                <a:gd name="T0" fmla="*/ 0 w 248"/>
                <a:gd name="T1" fmla="*/ 99 h 99"/>
                <a:gd name="T2" fmla="*/ 10 w 248"/>
                <a:gd name="T3" fmla="*/ 92 h 99"/>
                <a:gd name="T4" fmla="*/ 27 w 248"/>
                <a:gd name="T5" fmla="*/ 79 h 99"/>
                <a:gd name="T6" fmla="*/ 54 w 248"/>
                <a:gd name="T7" fmla="*/ 65 h 99"/>
                <a:gd name="T8" fmla="*/ 78 w 248"/>
                <a:gd name="T9" fmla="*/ 52 h 99"/>
                <a:gd name="T10" fmla="*/ 127 w 248"/>
                <a:gd name="T11" fmla="*/ 32 h 99"/>
                <a:gd name="T12" fmla="*/ 156 w 248"/>
                <a:gd name="T13" fmla="*/ 23 h 99"/>
                <a:gd name="T14" fmla="*/ 194 w 248"/>
                <a:gd name="T15" fmla="*/ 14 h 99"/>
                <a:gd name="T16" fmla="*/ 224 w 248"/>
                <a:gd name="T17" fmla="*/ 9 h 99"/>
                <a:gd name="T18" fmla="*/ 240 w 248"/>
                <a:gd name="T19" fmla="*/ 5 h 99"/>
                <a:gd name="T20" fmla="*/ 248 w 248"/>
                <a:gd name="T21" fmla="*/ 0 h 9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8" h="99">
                  <a:moveTo>
                    <a:pt x="0" y="99"/>
                  </a:moveTo>
                  <a:lnTo>
                    <a:pt x="10" y="92"/>
                  </a:lnTo>
                  <a:lnTo>
                    <a:pt x="27" y="79"/>
                  </a:lnTo>
                  <a:lnTo>
                    <a:pt x="54" y="65"/>
                  </a:lnTo>
                  <a:lnTo>
                    <a:pt x="78" y="52"/>
                  </a:lnTo>
                  <a:lnTo>
                    <a:pt x="127" y="32"/>
                  </a:lnTo>
                  <a:lnTo>
                    <a:pt x="156" y="23"/>
                  </a:lnTo>
                  <a:lnTo>
                    <a:pt x="194" y="14"/>
                  </a:lnTo>
                  <a:lnTo>
                    <a:pt x="224" y="9"/>
                  </a:lnTo>
                  <a:lnTo>
                    <a:pt x="240" y="5"/>
                  </a:lnTo>
                  <a:lnTo>
                    <a:pt x="248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4000">
                <a:solidFill>
                  <a:srgbClr val="000000"/>
                </a:solidFill>
              </a:endParaRPr>
            </a:p>
          </p:txBody>
        </p:sp>
        <p:sp>
          <p:nvSpPr>
            <p:cNvPr id="1050" name="Freeform 30"/>
            <p:cNvSpPr>
              <a:spLocks/>
            </p:cNvSpPr>
            <p:nvPr/>
          </p:nvSpPr>
          <p:spPr bwMode="auto">
            <a:xfrm>
              <a:off x="3744" y="2784"/>
              <a:ext cx="62" cy="77"/>
            </a:xfrm>
            <a:custGeom>
              <a:avLst/>
              <a:gdLst>
                <a:gd name="T0" fmla="*/ 62 w 62"/>
                <a:gd name="T1" fmla="*/ 0 h 77"/>
                <a:gd name="T2" fmla="*/ 46 w 62"/>
                <a:gd name="T3" fmla="*/ 5 h 77"/>
                <a:gd name="T4" fmla="*/ 35 w 62"/>
                <a:gd name="T5" fmla="*/ 14 h 77"/>
                <a:gd name="T6" fmla="*/ 22 w 62"/>
                <a:gd name="T7" fmla="*/ 32 h 77"/>
                <a:gd name="T8" fmla="*/ 11 w 62"/>
                <a:gd name="T9" fmla="*/ 52 h 77"/>
                <a:gd name="T10" fmla="*/ 6 w 62"/>
                <a:gd name="T11" fmla="*/ 63 h 77"/>
                <a:gd name="T12" fmla="*/ 0 w 62"/>
                <a:gd name="T13" fmla="*/ 77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" h="77">
                  <a:moveTo>
                    <a:pt x="62" y="0"/>
                  </a:moveTo>
                  <a:lnTo>
                    <a:pt x="46" y="5"/>
                  </a:lnTo>
                  <a:lnTo>
                    <a:pt x="35" y="14"/>
                  </a:lnTo>
                  <a:lnTo>
                    <a:pt x="22" y="32"/>
                  </a:lnTo>
                  <a:lnTo>
                    <a:pt x="11" y="52"/>
                  </a:lnTo>
                  <a:lnTo>
                    <a:pt x="6" y="63"/>
                  </a:lnTo>
                  <a:lnTo>
                    <a:pt x="0" y="77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4000">
                <a:solidFill>
                  <a:srgbClr val="000000"/>
                </a:solidFill>
              </a:endParaRPr>
            </a:p>
          </p:txBody>
        </p:sp>
        <p:sp>
          <p:nvSpPr>
            <p:cNvPr id="1051" name="Freeform 31"/>
            <p:cNvSpPr>
              <a:spLocks/>
            </p:cNvSpPr>
            <p:nvPr/>
          </p:nvSpPr>
          <p:spPr bwMode="auto">
            <a:xfrm>
              <a:off x="3676" y="2897"/>
              <a:ext cx="446" cy="38"/>
            </a:xfrm>
            <a:custGeom>
              <a:avLst/>
              <a:gdLst>
                <a:gd name="T0" fmla="*/ 0 w 446"/>
                <a:gd name="T1" fmla="*/ 0 h 38"/>
                <a:gd name="T2" fmla="*/ 22 w 446"/>
                <a:gd name="T3" fmla="*/ 2 h 38"/>
                <a:gd name="T4" fmla="*/ 90 w 446"/>
                <a:gd name="T5" fmla="*/ 2 h 38"/>
                <a:gd name="T6" fmla="*/ 146 w 446"/>
                <a:gd name="T7" fmla="*/ 7 h 38"/>
                <a:gd name="T8" fmla="*/ 184 w 446"/>
                <a:gd name="T9" fmla="*/ 16 h 38"/>
                <a:gd name="T10" fmla="*/ 206 w 446"/>
                <a:gd name="T11" fmla="*/ 20 h 38"/>
                <a:gd name="T12" fmla="*/ 252 w 446"/>
                <a:gd name="T13" fmla="*/ 25 h 38"/>
                <a:gd name="T14" fmla="*/ 306 w 446"/>
                <a:gd name="T15" fmla="*/ 32 h 38"/>
                <a:gd name="T16" fmla="*/ 335 w 446"/>
                <a:gd name="T17" fmla="*/ 38 h 38"/>
                <a:gd name="T18" fmla="*/ 357 w 446"/>
                <a:gd name="T19" fmla="*/ 38 h 38"/>
                <a:gd name="T20" fmla="*/ 400 w 446"/>
                <a:gd name="T21" fmla="*/ 34 h 38"/>
                <a:gd name="T22" fmla="*/ 427 w 446"/>
                <a:gd name="T23" fmla="*/ 34 h 38"/>
                <a:gd name="T24" fmla="*/ 446 w 446"/>
                <a:gd name="T25" fmla="*/ 29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46" h="38">
                  <a:moveTo>
                    <a:pt x="0" y="0"/>
                  </a:moveTo>
                  <a:lnTo>
                    <a:pt x="22" y="2"/>
                  </a:lnTo>
                  <a:lnTo>
                    <a:pt x="90" y="2"/>
                  </a:lnTo>
                  <a:lnTo>
                    <a:pt x="146" y="7"/>
                  </a:lnTo>
                  <a:lnTo>
                    <a:pt x="184" y="16"/>
                  </a:lnTo>
                  <a:lnTo>
                    <a:pt x="206" y="20"/>
                  </a:lnTo>
                  <a:lnTo>
                    <a:pt x="252" y="25"/>
                  </a:lnTo>
                  <a:lnTo>
                    <a:pt x="306" y="32"/>
                  </a:lnTo>
                  <a:lnTo>
                    <a:pt x="335" y="38"/>
                  </a:lnTo>
                  <a:lnTo>
                    <a:pt x="357" y="38"/>
                  </a:lnTo>
                  <a:lnTo>
                    <a:pt x="400" y="34"/>
                  </a:lnTo>
                  <a:lnTo>
                    <a:pt x="427" y="34"/>
                  </a:lnTo>
                  <a:lnTo>
                    <a:pt x="446" y="29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4000">
                <a:solidFill>
                  <a:srgbClr val="000000"/>
                </a:solidFill>
              </a:endParaRPr>
            </a:p>
          </p:txBody>
        </p:sp>
        <p:sp>
          <p:nvSpPr>
            <p:cNvPr id="1052" name="Freeform 32"/>
            <p:cNvSpPr>
              <a:spLocks/>
            </p:cNvSpPr>
            <p:nvPr/>
          </p:nvSpPr>
          <p:spPr bwMode="auto">
            <a:xfrm>
              <a:off x="3888" y="2928"/>
              <a:ext cx="70" cy="36"/>
            </a:xfrm>
            <a:custGeom>
              <a:avLst/>
              <a:gdLst>
                <a:gd name="T0" fmla="*/ 70 w 70"/>
                <a:gd name="T1" fmla="*/ 36 h 36"/>
                <a:gd name="T2" fmla="*/ 45 w 70"/>
                <a:gd name="T3" fmla="*/ 18 h 36"/>
                <a:gd name="T4" fmla="*/ 21 w 70"/>
                <a:gd name="T5" fmla="*/ 9 h 36"/>
                <a:gd name="T6" fmla="*/ 0 w 70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0" h="36">
                  <a:moveTo>
                    <a:pt x="70" y="36"/>
                  </a:moveTo>
                  <a:lnTo>
                    <a:pt x="45" y="18"/>
                  </a:lnTo>
                  <a:lnTo>
                    <a:pt x="21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4000">
                <a:solidFill>
                  <a:srgbClr val="000000"/>
                </a:solidFill>
              </a:endParaRPr>
            </a:p>
          </p:txBody>
        </p:sp>
        <p:sp>
          <p:nvSpPr>
            <p:cNvPr id="1053" name="Freeform 33"/>
            <p:cNvSpPr>
              <a:spLocks/>
            </p:cNvSpPr>
            <p:nvPr/>
          </p:nvSpPr>
          <p:spPr bwMode="auto">
            <a:xfrm>
              <a:off x="3950" y="2832"/>
              <a:ext cx="111" cy="81"/>
            </a:xfrm>
            <a:custGeom>
              <a:avLst/>
              <a:gdLst>
                <a:gd name="T0" fmla="*/ 111 w 111"/>
                <a:gd name="T1" fmla="*/ 0 h 81"/>
                <a:gd name="T2" fmla="*/ 98 w 111"/>
                <a:gd name="T3" fmla="*/ 14 h 81"/>
                <a:gd name="T4" fmla="*/ 60 w 111"/>
                <a:gd name="T5" fmla="*/ 32 h 81"/>
                <a:gd name="T6" fmla="*/ 30 w 111"/>
                <a:gd name="T7" fmla="*/ 50 h 81"/>
                <a:gd name="T8" fmla="*/ 14 w 111"/>
                <a:gd name="T9" fmla="*/ 65 h 81"/>
                <a:gd name="T10" fmla="*/ 8 w 111"/>
                <a:gd name="T11" fmla="*/ 72 h 81"/>
                <a:gd name="T12" fmla="*/ 0 w 111"/>
                <a:gd name="T13" fmla="*/ 81 h 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1" h="81">
                  <a:moveTo>
                    <a:pt x="111" y="0"/>
                  </a:moveTo>
                  <a:lnTo>
                    <a:pt x="98" y="14"/>
                  </a:lnTo>
                  <a:lnTo>
                    <a:pt x="60" y="32"/>
                  </a:lnTo>
                  <a:lnTo>
                    <a:pt x="30" y="50"/>
                  </a:lnTo>
                  <a:lnTo>
                    <a:pt x="14" y="65"/>
                  </a:lnTo>
                  <a:lnTo>
                    <a:pt x="8" y="72"/>
                  </a:lnTo>
                  <a:lnTo>
                    <a:pt x="0" y="81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4000">
                <a:solidFill>
                  <a:srgbClr val="000000"/>
                </a:solidFill>
              </a:endParaRPr>
            </a:p>
          </p:txBody>
        </p:sp>
        <p:sp>
          <p:nvSpPr>
            <p:cNvPr id="1054" name="Freeform 34"/>
            <p:cNvSpPr>
              <a:spLocks/>
            </p:cNvSpPr>
            <p:nvPr/>
          </p:nvSpPr>
          <p:spPr bwMode="auto">
            <a:xfrm>
              <a:off x="3779" y="2914"/>
              <a:ext cx="109" cy="62"/>
            </a:xfrm>
            <a:custGeom>
              <a:avLst/>
              <a:gdLst>
                <a:gd name="T0" fmla="*/ 76 w 76"/>
                <a:gd name="T1" fmla="*/ 69 h 69"/>
                <a:gd name="T2" fmla="*/ 59 w 76"/>
                <a:gd name="T3" fmla="*/ 47 h 69"/>
                <a:gd name="T4" fmla="*/ 40 w 76"/>
                <a:gd name="T5" fmla="*/ 27 h 69"/>
                <a:gd name="T6" fmla="*/ 24 w 76"/>
                <a:gd name="T7" fmla="*/ 15 h 69"/>
                <a:gd name="T8" fmla="*/ 11 w 76"/>
                <a:gd name="T9" fmla="*/ 4 h 69"/>
                <a:gd name="T10" fmla="*/ 0 w 76"/>
                <a:gd name="T11" fmla="*/ 0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6" h="69">
                  <a:moveTo>
                    <a:pt x="76" y="69"/>
                  </a:moveTo>
                  <a:lnTo>
                    <a:pt x="59" y="47"/>
                  </a:lnTo>
                  <a:lnTo>
                    <a:pt x="40" y="27"/>
                  </a:lnTo>
                  <a:lnTo>
                    <a:pt x="24" y="15"/>
                  </a:lnTo>
                  <a:lnTo>
                    <a:pt x="11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4000">
                <a:solidFill>
                  <a:srgbClr val="000000"/>
                </a:solidFill>
              </a:endParaRPr>
            </a:p>
          </p:txBody>
        </p:sp>
      </p:grpSp>
      <p:pic>
        <p:nvPicPr>
          <p:cNvPr id="3" name="Picture 36" descr="ED00184_"/>
          <p:cNvPicPr>
            <a:picLocks noChangeAspect="1" noChangeArrowheads="1"/>
          </p:cNvPicPr>
          <p:nvPr userDrawn="1"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152400" y="6172200"/>
            <a:ext cx="121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CA0B2C-A825-4AAE-B74D-2280E33CE43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8" name="Rectangle 35"/>
          <p:cNvSpPr>
            <a:spLocks noChangeArrowheads="1"/>
          </p:cNvSpPr>
          <p:nvPr userDrawn="1"/>
        </p:nvSpPr>
        <p:spPr bwMode="auto">
          <a:xfrm>
            <a:off x="381000" y="0"/>
            <a:ext cx="76200" cy="68580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66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000">
              <a:solidFill>
                <a:srgbClr val="000000"/>
              </a:solidFill>
            </a:endParaRPr>
          </a:p>
        </p:txBody>
      </p:sp>
      <p:grpSp>
        <p:nvGrpSpPr>
          <p:cNvPr id="2" name="Group 11"/>
          <p:cNvGrpSpPr>
            <a:grpSpLocks/>
          </p:cNvGrpSpPr>
          <p:nvPr userDrawn="1"/>
        </p:nvGrpSpPr>
        <p:grpSpPr bwMode="auto">
          <a:xfrm>
            <a:off x="228600" y="152400"/>
            <a:ext cx="982663" cy="836613"/>
            <a:chOff x="3552" y="2784"/>
            <a:chExt cx="619" cy="527"/>
          </a:xfrm>
        </p:grpSpPr>
        <p:sp>
          <p:nvSpPr>
            <p:cNvPr id="1032" name="Freeform 12"/>
            <p:cNvSpPr>
              <a:spLocks/>
            </p:cNvSpPr>
            <p:nvPr/>
          </p:nvSpPr>
          <p:spPr bwMode="auto">
            <a:xfrm>
              <a:off x="3586" y="2784"/>
              <a:ext cx="95" cy="123"/>
            </a:xfrm>
            <a:custGeom>
              <a:avLst/>
              <a:gdLst>
                <a:gd name="T0" fmla="*/ 92 w 95"/>
                <a:gd name="T1" fmla="*/ 114 h 123"/>
                <a:gd name="T2" fmla="*/ 78 w 95"/>
                <a:gd name="T3" fmla="*/ 105 h 123"/>
                <a:gd name="T4" fmla="*/ 62 w 95"/>
                <a:gd name="T5" fmla="*/ 85 h 123"/>
                <a:gd name="T6" fmla="*/ 46 w 95"/>
                <a:gd name="T7" fmla="*/ 62 h 123"/>
                <a:gd name="T8" fmla="*/ 30 w 95"/>
                <a:gd name="T9" fmla="*/ 33 h 123"/>
                <a:gd name="T10" fmla="*/ 24 w 95"/>
                <a:gd name="T11" fmla="*/ 6 h 123"/>
                <a:gd name="T12" fmla="*/ 24 w 95"/>
                <a:gd name="T13" fmla="*/ 0 h 123"/>
                <a:gd name="T14" fmla="*/ 22 w 95"/>
                <a:gd name="T15" fmla="*/ 0 h 123"/>
                <a:gd name="T16" fmla="*/ 14 w 95"/>
                <a:gd name="T17" fmla="*/ 2 h 123"/>
                <a:gd name="T18" fmla="*/ 3 w 95"/>
                <a:gd name="T19" fmla="*/ 6 h 123"/>
                <a:gd name="T20" fmla="*/ 0 w 95"/>
                <a:gd name="T21" fmla="*/ 6 h 123"/>
                <a:gd name="T22" fmla="*/ 0 w 95"/>
                <a:gd name="T23" fmla="*/ 11 h 123"/>
                <a:gd name="T24" fmla="*/ 11 w 95"/>
                <a:gd name="T25" fmla="*/ 29 h 123"/>
                <a:gd name="T26" fmla="*/ 27 w 95"/>
                <a:gd name="T27" fmla="*/ 60 h 123"/>
                <a:gd name="T28" fmla="*/ 43 w 95"/>
                <a:gd name="T29" fmla="*/ 85 h 123"/>
                <a:gd name="T30" fmla="*/ 76 w 95"/>
                <a:gd name="T31" fmla="*/ 116 h 123"/>
                <a:gd name="T32" fmla="*/ 84 w 95"/>
                <a:gd name="T33" fmla="*/ 123 h 123"/>
                <a:gd name="T34" fmla="*/ 95 w 95"/>
                <a:gd name="T35" fmla="*/ 121 h 123"/>
                <a:gd name="T36" fmla="*/ 92 w 95"/>
                <a:gd name="T37" fmla="*/ 114 h 1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5" h="123">
                  <a:moveTo>
                    <a:pt x="92" y="114"/>
                  </a:moveTo>
                  <a:lnTo>
                    <a:pt x="78" y="105"/>
                  </a:lnTo>
                  <a:lnTo>
                    <a:pt x="62" y="85"/>
                  </a:lnTo>
                  <a:lnTo>
                    <a:pt x="46" y="62"/>
                  </a:lnTo>
                  <a:lnTo>
                    <a:pt x="30" y="33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11"/>
                  </a:lnTo>
                  <a:lnTo>
                    <a:pt x="11" y="29"/>
                  </a:lnTo>
                  <a:lnTo>
                    <a:pt x="27" y="60"/>
                  </a:lnTo>
                  <a:lnTo>
                    <a:pt x="43" y="85"/>
                  </a:lnTo>
                  <a:lnTo>
                    <a:pt x="76" y="116"/>
                  </a:lnTo>
                  <a:lnTo>
                    <a:pt x="84" y="123"/>
                  </a:lnTo>
                  <a:lnTo>
                    <a:pt x="95" y="121"/>
                  </a:lnTo>
                  <a:lnTo>
                    <a:pt x="92" y="114"/>
                  </a:lnTo>
                </a:path>
              </a:pathLst>
            </a:custGeom>
            <a:solidFill>
              <a:srgbClr val="AC3D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4000">
                <a:solidFill>
                  <a:srgbClr val="000000"/>
                </a:solidFill>
              </a:endParaRPr>
            </a:p>
          </p:txBody>
        </p:sp>
        <p:sp>
          <p:nvSpPr>
            <p:cNvPr id="1033" name="Freeform 13"/>
            <p:cNvSpPr>
              <a:spLocks/>
            </p:cNvSpPr>
            <p:nvPr/>
          </p:nvSpPr>
          <p:spPr bwMode="auto">
            <a:xfrm>
              <a:off x="3552" y="2784"/>
              <a:ext cx="619" cy="527"/>
            </a:xfrm>
            <a:custGeom>
              <a:avLst/>
              <a:gdLst>
                <a:gd name="T0" fmla="*/ 78 w 619"/>
                <a:gd name="T1" fmla="*/ 128 h 527"/>
                <a:gd name="T2" fmla="*/ 13 w 619"/>
                <a:gd name="T3" fmla="*/ 193 h 527"/>
                <a:gd name="T4" fmla="*/ 0 w 619"/>
                <a:gd name="T5" fmla="*/ 229 h 527"/>
                <a:gd name="T6" fmla="*/ 16 w 619"/>
                <a:gd name="T7" fmla="*/ 224 h 527"/>
                <a:gd name="T8" fmla="*/ 3 w 619"/>
                <a:gd name="T9" fmla="*/ 256 h 527"/>
                <a:gd name="T10" fmla="*/ 32 w 619"/>
                <a:gd name="T11" fmla="*/ 372 h 527"/>
                <a:gd name="T12" fmla="*/ 70 w 619"/>
                <a:gd name="T13" fmla="*/ 433 h 527"/>
                <a:gd name="T14" fmla="*/ 92 w 619"/>
                <a:gd name="T15" fmla="*/ 397 h 527"/>
                <a:gd name="T16" fmla="*/ 124 w 619"/>
                <a:gd name="T17" fmla="*/ 388 h 527"/>
                <a:gd name="T18" fmla="*/ 151 w 619"/>
                <a:gd name="T19" fmla="*/ 453 h 527"/>
                <a:gd name="T20" fmla="*/ 173 w 619"/>
                <a:gd name="T21" fmla="*/ 448 h 527"/>
                <a:gd name="T22" fmla="*/ 238 w 619"/>
                <a:gd name="T23" fmla="*/ 527 h 527"/>
                <a:gd name="T24" fmla="*/ 249 w 619"/>
                <a:gd name="T25" fmla="*/ 435 h 527"/>
                <a:gd name="T26" fmla="*/ 262 w 619"/>
                <a:gd name="T27" fmla="*/ 433 h 527"/>
                <a:gd name="T28" fmla="*/ 276 w 619"/>
                <a:gd name="T29" fmla="*/ 381 h 527"/>
                <a:gd name="T30" fmla="*/ 324 w 619"/>
                <a:gd name="T31" fmla="*/ 401 h 527"/>
                <a:gd name="T32" fmla="*/ 373 w 619"/>
                <a:gd name="T33" fmla="*/ 473 h 527"/>
                <a:gd name="T34" fmla="*/ 378 w 619"/>
                <a:gd name="T35" fmla="*/ 457 h 527"/>
                <a:gd name="T36" fmla="*/ 408 w 619"/>
                <a:gd name="T37" fmla="*/ 455 h 527"/>
                <a:gd name="T38" fmla="*/ 421 w 619"/>
                <a:gd name="T39" fmla="*/ 435 h 527"/>
                <a:gd name="T40" fmla="*/ 462 w 619"/>
                <a:gd name="T41" fmla="*/ 430 h 527"/>
                <a:gd name="T42" fmla="*/ 505 w 619"/>
                <a:gd name="T43" fmla="*/ 455 h 527"/>
                <a:gd name="T44" fmla="*/ 538 w 619"/>
                <a:gd name="T45" fmla="*/ 450 h 527"/>
                <a:gd name="T46" fmla="*/ 548 w 619"/>
                <a:gd name="T47" fmla="*/ 441 h 527"/>
                <a:gd name="T48" fmla="*/ 519 w 619"/>
                <a:gd name="T49" fmla="*/ 386 h 527"/>
                <a:gd name="T50" fmla="*/ 516 w 619"/>
                <a:gd name="T51" fmla="*/ 372 h 527"/>
                <a:gd name="T52" fmla="*/ 489 w 619"/>
                <a:gd name="T53" fmla="*/ 325 h 527"/>
                <a:gd name="T54" fmla="*/ 508 w 619"/>
                <a:gd name="T55" fmla="*/ 303 h 527"/>
                <a:gd name="T56" fmla="*/ 548 w 619"/>
                <a:gd name="T57" fmla="*/ 294 h 527"/>
                <a:gd name="T58" fmla="*/ 548 w 619"/>
                <a:gd name="T59" fmla="*/ 282 h 527"/>
                <a:gd name="T60" fmla="*/ 513 w 619"/>
                <a:gd name="T61" fmla="*/ 278 h 527"/>
                <a:gd name="T62" fmla="*/ 424 w 619"/>
                <a:gd name="T63" fmla="*/ 224 h 527"/>
                <a:gd name="T64" fmla="*/ 432 w 619"/>
                <a:gd name="T65" fmla="*/ 211 h 527"/>
                <a:gd name="T66" fmla="*/ 457 w 619"/>
                <a:gd name="T67" fmla="*/ 204 h 527"/>
                <a:gd name="T68" fmla="*/ 513 w 619"/>
                <a:gd name="T69" fmla="*/ 193 h 527"/>
                <a:gd name="T70" fmla="*/ 538 w 619"/>
                <a:gd name="T71" fmla="*/ 202 h 527"/>
                <a:gd name="T72" fmla="*/ 532 w 619"/>
                <a:gd name="T73" fmla="*/ 179 h 527"/>
                <a:gd name="T74" fmla="*/ 573 w 619"/>
                <a:gd name="T75" fmla="*/ 166 h 527"/>
                <a:gd name="T76" fmla="*/ 619 w 619"/>
                <a:gd name="T77" fmla="*/ 128 h 527"/>
                <a:gd name="T78" fmla="*/ 562 w 619"/>
                <a:gd name="T79" fmla="*/ 141 h 527"/>
                <a:gd name="T80" fmla="*/ 538 w 619"/>
                <a:gd name="T81" fmla="*/ 112 h 527"/>
                <a:gd name="T82" fmla="*/ 519 w 619"/>
                <a:gd name="T83" fmla="*/ 110 h 527"/>
                <a:gd name="T84" fmla="*/ 492 w 619"/>
                <a:gd name="T85" fmla="*/ 92 h 527"/>
                <a:gd name="T86" fmla="*/ 519 w 619"/>
                <a:gd name="T87" fmla="*/ 52 h 527"/>
                <a:gd name="T88" fmla="*/ 497 w 619"/>
                <a:gd name="T89" fmla="*/ 54 h 527"/>
                <a:gd name="T90" fmla="*/ 424 w 619"/>
                <a:gd name="T91" fmla="*/ 72 h 527"/>
                <a:gd name="T92" fmla="*/ 348 w 619"/>
                <a:gd name="T93" fmla="*/ 59 h 527"/>
                <a:gd name="T94" fmla="*/ 348 w 619"/>
                <a:gd name="T95" fmla="*/ 43 h 527"/>
                <a:gd name="T96" fmla="*/ 386 w 619"/>
                <a:gd name="T97" fmla="*/ 27 h 527"/>
                <a:gd name="T98" fmla="*/ 397 w 619"/>
                <a:gd name="T99" fmla="*/ 5 h 527"/>
                <a:gd name="T100" fmla="*/ 346 w 619"/>
                <a:gd name="T101" fmla="*/ 9 h 527"/>
                <a:gd name="T102" fmla="*/ 284 w 619"/>
                <a:gd name="T103" fmla="*/ 5 h 527"/>
                <a:gd name="T104" fmla="*/ 251 w 619"/>
                <a:gd name="T105" fmla="*/ 20 h 527"/>
                <a:gd name="T106" fmla="*/ 257 w 619"/>
                <a:gd name="T107" fmla="*/ 7 h 527"/>
                <a:gd name="T108" fmla="*/ 240 w 619"/>
                <a:gd name="T109" fmla="*/ 3 h 527"/>
                <a:gd name="T110" fmla="*/ 154 w 619"/>
                <a:gd name="T111" fmla="*/ 34 h 527"/>
                <a:gd name="T112" fmla="*/ 119 w 619"/>
                <a:gd name="T113" fmla="*/ 83 h 52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619" h="527">
                  <a:moveTo>
                    <a:pt x="113" y="108"/>
                  </a:moveTo>
                  <a:lnTo>
                    <a:pt x="103" y="112"/>
                  </a:lnTo>
                  <a:lnTo>
                    <a:pt x="78" y="128"/>
                  </a:lnTo>
                  <a:lnTo>
                    <a:pt x="59" y="141"/>
                  </a:lnTo>
                  <a:lnTo>
                    <a:pt x="32" y="166"/>
                  </a:lnTo>
                  <a:lnTo>
                    <a:pt x="13" y="193"/>
                  </a:lnTo>
                  <a:lnTo>
                    <a:pt x="0" y="215"/>
                  </a:lnTo>
                  <a:lnTo>
                    <a:pt x="0" y="224"/>
                  </a:lnTo>
                  <a:lnTo>
                    <a:pt x="0" y="229"/>
                  </a:lnTo>
                  <a:lnTo>
                    <a:pt x="8" y="224"/>
                  </a:lnTo>
                  <a:lnTo>
                    <a:pt x="13" y="224"/>
                  </a:lnTo>
                  <a:lnTo>
                    <a:pt x="16" y="224"/>
                  </a:lnTo>
                  <a:lnTo>
                    <a:pt x="19" y="229"/>
                  </a:lnTo>
                  <a:lnTo>
                    <a:pt x="16" y="233"/>
                  </a:lnTo>
                  <a:lnTo>
                    <a:pt x="3" y="256"/>
                  </a:lnTo>
                  <a:lnTo>
                    <a:pt x="0" y="291"/>
                  </a:lnTo>
                  <a:lnTo>
                    <a:pt x="13" y="336"/>
                  </a:lnTo>
                  <a:lnTo>
                    <a:pt x="32" y="372"/>
                  </a:lnTo>
                  <a:lnTo>
                    <a:pt x="49" y="390"/>
                  </a:lnTo>
                  <a:lnTo>
                    <a:pt x="62" y="408"/>
                  </a:lnTo>
                  <a:lnTo>
                    <a:pt x="70" y="433"/>
                  </a:lnTo>
                  <a:lnTo>
                    <a:pt x="78" y="430"/>
                  </a:lnTo>
                  <a:lnTo>
                    <a:pt x="86" y="410"/>
                  </a:lnTo>
                  <a:lnTo>
                    <a:pt x="92" y="397"/>
                  </a:lnTo>
                  <a:lnTo>
                    <a:pt x="100" y="386"/>
                  </a:lnTo>
                  <a:lnTo>
                    <a:pt x="111" y="381"/>
                  </a:lnTo>
                  <a:lnTo>
                    <a:pt x="124" y="388"/>
                  </a:lnTo>
                  <a:lnTo>
                    <a:pt x="132" y="401"/>
                  </a:lnTo>
                  <a:lnTo>
                    <a:pt x="138" y="433"/>
                  </a:lnTo>
                  <a:lnTo>
                    <a:pt x="151" y="453"/>
                  </a:lnTo>
                  <a:lnTo>
                    <a:pt x="159" y="464"/>
                  </a:lnTo>
                  <a:lnTo>
                    <a:pt x="165" y="459"/>
                  </a:lnTo>
                  <a:lnTo>
                    <a:pt x="173" y="448"/>
                  </a:lnTo>
                  <a:lnTo>
                    <a:pt x="184" y="468"/>
                  </a:lnTo>
                  <a:lnTo>
                    <a:pt x="197" y="489"/>
                  </a:lnTo>
                  <a:lnTo>
                    <a:pt x="238" y="527"/>
                  </a:lnTo>
                  <a:lnTo>
                    <a:pt x="232" y="500"/>
                  </a:lnTo>
                  <a:lnTo>
                    <a:pt x="235" y="473"/>
                  </a:lnTo>
                  <a:lnTo>
                    <a:pt x="249" y="435"/>
                  </a:lnTo>
                  <a:lnTo>
                    <a:pt x="249" y="433"/>
                  </a:lnTo>
                  <a:lnTo>
                    <a:pt x="257" y="435"/>
                  </a:lnTo>
                  <a:lnTo>
                    <a:pt x="262" y="433"/>
                  </a:lnTo>
                  <a:lnTo>
                    <a:pt x="262" y="412"/>
                  </a:lnTo>
                  <a:lnTo>
                    <a:pt x="265" y="397"/>
                  </a:lnTo>
                  <a:lnTo>
                    <a:pt x="276" y="381"/>
                  </a:lnTo>
                  <a:lnTo>
                    <a:pt x="289" y="377"/>
                  </a:lnTo>
                  <a:lnTo>
                    <a:pt x="297" y="377"/>
                  </a:lnTo>
                  <a:lnTo>
                    <a:pt x="324" y="401"/>
                  </a:lnTo>
                  <a:lnTo>
                    <a:pt x="343" y="426"/>
                  </a:lnTo>
                  <a:lnTo>
                    <a:pt x="365" y="459"/>
                  </a:lnTo>
                  <a:lnTo>
                    <a:pt x="373" y="473"/>
                  </a:lnTo>
                  <a:lnTo>
                    <a:pt x="375" y="473"/>
                  </a:lnTo>
                  <a:lnTo>
                    <a:pt x="378" y="468"/>
                  </a:lnTo>
                  <a:lnTo>
                    <a:pt x="378" y="457"/>
                  </a:lnTo>
                  <a:lnTo>
                    <a:pt x="384" y="453"/>
                  </a:lnTo>
                  <a:lnTo>
                    <a:pt x="394" y="450"/>
                  </a:lnTo>
                  <a:lnTo>
                    <a:pt x="408" y="455"/>
                  </a:lnTo>
                  <a:lnTo>
                    <a:pt x="413" y="453"/>
                  </a:lnTo>
                  <a:lnTo>
                    <a:pt x="416" y="450"/>
                  </a:lnTo>
                  <a:lnTo>
                    <a:pt x="421" y="435"/>
                  </a:lnTo>
                  <a:lnTo>
                    <a:pt x="432" y="430"/>
                  </a:lnTo>
                  <a:lnTo>
                    <a:pt x="448" y="428"/>
                  </a:lnTo>
                  <a:lnTo>
                    <a:pt x="462" y="430"/>
                  </a:lnTo>
                  <a:lnTo>
                    <a:pt x="494" y="450"/>
                  </a:lnTo>
                  <a:lnTo>
                    <a:pt x="500" y="455"/>
                  </a:lnTo>
                  <a:lnTo>
                    <a:pt x="505" y="455"/>
                  </a:lnTo>
                  <a:lnTo>
                    <a:pt x="513" y="444"/>
                  </a:lnTo>
                  <a:lnTo>
                    <a:pt x="519" y="444"/>
                  </a:lnTo>
                  <a:lnTo>
                    <a:pt x="538" y="450"/>
                  </a:lnTo>
                  <a:lnTo>
                    <a:pt x="551" y="455"/>
                  </a:lnTo>
                  <a:lnTo>
                    <a:pt x="567" y="464"/>
                  </a:lnTo>
                  <a:lnTo>
                    <a:pt x="548" y="441"/>
                  </a:lnTo>
                  <a:lnTo>
                    <a:pt x="527" y="415"/>
                  </a:lnTo>
                  <a:lnTo>
                    <a:pt x="513" y="392"/>
                  </a:lnTo>
                  <a:lnTo>
                    <a:pt x="519" y="386"/>
                  </a:lnTo>
                  <a:lnTo>
                    <a:pt x="527" y="386"/>
                  </a:lnTo>
                  <a:lnTo>
                    <a:pt x="527" y="381"/>
                  </a:lnTo>
                  <a:lnTo>
                    <a:pt x="516" y="372"/>
                  </a:lnTo>
                  <a:lnTo>
                    <a:pt x="502" y="361"/>
                  </a:lnTo>
                  <a:lnTo>
                    <a:pt x="494" y="345"/>
                  </a:lnTo>
                  <a:lnTo>
                    <a:pt x="489" y="325"/>
                  </a:lnTo>
                  <a:lnTo>
                    <a:pt x="489" y="312"/>
                  </a:lnTo>
                  <a:lnTo>
                    <a:pt x="500" y="305"/>
                  </a:lnTo>
                  <a:lnTo>
                    <a:pt x="508" y="303"/>
                  </a:lnTo>
                  <a:lnTo>
                    <a:pt x="527" y="303"/>
                  </a:lnTo>
                  <a:lnTo>
                    <a:pt x="538" y="298"/>
                  </a:lnTo>
                  <a:lnTo>
                    <a:pt x="548" y="294"/>
                  </a:lnTo>
                  <a:lnTo>
                    <a:pt x="554" y="287"/>
                  </a:lnTo>
                  <a:lnTo>
                    <a:pt x="554" y="282"/>
                  </a:lnTo>
                  <a:lnTo>
                    <a:pt x="548" y="282"/>
                  </a:lnTo>
                  <a:lnTo>
                    <a:pt x="543" y="282"/>
                  </a:lnTo>
                  <a:lnTo>
                    <a:pt x="532" y="282"/>
                  </a:lnTo>
                  <a:lnTo>
                    <a:pt x="513" y="278"/>
                  </a:lnTo>
                  <a:lnTo>
                    <a:pt x="478" y="258"/>
                  </a:lnTo>
                  <a:lnTo>
                    <a:pt x="435" y="231"/>
                  </a:lnTo>
                  <a:lnTo>
                    <a:pt x="424" y="224"/>
                  </a:lnTo>
                  <a:lnTo>
                    <a:pt x="421" y="220"/>
                  </a:lnTo>
                  <a:lnTo>
                    <a:pt x="424" y="215"/>
                  </a:lnTo>
                  <a:lnTo>
                    <a:pt x="432" y="211"/>
                  </a:lnTo>
                  <a:lnTo>
                    <a:pt x="438" y="213"/>
                  </a:lnTo>
                  <a:lnTo>
                    <a:pt x="451" y="209"/>
                  </a:lnTo>
                  <a:lnTo>
                    <a:pt x="457" y="204"/>
                  </a:lnTo>
                  <a:lnTo>
                    <a:pt x="478" y="195"/>
                  </a:lnTo>
                  <a:lnTo>
                    <a:pt x="500" y="195"/>
                  </a:lnTo>
                  <a:lnTo>
                    <a:pt x="513" y="193"/>
                  </a:lnTo>
                  <a:lnTo>
                    <a:pt x="519" y="193"/>
                  </a:lnTo>
                  <a:lnTo>
                    <a:pt x="532" y="200"/>
                  </a:lnTo>
                  <a:lnTo>
                    <a:pt x="538" y="202"/>
                  </a:lnTo>
                  <a:lnTo>
                    <a:pt x="540" y="197"/>
                  </a:lnTo>
                  <a:lnTo>
                    <a:pt x="532" y="182"/>
                  </a:lnTo>
                  <a:lnTo>
                    <a:pt x="532" y="179"/>
                  </a:lnTo>
                  <a:lnTo>
                    <a:pt x="538" y="175"/>
                  </a:lnTo>
                  <a:lnTo>
                    <a:pt x="548" y="173"/>
                  </a:lnTo>
                  <a:lnTo>
                    <a:pt x="573" y="166"/>
                  </a:lnTo>
                  <a:lnTo>
                    <a:pt x="605" y="148"/>
                  </a:lnTo>
                  <a:lnTo>
                    <a:pt x="616" y="137"/>
                  </a:lnTo>
                  <a:lnTo>
                    <a:pt x="619" y="128"/>
                  </a:lnTo>
                  <a:lnTo>
                    <a:pt x="605" y="137"/>
                  </a:lnTo>
                  <a:lnTo>
                    <a:pt x="592" y="139"/>
                  </a:lnTo>
                  <a:lnTo>
                    <a:pt x="562" y="141"/>
                  </a:lnTo>
                  <a:lnTo>
                    <a:pt x="546" y="132"/>
                  </a:lnTo>
                  <a:lnTo>
                    <a:pt x="540" y="128"/>
                  </a:lnTo>
                  <a:lnTo>
                    <a:pt x="538" y="112"/>
                  </a:lnTo>
                  <a:lnTo>
                    <a:pt x="532" y="108"/>
                  </a:lnTo>
                  <a:lnTo>
                    <a:pt x="524" y="110"/>
                  </a:lnTo>
                  <a:lnTo>
                    <a:pt x="519" y="110"/>
                  </a:lnTo>
                  <a:lnTo>
                    <a:pt x="519" y="108"/>
                  </a:lnTo>
                  <a:lnTo>
                    <a:pt x="497" y="97"/>
                  </a:lnTo>
                  <a:lnTo>
                    <a:pt x="492" y="92"/>
                  </a:lnTo>
                  <a:lnTo>
                    <a:pt x="497" y="88"/>
                  </a:lnTo>
                  <a:lnTo>
                    <a:pt x="513" y="65"/>
                  </a:lnTo>
                  <a:lnTo>
                    <a:pt x="519" y="52"/>
                  </a:lnTo>
                  <a:lnTo>
                    <a:pt x="516" y="43"/>
                  </a:lnTo>
                  <a:lnTo>
                    <a:pt x="508" y="47"/>
                  </a:lnTo>
                  <a:lnTo>
                    <a:pt x="497" y="54"/>
                  </a:lnTo>
                  <a:lnTo>
                    <a:pt x="478" y="65"/>
                  </a:lnTo>
                  <a:lnTo>
                    <a:pt x="465" y="67"/>
                  </a:lnTo>
                  <a:lnTo>
                    <a:pt x="424" y="72"/>
                  </a:lnTo>
                  <a:lnTo>
                    <a:pt x="392" y="67"/>
                  </a:lnTo>
                  <a:lnTo>
                    <a:pt x="365" y="63"/>
                  </a:lnTo>
                  <a:lnTo>
                    <a:pt x="348" y="59"/>
                  </a:lnTo>
                  <a:lnTo>
                    <a:pt x="343" y="54"/>
                  </a:lnTo>
                  <a:lnTo>
                    <a:pt x="343" y="50"/>
                  </a:lnTo>
                  <a:lnTo>
                    <a:pt x="348" y="43"/>
                  </a:lnTo>
                  <a:lnTo>
                    <a:pt x="359" y="43"/>
                  </a:lnTo>
                  <a:lnTo>
                    <a:pt x="373" y="36"/>
                  </a:lnTo>
                  <a:lnTo>
                    <a:pt x="386" y="27"/>
                  </a:lnTo>
                  <a:lnTo>
                    <a:pt x="403" y="9"/>
                  </a:lnTo>
                  <a:lnTo>
                    <a:pt x="403" y="5"/>
                  </a:lnTo>
                  <a:lnTo>
                    <a:pt x="397" y="5"/>
                  </a:lnTo>
                  <a:lnTo>
                    <a:pt x="389" y="11"/>
                  </a:lnTo>
                  <a:lnTo>
                    <a:pt x="378" y="14"/>
                  </a:lnTo>
                  <a:lnTo>
                    <a:pt x="346" y="9"/>
                  </a:lnTo>
                  <a:lnTo>
                    <a:pt x="319" y="5"/>
                  </a:lnTo>
                  <a:lnTo>
                    <a:pt x="300" y="3"/>
                  </a:lnTo>
                  <a:lnTo>
                    <a:pt x="284" y="5"/>
                  </a:lnTo>
                  <a:lnTo>
                    <a:pt x="273" y="9"/>
                  </a:lnTo>
                  <a:lnTo>
                    <a:pt x="265" y="14"/>
                  </a:lnTo>
                  <a:lnTo>
                    <a:pt x="251" y="20"/>
                  </a:lnTo>
                  <a:lnTo>
                    <a:pt x="249" y="18"/>
                  </a:lnTo>
                  <a:lnTo>
                    <a:pt x="251" y="14"/>
                  </a:lnTo>
                  <a:lnTo>
                    <a:pt x="257" y="7"/>
                  </a:lnTo>
                  <a:lnTo>
                    <a:pt x="257" y="5"/>
                  </a:lnTo>
                  <a:lnTo>
                    <a:pt x="254" y="0"/>
                  </a:lnTo>
                  <a:lnTo>
                    <a:pt x="240" y="3"/>
                  </a:lnTo>
                  <a:lnTo>
                    <a:pt x="205" y="11"/>
                  </a:lnTo>
                  <a:lnTo>
                    <a:pt x="176" y="25"/>
                  </a:lnTo>
                  <a:lnTo>
                    <a:pt x="154" y="34"/>
                  </a:lnTo>
                  <a:lnTo>
                    <a:pt x="138" y="47"/>
                  </a:lnTo>
                  <a:lnTo>
                    <a:pt x="124" y="65"/>
                  </a:lnTo>
                  <a:lnTo>
                    <a:pt x="119" y="83"/>
                  </a:lnTo>
                  <a:lnTo>
                    <a:pt x="119" y="97"/>
                  </a:lnTo>
                  <a:lnTo>
                    <a:pt x="113" y="108"/>
                  </a:lnTo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AC3D00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4000">
                <a:solidFill>
                  <a:srgbClr val="000000"/>
                </a:solidFill>
              </a:endParaRPr>
            </a:p>
          </p:txBody>
        </p:sp>
        <p:sp>
          <p:nvSpPr>
            <p:cNvPr id="1034" name="Freeform 14"/>
            <p:cNvSpPr>
              <a:spLocks/>
            </p:cNvSpPr>
            <p:nvPr/>
          </p:nvSpPr>
          <p:spPr bwMode="auto">
            <a:xfrm>
              <a:off x="3648" y="2880"/>
              <a:ext cx="413" cy="333"/>
            </a:xfrm>
            <a:custGeom>
              <a:avLst/>
              <a:gdLst>
                <a:gd name="T0" fmla="*/ 0 w 413"/>
                <a:gd name="T1" fmla="*/ 0 h 333"/>
                <a:gd name="T2" fmla="*/ 35 w 413"/>
                <a:gd name="T3" fmla="*/ 31 h 333"/>
                <a:gd name="T4" fmla="*/ 103 w 413"/>
                <a:gd name="T5" fmla="*/ 87 h 333"/>
                <a:gd name="T6" fmla="*/ 167 w 413"/>
                <a:gd name="T7" fmla="*/ 141 h 333"/>
                <a:gd name="T8" fmla="*/ 219 w 413"/>
                <a:gd name="T9" fmla="*/ 179 h 333"/>
                <a:gd name="T10" fmla="*/ 248 w 413"/>
                <a:gd name="T11" fmla="*/ 208 h 333"/>
                <a:gd name="T12" fmla="*/ 259 w 413"/>
                <a:gd name="T13" fmla="*/ 215 h 333"/>
                <a:gd name="T14" fmla="*/ 286 w 413"/>
                <a:gd name="T15" fmla="*/ 237 h 333"/>
                <a:gd name="T16" fmla="*/ 313 w 413"/>
                <a:gd name="T17" fmla="*/ 264 h 333"/>
                <a:gd name="T18" fmla="*/ 340 w 413"/>
                <a:gd name="T19" fmla="*/ 284 h 333"/>
                <a:gd name="T20" fmla="*/ 373 w 413"/>
                <a:gd name="T21" fmla="*/ 309 h 333"/>
                <a:gd name="T22" fmla="*/ 413 w 413"/>
                <a:gd name="T23" fmla="*/ 333 h 3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13" h="333">
                  <a:moveTo>
                    <a:pt x="0" y="0"/>
                  </a:moveTo>
                  <a:lnTo>
                    <a:pt x="35" y="31"/>
                  </a:lnTo>
                  <a:lnTo>
                    <a:pt x="103" y="87"/>
                  </a:lnTo>
                  <a:lnTo>
                    <a:pt x="167" y="141"/>
                  </a:lnTo>
                  <a:lnTo>
                    <a:pt x="219" y="179"/>
                  </a:lnTo>
                  <a:lnTo>
                    <a:pt x="248" y="208"/>
                  </a:lnTo>
                  <a:lnTo>
                    <a:pt x="259" y="215"/>
                  </a:lnTo>
                  <a:lnTo>
                    <a:pt x="286" y="237"/>
                  </a:lnTo>
                  <a:lnTo>
                    <a:pt x="313" y="264"/>
                  </a:lnTo>
                  <a:lnTo>
                    <a:pt x="340" y="284"/>
                  </a:lnTo>
                  <a:lnTo>
                    <a:pt x="373" y="309"/>
                  </a:lnTo>
                  <a:lnTo>
                    <a:pt x="413" y="33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4000">
                <a:solidFill>
                  <a:srgbClr val="000000"/>
                </a:solidFill>
              </a:endParaRPr>
            </a:p>
          </p:txBody>
        </p:sp>
        <p:sp>
          <p:nvSpPr>
            <p:cNvPr id="1035" name="Freeform 15"/>
            <p:cNvSpPr>
              <a:spLocks/>
            </p:cNvSpPr>
            <p:nvPr/>
          </p:nvSpPr>
          <p:spPr bwMode="auto">
            <a:xfrm>
              <a:off x="3936" y="3120"/>
              <a:ext cx="72" cy="11"/>
            </a:xfrm>
            <a:custGeom>
              <a:avLst/>
              <a:gdLst>
                <a:gd name="T0" fmla="*/ 0 w 72"/>
                <a:gd name="T1" fmla="*/ 0 h 11"/>
                <a:gd name="T2" fmla="*/ 16 w 72"/>
                <a:gd name="T3" fmla="*/ 0 h 11"/>
                <a:gd name="T4" fmla="*/ 24 w 72"/>
                <a:gd name="T5" fmla="*/ 0 h 11"/>
                <a:gd name="T6" fmla="*/ 43 w 72"/>
                <a:gd name="T7" fmla="*/ 7 h 11"/>
                <a:gd name="T8" fmla="*/ 59 w 72"/>
                <a:gd name="T9" fmla="*/ 11 h 11"/>
                <a:gd name="T10" fmla="*/ 72 w 72"/>
                <a:gd name="T11" fmla="*/ 1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" h="11">
                  <a:moveTo>
                    <a:pt x="0" y="0"/>
                  </a:moveTo>
                  <a:lnTo>
                    <a:pt x="16" y="0"/>
                  </a:lnTo>
                  <a:lnTo>
                    <a:pt x="24" y="0"/>
                  </a:lnTo>
                  <a:lnTo>
                    <a:pt x="43" y="7"/>
                  </a:lnTo>
                  <a:lnTo>
                    <a:pt x="59" y="11"/>
                  </a:lnTo>
                  <a:lnTo>
                    <a:pt x="72" y="11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4000">
                <a:solidFill>
                  <a:srgbClr val="000000"/>
                </a:solidFill>
              </a:endParaRPr>
            </a:p>
          </p:txBody>
        </p:sp>
        <p:sp>
          <p:nvSpPr>
            <p:cNvPr id="1036" name="Freeform 16"/>
            <p:cNvSpPr>
              <a:spLocks/>
            </p:cNvSpPr>
            <p:nvPr/>
          </p:nvSpPr>
          <p:spPr bwMode="auto">
            <a:xfrm>
              <a:off x="3929" y="3120"/>
              <a:ext cx="30" cy="117"/>
            </a:xfrm>
            <a:custGeom>
              <a:avLst/>
              <a:gdLst>
                <a:gd name="T0" fmla="*/ 0 w 30"/>
                <a:gd name="T1" fmla="*/ 0 h 117"/>
                <a:gd name="T2" fmla="*/ 6 w 30"/>
                <a:gd name="T3" fmla="*/ 16 h 117"/>
                <a:gd name="T4" fmla="*/ 14 w 30"/>
                <a:gd name="T5" fmla="*/ 54 h 117"/>
                <a:gd name="T6" fmla="*/ 19 w 30"/>
                <a:gd name="T7" fmla="*/ 87 h 117"/>
                <a:gd name="T8" fmla="*/ 30 w 30"/>
                <a:gd name="T9" fmla="*/ 117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117">
                  <a:moveTo>
                    <a:pt x="0" y="0"/>
                  </a:moveTo>
                  <a:lnTo>
                    <a:pt x="6" y="16"/>
                  </a:lnTo>
                  <a:lnTo>
                    <a:pt x="14" y="54"/>
                  </a:lnTo>
                  <a:lnTo>
                    <a:pt x="19" y="87"/>
                  </a:lnTo>
                  <a:lnTo>
                    <a:pt x="30" y="117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4000">
                <a:solidFill>
                  <a:srgbClr val="000000"/>
                </a:solidFill>
              </a:endParaRPr>
            </a:p>
          </p:txBody>
        </p:sp>
        <p:sp>
          <p:nvSpPr>
            <p:cNvPr id="1037" name="Freeform 17"/>
            <p:cNvSpPr>
              <a:spLocks/>
            </p:cNvSpPr>
            <p:nvPr/>
          </p:nvSpPr>
          <p:spPr bwMode="auto">
            <a:xfrm>
              <a:off x="3840" y="3038"/>
              <a:ext cx="38" cy="92"/>
            </a:xfrm>
            <a:custGeom>
              <a:avLst/>
              <a:gdLst>
                <a:gd name="T0" fmla="*/ 38 w 38"/>
                <a:gd name="T1" fmla="*/ 92 h 92"/>
                <a:gd name="T2" fmla="*/ 21 w 38"/>
                <a:gd name="T3" fmla="*/ 63 h 92"/>
                <a:gd name="T4" fmla="*/ 11 w 38"/>
                <a:gd name="T5" fmla="*/ 42 h 92"/>
                <a:gd name="T6" fmla="*/ 0 w 38"/>
                <a:gd name="T7" fmla="*/ 20 h 92"/>
                <a:gd name="T8" fmla="*/ 0 w 38"/>
                <a:gd name="T9" fmla="*/ 4 h 92"/>
                <a:gd name="T10" fmla="*/ 0 w 38"/>
                <a:gd name="T11" fmla="*/ 0 h 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" h="92">
                  <a:moveTo>
                    <a:pt x="38" y="92"/>
                  </a:moveTo>
                  <a:lnTo>
                    <a:pt x="21" y="63"/>
                  </a:lnTo>
                  <a:lnTo>
                    <a:pt x="11" y="42"/>
                  </a:lnTo>
                  <a:lnTo>
                    <a:pt x="0" y="20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4000">
                <a:solidFill>
                  <a:srgbClr val="000000"/>
                </a:solidFill>
              </a:endParaRPr>
            </a:p>
          </p:txBody>
        </p:sp>
        <p:sp>
          <p:nvSpPr>
            <p:cNvPr id="1038" name="Freeform 18"/>
            <p:cNvSpPr>
              <a:spLocks/>
            </p:cNvSpPr>
            <p:nvPr/>
          </p:nvSpPr>
          <p:spPr bwMode="auto">
            <a:xfrm>
              <a:off x="3744" y="2976"/>
              <a:ext cx="71" cy="143"/>
            </a:xfrm>
            <a:custGeom>
              <a:avLst/>
              <a:gdLst>
                <a:gd name="T0" fmla="*/ 0 w 71"/>
                <a:gd name="T1" fmla="*/ 0 h 143"/>
                <a:gd name="T2" fmla="*/ 17 w 71"/>
                <a:gd name="T3" fmla="*/ 22 h 143"/>
                <a:gd name="T4" fmla="*/ 28 w 71"/>
                <a:gd name="T5" fmla="*/ 60 h 143"/>
                <a:gd name="T6" fmla="*/ 44 w 71"/>
                <a:gd name="T7" fmla="*/ 94 h 143"/>
                <a:gd name="T8" fmla="*/ 60 w 71"/>
                <a:gd name="T9" fmla="*/ 123 h 143"/>
                <a:gd name="T10" fmla="*/ 71 w 71"/>
                <a:gd name="T11" fmla="*/ 143 h 1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" h="143">
                  <a:moveTo>
                    <a:pt x="0" y="0"/>
                  </a:moveTo>
                  <a:lnTo>
                    <a:pt x="17" y="22"/>
                  </a:lnTo>
                  <a:lnTo>
                    <a:pt x="28" y="60"/>
                  </a:lnTo>
                  <a:lnTo>
                    <a:pt x="44" y="94"/>
                  </a:lnTo>
                  <a:lnTo>
                    <a:pt x="60" y="123"/>
                  </a:lnTo>
                  <a:lnTo>
                    <a:pt x="71" y="14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4000">
                <a:solidFill>
                  <a:srgbClr val="000000"/>
                </a:solidFill>
              </a:endParaRPr>
            </a:p>
          </p:txBody>
        </p:sp>
        <p:sp>
          <p:nvSpPr>
            <p:cNvPr id="1039" name="Freeform 19"/>
            <p:cNvSpPr>
              <a:spLocks/>
            </p:cNvSpPr>
            <p:nvPr/>
          </p:nvSpPr>
          <p:spPr bwMode="auto">
            <a:xfrm>
              <a:off x="3840" y="3024"/>
              <a:ext cx="205" cy="36"/>
            </a:xfrm>
            <a:custGeom>
              <a:avLst/>
              <a:gdLst>
                <a:gd name="T0" fmla="*/ 0 w 205"/>
                <a:gd name="T1" fmla="*/ 0 h 36"/>
                <a:gd name="T2" fmla="*/ 40 w 205"/>
                <a:gd name="T3" fmla="*/ 14 h 36"/>
                <a:gd name="T4" fmla="*/ 100 w 205"/>
                <a:gd name="T5" fmla="*/ 29 h 36"/>
                <a:gd name="T6" fmla="*/ 140 w 205"/>
                <a:gd name="T7" fmla="*/ 34 h 36"/>
                <a:gd name="T8" fmla="*/ 186 w 205"/>
                <a:gd name="T9" fmla="*/ 36 h 36"/>
                <a:gd name="T10" fmla="*/ 205 w 205"/>
                <a:gd name="T11" fmla="*/ 36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5" h="36">
                  <a:moveTo>
                    <a:pt x="0" y="0"/>
                  </a:moveTo>
                  <a:lnTo>
                    <a:pt x="40" y="14"/>
                  </a:lnTo>
                  <a:lnTo>
                    <a:pt x="100" y="29"/>
                  </a:lnTo>
                  <a:lnTo>
                    <a:pt x="140" y="34"/>
                  </a:lnTo>
                  <a:lnTo>
                    <a:pt x="186" y="36"/>
                  </a:lnTo>
                  <a:lnTo>
                    <a:pt x="205" y="36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4000">
                <a:solidFill>
                  <a:srgbClr val="000000"/>
                </a:solidFill>
              </a:endParaRPr>
            </a:p>
          </p:txBody>
        </p:sp>
        <p:sp>
          <p:nvSpPr>
            <p:cNvPr id="1040" name="Freeform 20"/>
            <p:cNvSpPr>
              <a:spLocks/>
            </p:cNvSpPr>
            <p:nvPr/>
          </p:nvSpPr>
          <p:spPr bwMode="auto">
            <a:xfrm>
              <a:off x="3744" y="2976"/>
              <a:ext cx="198" cy="53"/>
            </a:xfrm>
            <a:custGeom>
              <a:avLst/>
              <a:gdLst>
                <a:gd name="T0" fmla="*/ 198 w 198"/>
                <a:gd name="T1" fmla="*/ 53 h 53"/>
                <a:gd name="T2" fmla="*/ 141 w 198"/>
                <a:gd name="T3" fmla="*/ 44 h 53"/>
                <a:gd name="T4" fmla="*/ 92 w 198"/>
                <a:gd name="T5" fmla="*/ 31 h 53"/>
                <a:gd name="T6" fmla="*/ 35 w 198"/>
                <a:gd name="T7" fmla="*/ 11 h 53"/>
                <a:gd name="T8" fmla="*/ 0 w 198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8" h="53">
                  <a:moveTo>
                    <a:pt x="198" y="53"/>
                  </a:moveTo>
                  <a:lnTo>
                    <a:pt x="141" y="44"/>
                  </a:lnTo>
                  <a:lnTo>
                    <a:pt x="92" y="31"/>
                  </a:lnTo>
                  <a:lnTo>
                    <a:pt x="35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4000">
                <a:solidFill>
                  <a:srgbClr val="000000"/>
                </a:solidFill>
              </a:endParaRPr>
            </a:p>
          </p:txBody>
        </p:sp>
        <p:sp>
          <p:nvSpPr>
            <p:cNvPr id="1041" name="Freeform 21"/>
            <p:cNvSpPr>
              <a:spLocks/>
            </p:cNvSpPr>
            <p:nvPr/>
          </p:nvSpPr>
          <p:spPr bwMode="auto">
            <a:xfrm>
              <a:off x="3840" y="2976"/>
              <a:ext cx="27" cy="9"/>
            </a:xfrm>
            <a:custGeom>
              <a:avLst/>
              <a:gdLst>
                <a:gd name="T0" fmla="*/ 0 w 27"/>
                <a:gd name="T1" fmla="*/ 9 h 9"/>
                <a:gd name="T2" fmla="*/ 14 w 27"/>
                <a:gd name="T3" fmla="*/ 7 h 9"/>
                <a:gd name="T4" fmla="*/ 27 w 27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9">
                  <a:moveTo>
                    <a:pt x="0" y="9"/>
                  </a:moveTo>
                  <a:lnTo>
                    <a:pt x="14" y="7"/>
                  </a:lnTo>
                  <a:lnTo>
                    <a:pt x="27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4000">
                <a:solidFill>
                  <a:srgbClr val="000000"/>
                </a:solidFill>
              </a:endParaRPr>
            </a:p>
          </p:txBody>
        </p:sp>
        <p:sp>
          <p:nvSpPr>
            <p:cNvPr id="1042" name="Freeform 22"/>
            <p:cNvSpPr>
              <a:spLocks/>
            </p:cNvSpPr>
            <p:nvPr/>
          </p:nvSpPr>
          <p:spPr bwMode="auto">
            <a:xfrm>
              <a:off x="3675" y="2880"/>
              <a:ext cx="47" cy="378"/>
            </a:xfrm>
            <a:custGeom>
              <a:avLst/>
              <a:gdLst>
                <a:gd name="T0" fmla="*/ 87 w 87"/>
                <a:gd name="T1" fmla="*/ 378 h 378"/>
                <a:gd name="T2" fmla="*/ 70 w 87"/>
                <a:gd name="T3" fmla="*/ 304 h 378"/>
                <a:gd name="T4" fmla="*/ 57 w 87"/>
                <a:gd name="T5" fmla="*/ 237 h 378"/>
                <a:gd name="T6" fmla="*/ 35 w 87"/>
                <a:gd name="T7" fmla="*/ 172 h 378"/>
                <a:gd name="T8" fmla="*/ 22 w 87"/>
                <a:gd name="T9" fmla="*/ 118 h 378"/>
                <a:gd name="T10" fmla="*/ 11 w 87"/>
                <a:gd name="T11" fmla="*/ 78 h 378"/>
                <a:gd name="T12" fmla="*/ 0 w 87"/>
                <a:gd name="T13" fmla="*/ 36 h 378"/>
                <a:gd name="T14" fmla="*/ 0 w 87"/>
                <a:gd name="T15" fmla="*/ 11 h 378"/>
                <a:gd name="T16" fmla="*/ 0 w 87"/>
                <a:gd name="T17" fmla="*/ 0 h 3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7" h="378">
                  <a:moveTo>
                    <a:pt x="87" y="378"/>
                  </a:moveTo>
                  <a:lnTo>
                    <a:pt x="70" y="304"/>
                  </a:lnTo>
                  <a:lnTo>
                    <a:pt x="57" y="237"/>
                  </a:lnTo>
                  <a:lnTo>
                    <a:pt x="35" y="172"/>
                  </a:lnTo>
                  <a:lnTo>
                    <a:pt x="22" y="118"/>
                  </a:lnTo>
                  <a:lnTo>
                    <a:pt x="11" y="78"/>
                  </a:lnTo>
                  <a:lnTo>
                    <a:pt x="0" y="36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4000">
                <a:solidFill>
                  <a:srgbClr val="000000"/>
                </a:solidFill>
              </a:endParaRPr>
            </a:p>
          </p:txBody>
        </p:sp>
        <p:sp>
          <p:nvSpPr>
            <p:cNvPr id="1043" name="Freeform 23"/>
            <p:cNvSpPr>
              <a:spLocks/>
            </p:cNvSpPr>
            <p:nvPr/>
          </p:nvSpPr>
          <p:spPr bwMode="auto">
            <a:xfrm>
              <a:off x="3675" y="2976"/>
              <a:ext cx="119" cy="163"/>
            </a:xfrm>
            <a:custGeom>
              <a:avLst/>
              <a:gdLst>
                <a:gd name="T0" fmla="*/ 119 w 119"/>
                <a:gd name="T1" fmla="*/ 163 h 163"/>
                <a:gd name="T2" fmla="*/ 89 w 119"/>
                <a:gd name="T3" fmla="*/ 127 h 163"/>
                <a:gd name="T4" fmla="*/ 54 w 119"/>
                <a:gd name="T5" fmla="*/ 85 h 163"/>
                <a:gd name="T6" fmla="*/ 27 w 119"/>
                <a:gd name="T7" fmla="*/ 40 h 163"/>
                <a:gd name="T8" fmla="*/ 5 w 119"/>
                <a:gd name="T9" fmla="*/ 9 h 163"/>
                <a:gd name="T10" fmla="*/ 0 w 119"/>
                <a:gd name="T11" fmla="*/ 0 h 1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9" h="163">
                  <a:moveTo>
                    <a:pt x="119" y="163"/>
                  </a:moveTo>
                  <a:lnTo>
                    <a:pt x="89" y="127"/>
                  </a:lnTo>
                  <a:lnTo>
                    <a:pt x="54" y="85"/>
                  </a:lnTo>
                  <a:lnTo>
                    <a:pt x="27" y="40"/>
                  </a:lnTo>
                  <a:lnTo>
                    <a:pt x="5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4000">
                <a:solidFill>
                  <a:srgbClr val="000000"/>
                </a:solidFill>
              </a:endParaRPr>
            </a:p>
          </p:txBody>
        </p:sp>
        <p:sp>
          <p:nvSpPr>
            <p:cNvPr id="1044" name="Freeform 24"/>
            <p:cNvSpPr>
              <a:spLocks/>
            </p:cNvSpPr>
            <p:nvPr/>
          </p:nvSpPr>
          <p:spPr bwMode="auto">
            <a:xfrm>
              <a:off x="3648" y="2976"/>
              <a:ext cx="21" cy="83"/>
            </a:xfrm>
            <a:custGeom>
              <a:avLst/>
              <a:gdLst>
                <a:gd name="T0" fmla="*/ 0 w 21"/>
                <a:gd name="T1" fmla="*/ 83 h 83"/>
                <a:gd name="T2" fmla="*/ 5 w 21"/>
                <a:gd name="T3" fmla="*/ 56 h 83"/>
                <a:gd name="T4" fmla="*/ 13 w 21"/>
                <a:gd name="T5" fmla="*/ 32 h 83"/>
                <a:gd name="T6" fmla="*/ 21 w 21"/>
                <a:gd name="T7" fmla="*/ 14 h 83"/>
                <a:gd name="T8" fmla="*/ 21 w 21"/>
                <a:gd name="T9" fmla="*/ 5 h 83"/>
                <a:gd name="T10" fmla="*/ 21 w 21"/>
                <a:gd name="T11" fmla="*/ 0 h 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83">
                  <a:moveTo>
                    <a:pt x="0" y="83"/>
                  </a:moveTo>
                  <a:lnTo>
                    <a:pt x="5" y="56"/>
                  </a:lnTo>
                  <a:lnTo>
                    <a:pt x="13" y="32"/>
                  </a:lnTo>
                  <a:lnTo>
                    <a:pt x="21" y="14"/>
                  </a:lnTo>
                  <a:lnTo>
                    <a:pt x="21" y="5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4000">
                <a:solidFill>
                  <a:srgbClr val="000000"/>
                </a:solidFill>
              </a:endParaRPr>
            </a:p>
          </p:txBody>
        </p:sp>
        <p:sp>
          <p:nvSpPr>
            <p:cNvPr id="1045" name="Freeform 25"/>
            <p:cNvSpPr>
              <a:spLocks/>
            </p:cNvSpPr>
            <p:nvPr/>
          </p:nvSpPr>
          <p:spPr bwMode="auto">
            <a:xfrm>
              <a:off x="3696" y="3120"/>
              <a:ext cx="71" cy="106"/>
            </a:xfrm>
            <a:custGeom>
              <a:avLst/>
              <a:gdLst>
                <a:gd name="T0" fmla="*/ 71 w 71"/>
                <a:gd name="T1" fmla="*/ 106 h 106"/>
                <a:gd name="T2" fmla="*/ 49 w 71"/>
                <a:gd name="T3" fmla="*/ 81 h 106"/>
                <a:gd name="T4" fmla="*/ 27 w 71"/>
                <a:gd name="T5" fmla="*/ 41 h 106"/>
                <a:gd name="T6" fmla="*/ 16 w 71"/>
                <a:gd name="T7" fmla="*/ 20 h 106"/>
                <a:gd name="T8" fmla="*/ 8 w 71"/>
                <a:gd name="T9" fmla="*/ 12 h 106"/>
                <a:gd name="T10" fmla="*/ 0 w 71"/>
                <a:gd name="T11" fmla="*/ 0 h 1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" h="106">
                  <a:moveTo>
                    <a:pt x="71" y="106"/>
                  </a:moveTo>
                  <a:lnTo>
                    <a:pt x="49" y="81"/>
                  </a:lnTo>
                  <a:lnTo>
                    <a:pt x="27" y="41"/>
                  </a:lnTo>
                  <a:lnTo>
                    <a:pt x="16" y="20"/>
                  </a:lnTo>
                  <a:lnTo>
                    <a:pt x="8" y="1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4000">
                <a:solidFill>
                  <a:srgbClr val="000000"/>
                </a:solidFill>
              </a:endParaRPr>
            </a:p>
          </p:txBody>
        </p:sp>
        <p:sp>
          <p:nvSpPr>
            <p:cNvPr id="1046" name="Freeform 26"/>
            <p:cNvSpPr>
              <a:spLocks/>
            </p:cNvSpPr>
            <p:nvPr/>
          </p:nvSpPr>
          <p:spPr bwMode="auto">
            <a:xfrm>
              <a:off x="3648" y="3072"/>
              <a:ext cx="30" cy="83"/>
            </a:xfrm>
            <a:custGeom>
              <a:avLst/>
              <a:gdLst>
                <a:gd name="T0" fmla="*/ 30 w 30"/>
                <a:gd name="T1" fmla="*/ 0 h 83"/>
                <a:gd name="T2" fmla="*/ 25 w 30"/>
                <a:gd name="T3" fmla="*/ 11 h 83"/>
                <a:gd name="T4" fmla="*/ 8 w 30"/>
                <a:gd name="T5" fmla="*/ 33 h 83"/>
                <a:gd name="T6" fmla="*/ 0 w 30"/>
                <a:gd name="T7" fmla="*/ 54 h 83"/>
                <a:gd name="T8" fmla="*/ 0 w 30"/>
                <a:gd name="T9" fmla="*/ 74 h 83"/>
                <a:gd name="T10" fmla="*/ 0 w 30"/>
                <a:gd name="T11" fmla="*/ 83 h 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83">
                  <a:moveTo>
                    <a:pt x="30" y="0"/>
                  </a:moveTo>
                  <a:lnTo>
                    <a:pt x="25" y="11"/>
                  </a:lnTo>
                  <a:lnTo>
                    <a:pt x="8" y="33"/>
                  </a:lnTo>
                  <a:lnTo>
                    <a:pt x="0" y="54"/>
                  </a:lnTo>
                  <a:lnTo>
                    <a:pt x="0" y="74"/>
                  </a:lnTo>
                  <a:lnTo>
                    <a:pt x="0" y="8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4000">
                <a:solidFill>
                  <a:srgbClr val="000000"/>
                </a:solidFill>
              </a:endParaRPr>
            </a:p>
          </p:txBody>
        </p:sp>
        <p:sp>
          <p:nvSpPr>
            <p:cNvPr id="1047" name="Freeform 27"/>
            <p:cNvSpPr>
              <a:spLocks/>
            </p:cNvSpPr>
            <p:nvPr/>
          </p:nvSpPr>
          <p:spPr bwMode="auto">
            <a:xfrm>
              <a:off x="3600" y="2894"/>
              <a:ext cx="79" cy="253"/>
            </a:xfrm>
            <a:custGeom>
              <a:avLst/>
              <a:gdLst>
                <a:gd name="T0" fmla="*/ 14 w 79"/>
                <a:gd name="T1" fmla="*/ 253 h 253"/>
                <a:gd name="T2" fmla="*/ 3 w 79"/>
                <a:gd name="T3" fmla="*/ 199 h 253"/>
                <a:gd name="T4" fmla="*/ 0 w 79"/>
                <a:gd name="T5" fmla="*/ 177 h 253"/>
                <a:gd name="T6" fmla="*/ 0 w 79"/>
                <a:gd name="T7" fmla="*/ 148 h 253"/>
                <a:gd name="T8" fmla="*/ 3 w 79"/>
                <a:gd name="T9" fmla="*/ 121 h 253"/>
                <a:gd name="T10" fmla="*/ 11 w 79"/>
                <a:gd name="T11" fmla="*/ 98 h 253"/>
                <a:gd name="T12" fmla="*/ 22 w 79"/>
                <a:gd name="T13" fmla="*/ 83 h 253"/>
                <a:gd name="T14" fmla="*/ 38 w 79"/>
                <a:gd name="T15" fmla="*/ 67 h 253"/>
                <a:gd name="T16" fmla="*/ 54 w 79"/>
                <a:gd name="T17" fmla="*/ 47 h 253"/>
                <a:gd name="T18" fmla="*/ 70 w 79"/>
                <a:gd name="T19" fmla="*/ 18 h 253"/>
                <a:gd name="T20" fmla="*/ 79 w 79"/>
                <a:gd name="T21" fmla="*/ 0 h 2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" h="253">
                  <a:moveTo>
                    <a:pt x="14" y="253"/>
                  </a:moveTo>
                  <a:lnTo>
                    <a:pt x="3" y="199"/>
                  </a:lnTo>
                  <a:lnTo>
                    <a:pt x="0" y="177"/>
                  </a:lnTo>
                  <a:lnTo>
                    <a:pt x="0" y="148"/>
                  </a:lnTo>
                  <a:lnTo>
                    <a:pt x="3" y="121"/>
                  </a:lnTo>
                  <a:lnTo>
                    <a:pt x="11" y="98"/>
                  </a:lnTo>
                  <a:lnTo>
                    <a:pt x="22" y="83"/>
                  </a:lnTo>
                  <a:lnTo>
                    <a:pt x="38" y="67"/>
                  </a:lnTo>
                  <a:lnTo>
                    <a:pt x="54" y="47"/>
                  </a:lnTo>
                  <a:lnTo>
                    <a:pt x="70" y="18"/>
                  </a:lnTo>
                  <a:lnTo>
                    <a:pt x="79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4000">
                <a:solidFill>
                  <a:srgbClr val="000000"/>
                </a:solidFill>
              </a:endParaRPr>
            </a:p>
          </p:txBody>
        </p:sp>
        <p:sp>
          <p:nvSpPr>
            <p:cNvPr id="1048" name="Freeform 28"/>
            <p:cNvSpPr>
              <a:spLocks/>
            </p:cNvSpPr>
            <p:nvPr/>
          </p:nvSpPr>
          <p:spPr bwMode="auto">
            <a:xfrm>
              <a:off x="3600" y="2976"/>
              <a:ext cx="46" cy="23"/>
            </a:xfrm>
            <a:custGeom>
              <a:avLst/>
              <a:gdLst>
                <a:gd name="T0" fmla="*/ 0 w 46"/>
                <a:gd name="T1" fmla="*/ 23 h 23"/>
                <a:gd name="T2" fmla="*/ 24 w 46"/>
                <a:gd name="T3" fmla="*/ 14 h 23"/>
                <a:gd name="T4" fmla="*/ 40 w 46"/>
                <a:gd name="T5" fmla="*/ 5 h 23"/>
                <a:gd name="T6" fmla="*/ 46 w 46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" h="23">
                  <a:moveTo>
                    <a:pt x="0" y="23"/>
                  </a:moveTo>
                  <a:lnTo>
                    <a:pt x="24" y="14"/>
                  </a:lnTo>
                  <a:lnTo>
                    <a:pt x="40" y="5"/>
                  </a:lnTo>
                  <a:lnTo>
                    <a:pt x="46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4000">
                <a:solidFill>
                  <a:srgbClr val="000000"/>
                </a:solidFill>
              </a:endParaRPr>
            </a:p>
          </p:txBody>
        </p:sp>
        <p:sp>
          <p:nvSpPr>
            <p:cNvPr id="1049" name="Freeform 29"/>
            <p:cNvSpPr>
              <a:spLocks/>
            </p:cNvSpPr>
            <p:nvPr/>
          </p:nvSpPr>
          <p:spPr bwMode="auto">
            <a:xfrm>
              <a:off x="3696" y="2784"/>
              <a:ext cx="248" cy="99"/>
            </a:xfrm>
            <a:custGeom>
              <a:avLst/>
              <a:gdLst>
                <a:gd name="T0" fmla="*/ 0 w 248"/>
                <a:gd name="T1" fmla="*/ 99 h 99"/>
                <a:gd name="T2" fmla="*/ 10 w 248"/>
                <a:gd name="T3" fmla="*/ 92 h 99"/>
                <a:gd name="T4" fmla="*/ 27 w 248"/>
                <a:gd name="T5" fmla="*/ 79 h 99"/>
                <a:gd name="T6" fmla="*/ 54 w 248"/>
                <a:gd name="T7" fmla="*/ 65 h 99"/>
                <a:gd name="T8" fmla="*/ 78 w 248"/>
                <a:gd name="T9" fmla="*/ 52 h 99"/>
                <a:gd name="T10" fmla="*/ 127 w 248"/>
                <a:gd name="T11" fmla="*/ 32 h 99"/>
                <a:gd name="T12" fmla="*/ 156 w 248"/>
                <a:gd name="T13" fmla="*/ 23 h 99"/>
                <a:gd name="T14" fmla="*/ 194 w 248"/>
                <a:gd name="T15" fmla="*/ 14 h 99"/>
                <a:gd name="T16" fmla="*/ 224 w 248"/>
                <a:gd name="T17" fmla="*/ 9 h 99"/>
                <a:gd name="T18" fmla="*/ 240 w 248"/>
                <a:gd name="T19" fmla="*/ 5 h 99"/>
                <a:gd name="T20" fmla="*/ 248 w 248"/>
                <a:gd name="T21" fmla="*/ 0 h 9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8" h="99">
                  <a:moveTo>
                    <a:pt x="0" y="99"/>
                  </a:moveTo>
                  <a:lnTo>
                    <a:pt x="10" y="92"/>
                  </a:lnTo>
                  <a:lnTo>
                    <a:pt x="27" y="79"/>
                  </a:lnTo>
                  <a:lnTo>
                    <a:pt x="54" y="65"/>
                  </a:lnTo>
                  <a:lnTo>
                    <a:pt x="78" y="52"/>
                  </a:lnTo>
                  <a:lnTo>
                    <a:pt x="127" y="32"/>
                  </a:lnTo>
                  <a:lnTo>
                    <a:pt x="156" y="23"/>
                  </a:lnTo>
                  <a:lnTo>
                    <a:pt x="194" y="14"/>
                  </a:lnTo>
                  <a:lnTo>
                    <a:pt x="224" y="9"/>
                  </a:lnTo>
                  <a:lnTo>
                    <a:pt x="240" y="5"/>
                  </a:lnTo>
                  <a:lnTo>
                    <a:pt x="248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4000">
                <a:solidFill>
                  <a:srgbClr val="000000"/>
                </a:solidFill>
              </a:endParaRPr>
            </a:p>
          </p:txBody>
        </p:sp>
        <p:sp>
          <p:nvSpPr>
            <p:cNvPr id="1050" name="Freeform 30"/>
            <p:cNvSpPr>
              <a:spLocks/>
            </p:cNvSpPr>
            <p:nvPr/>
          </p:nvSpPr>
          <p:spPr bwMode="auto">
            <a:xfrm>
              <a:off x="3744" y="2784"/>
              <a:ext cx="62" cy="77"/>
            </a:xfrm>
            <a:custGeom>
              <a:avLst/>
              <a:gdLst>
                <a:gd name="T0" fmla="*/ 62 w 62"/>
                <a:gd name="T1" fmla="*/ 0 h 77"/>
                <a:gd name="T2" fmla="*/ 46 w 62"/>
                <a:gd name="T3" fmla="*/ 5 h 77"/>
                <a:gd name="T4" fmla="*/ 35 w 62"/>
                <a:gd name="T5" fmla="*/ 14 h 77"/>
                <a:gd name="T6" fmla="*/ 22 w 62"/>
                <a:gd name="T7" fmla="*/ 32 h 77"/>
                <a:gd name="T8" fmla="*/ 11 w 62"/>
                <a:gd name="T9" fmla="*/ 52 h 77"/>
                <a:gd name="T10" fmla="*/ 6 w 62"/>
                <a:gd name="T11" fmla="*/ 63 h 77"/>
                <a:gd name="T12" fmla="*/ 0 w 62"/>
                <a:gd name="T13" fmla="*/ 77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" h="77">
                  <a:moveTo>
                    <a:pt x="62" y="0"/>
                  </a:moveTo>
                  <a:lnTo>
                    <a:pt x="46" y="5"/>
                  </a:lnTo>
                  <a:lnTo>
                    <a:pt x="35" y="14"/>
                  </a:lnTo>
                  <a:lnTo>
                    <a:pt x="22" y="32"/>
                  </a:lnTo>
                  <a:lnTo>
                    <a:pt x="11" y="52"/>
                  </a:lnTo>
                  <a:lnTo>
                    <a:pt x="6" y="63"/>
                  </a:lnTo>
                  <a:lnTo>
                    <a:pt x="0" y="77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4000">
                <a:solidFill>
                  <a:srgbClr val="000000"/>
                </a:solidFill>
              </a:endParaRPr>
            </a:p>
          </p:txBody>
        </p:sp>
        <p:sp>
          <p:nvSpPr>
            <p:cNvPr id="1051" name="Freeform 31"/>
            <p:cNvSpPr>
              <a:spLocks/>
            </p:cNvSpPr>
            <p:nvPr/>
          </p:nvSpPr>
          <p:spPr bwMode="auto">
            <a:xfrm>
              <a:off x="3676" y="2897"/>
              <a:ext cx="446" cy="38"/>
            </a:xfrm>
            <a:custGeom>
              <a:avLst/>
              <a:gdLst>
                <a:gd name="T0" fmla="*/ 0 w 446"/>
                <a:gd name="T1" fmla="*/ 0 h 38"/>
                <a:gd name="T2" fmla="*/ 22 w 446"/>
                <a:gd name="T3" fmla="*/ 2 h 38"/>
                <a:gd name="T4" fmla="*/ 90 w 446"/>
                <a:gd name="T5" fmla="*/ 2 h 38"/>
                <a:gd name="T6" fmla="*/ 146 w 446"/>
                <a:gd name="T7" fmla="*/ 7 h 38"/>
                <a:gd name="T8" fmla="*/ 184 w 446"/>
                <a:gd name="T9" fmla="*/ 16 h 38"/>
                <a:gd name="T10" fmla="*/ 206 w 446"/>
                <a:gd name="T11" fmla="*/ 20 h 38"/>
                <a:gd name="T12" fmla="*/ 252 w 446"/>
                <a:gd name="T13" fmla="*/ 25 h 38"/>
                <a:gd name="T14" fmla="*/ 306 w 446"/>
                <a:gd name="T15" fmla="*/ 32 h 38"/>
                <a:gd name="T16" fmla="*/ 335 w 446"/>
                <a:gd name="T17" fmla="*/ 38 h 38"/>
                <a:gd name="T18" fmla="*/ 357 w 446"/>
                <a:gd name="T19" fmla="*/ 38 h 38"/>
                <a:gd name="T20" fmla="*/ 400 w 446"/>
                <a:gd name="T21" fmla="*/ 34 h 38"/>
                <a:gd name="T22" fmla="*/ 427 w 446"/>
                <a:gd name="T23" fmla="*/ 34 h 38"/>
                <a:gd name="T24" fmla="*/ 446 w 446"/>
                <a:gd name="T25" fmla="*/ 29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46" h="38">
                  <a:moveTo>
                    <a:pt x="0" y="0"/>
                  </a:moveTo>
                  <a:lnTo>
                    <a:pt x="22" y="2"/>
                  </a:lnTo>
                  <a:lnTo>
                    <a:pt x="90" y="2"/>
                  </a:lnTo>
                  <a:lnTo>
                    <a:pt x="146" y="7"/>
                  </a:lnTo>
                  <a:lnTo>
                    <a:pt x="184" y="16"/>
                  </a:lnTo>
                  <a:lnTo>
                    <a:pt x="206" y="20"/>
                  </a:lnTo>
                  <a:lnTo>
                    <a:pt x="252" y="25"/>
                  </a:lnTo>
                  <a:lnTo>
                    <a:pt x="306" y="32"/>
                  </a:lnTo>
                  <a:lnTo>
                    <a:pt x="335" y="38"/>
                  </a:lnTo>
                  <a:lnTo>
                    <a:pt x="357" y="38"/>
                  </a:lnTo>
                  <a:lnTo>
                    <a:pt x="400" y="34"/>
                  </a:lnTo>
                  <a:lnTo>
                    <a:pt x="427" y="34"/>
                  </a:lnTo>
                  <a:lnTo>
                    <a:pt x="446" y="29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4000">
                <a:solidFill>
                  <a:srgbClr val="000000"/>
                </a:solidFill>
              </a:endParaRPr>
            </a:p>
          </p:txBody>
        </p:sp>
        <p:sp>
          <p:nvSpPr>
            <p:cNvPr id="1052" name="Freeform 32"/>
            <p:cNvSpPr>
              <a:spLocks/>
            </p:cNvSpPr>
            <p:nvPr/>
          </p:nvSpPr>
          <p:spPr bwMode="auto">
            <a:xfrm>
              <a:off x="3888" y="2928"/>
              <a:ext cx="70" cy="36"/>
            </a:xfrm>
            <a:custGeom>
              <a:avLst/>
              <a:gdLst>
                <a:gd name="T0" fmla="*/ 70 w 70"/>
                <a:gd name="T1" fmla="*/ 36 h 36"/>
                <a:gd name="T2" fmla="*/ 45 w 70"/>
                <a:gd name="T3" fmla="*/ 18 h 36"/>
                <a:gd name="T4" fmla="*/ 21 w 70"/>
                <a:gd name="T5" fmla="*/ 9 h 36"/>
                <a:gd name="T6" fmla="*/ 0 w 70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0" h="36">
                  <a:moveTo>
                    <a:pt x="70" y="36"/>
                  </a:moveTo>
                  <a:lnTo>
                    <a:pt x="45" y="18"/>
                  </a:lnTo>
                  <a:lnTo>
                    <a:pt x="21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4000">
                <a:solidFill>
                  <a:srgbClr val="000000"/>
                </a:solidFill>
              </a:endParaRPr>
            </a:p>
          </p:txBody>
        </p:sp>
        <p:sp>
          <p:nvSpPr>
            <p:cNvPr id="1053" name="Freeform 33"/>
            <p:cNvSpPr>
              <a:spLocks/>
            </p:cNvSpPr>
            <p:nvPr/>
          </p:nvSpPr>
          <p:spPr bwMode="auto">
            <a:xfrm>
              <a:off x="3950" y="2832"/>
              <a:ext cx="111" cy="81"/>
            </a:xfrm>
            <a:custGeom>
              <a:avLst/>
              <a:gdLst>
                <a:gd name="T0" fmla="*/ 111 w 111"/>
                <a:gd name="T1" fmla="*/ 0 h 81"/>
                <a:gd name="T2" fmla="*/ 98 w 111"/>
                <a:gd name="T3" fmla="*/ 14 h 81"/>
                <a:gd name="T4" fmla="*/ 60 w 111"/>
                <a:gd name="T5" fmla="*/ 32 h 81"/>
                <a:gd name="T6" fmla="*/ 30 w 111"/>
                <a:gd name="T7" fmla="*/ 50 h 81"/>
                <a:gd name="T8" fmla="*/ 14 w 111"/>
                <a:gd name="T9" fmla="*/ 65 h 81"/>
                <a:gd name="T10" fmla="*/ 8 w 111"/>
                <a:gd name="T11" fmla="*/ 72 h 81"/>
                <a:gd name="T12" fmla="*/ 0 w 111"/>
                <a:gd name="T13" fmla="*/ 81 h 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1" h="81">
                  <a:moveTo>
                    <a:pt x="111" y="0"/>
                  </a:moveTo>
                  <a:lnTo>
                    <a:pt x="98" y="14"/>
                  </a:lnTo>
                  <a:lnTo>
                    <a:pt x="60" y="32"/>
                  </a:lnTo>
                  <a:lnTo>
                    <a:pt x="30" y="50"/>
                  </a:lnTo>
                  <a:lnTo>
                    <a:pt x="14" y="65"/>
                  </a:lnTo>
                  <a:lnTo>
                    <a:pt x="8" y="72"/>
                  </a:lnTo>
                  <a:lnTo>
                    <a:pt x="0" y="81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4000">
                <a:solidFill>
                  <a:srgbClr val="000000"/>
                </a:solidFill>
              </a:endParaRPr>
            </a:p>
          </p:txBody>
        </p:sp>
        <p:sp>
          <p:nvSpPr>
            <p:cNvPr id="1054" name="Freeform 34"/>
            <p:cNvSpPr>
              <a:spLocks/>
            </p:cNvSpPr>
            <p:nvPr/>
          </p:nvSpPr>
          <p:spPr bwMode="auto">
            <a:xfrm>
              <a:off x="3779" y="2914"/>
              <a:ext cx="109" cy="62"/>
            </a:xfrm>
            <a:custGeom>
              <a:avLst/>
              <a:gdLst>
                <a:gd name="T0" fmla="*/ 76 w 76"/>
                <a:gd name="T1" fmla="*/ 69 h 69"/>
                <a:gd name="T2" fmla="*/ 59 w 76"/>
                <a:gd name="T3" fmla="*/ 47 h 69"/>
                <a:gd name="T4" fmla="*/ 40 w 76"/>
                <a:gd name="T5" fmla="*/ 27 h 69"/>
                <a:gd name="T6" fmla="*/ 24 w 76"/>
                <a:gd name="T7" fmla="*/ 15 h 69"/>
                <a:gd name="T8" fmla="*/ 11 w 76"/>
                <a:gd name="T9" fmla="*/ 4 h 69"/>
                <a:gd name="T10" fmla="*/ 0 w 76"/>
                <a:gd name="T11" fmla="*/ 0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6" h="69">
                  <a:moveTo>
                    <a:pt x="76" y="69"/>
                  </a:moveTo>
                  <a:lnTo>
                    <a:pt x="59" y="47"/>
                  </a:lnTo>
                  <a:lnTo>
                    <a:pt x="40" y="27"/>
                  </a:lnTo>
                  <a:lnTo>
                    <a:pt x="24" y="15"/>
                  </a:lnTo>
                  <a:lnTo>
                    <a:pt x="11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4000">
                <a:solidFill>
                  <a:srgbClr val="000000"/>
                </a:solidFill>
              </a:endParaRPr>
            </a:p>
          </p:txBody>
        </p:sp>
      </p:grpSp>
      <p:pic>
        <p:nvPicPr>
          <p:cNvPr id="3" name="Picture 36" descr="ED00184_"/>
          <p:cNvPicPr>
            <a:picLocks noChangeAspect="1" noChangeArrowheads="1"/>
          </p:cNvPicPr>
          <p:nvPr userDrawn="1"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152400" y="6172200"/>
            <a:ext cx="121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Кто так говорит?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800" b="1" dirty="0" smtClean="0">
                <a:solidFill>
                  <a:srgbClr val="009900"/>
                </a:solidFill>
              </a:rPr>
              <a:t>«Кому добавки?»</a:t>
            </a:r>
          </a:p>
          <a:p>
            <a:r>
              <a:rPr lang="ru-RU" sz="2800" b="1" dirty="0" smtClean="0">
                <a:solidFill>
                  <a:srgbClr val="009900"/>
                </a:solidFill>
              </a:rPr>
              <a:t>«Какой зуб вас беспокоит?»</a:t>
            </a:r>
          </a:p>
          <a:p>
            <a:r>
              <a:rPr lang="ru-RU" sz="2800" b="1" dirty="0" smtClean="0">
                <a:solidFill>
                  <a:srgbClr val="009900"/>
                </a:solidFill>
              </a:rPr>
              <a:t>«Большое спасибо за покупку» </a:t>
            </a:r>
          </a:p>
          <a:p>
            <a:r>
              <a:rPr lang="ru-RU" sz="2800" b="1" dirty="0" smtClean="0">
                <a:solidFill>
                  <a:srgbClr val="009900"/>
                </a:solidFill>
              </a:rPr>
              <a:t>«Вам посылка, распишитесь»</a:t>
            </a:r>
          </a:p>
          <a:p>
            <a:r>
              <a:rPr lang="ru-RU" sz="2800" b="1" dirty="0" smtClean="0">
                <a:solidFill>
                  <a:srgbClr val="009900"/>
                </a:solidFill>
              </a:rPr>
              <a:t>«В мою сеть попало много рыбы»</a:t>
            </a:r>
          </a:p>
          <a:p>
            <a:r>
              <a:rPr lang="ru-RU" sz="2800" b="1" dirty="0" smtClean="0">
                <a:solidFill>
                  <a:srgbClr val="009900"/>
                </a:solidFill>
              </a:rPr>
              <a:t>«Тема сегодняшнего урока «Уравнение»</a:t>
            </a:r>
          </a:p>
          <a:p>
            <a:r>
              <a:rPr lang="ru-RU" sz="2800" b="1" dirty="0" smtClean="0">
                <a:solidFill>
                  <a:srgbClr val="009900"/>
                </a:solidFill>
              </a:rPr>
              <a:t>«Присаживайтесь, как будем стричься?»</a:t>
            </a:r>
          </a:p>
        </p:txBody>
      </p:sp>
      <p:pic>
        <p:nvPicPr>
          <p:cNvPr id="4" name="Picture 5" descr="73833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040" y="1196752"/>
            <a:ext cx="3733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b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600" y="2852936"/>
            <a:ext cx="340677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Users\МАРИНА\Desktop\23aeoskc21[1]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59067" y="3284984"/>
            <a:ext cx="3168352" cy="345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школа3\Desktop\ПРОФЕССИИ\p2009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84168" y="908720"/>
            <a:ext cx="2843251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В Амурской области вводится запрет на лов рыбы - Природопользование на портале Eco-Media.ru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432780" y="1052736"/>
            <a:ext cx="3264363" cy="2448272"/>
          </a:xfrm>
          <a:prstGeom prst="rect">
            <a:avLst/>
          </a:prstGeom>
          <a:noFill/>
        </p:spPr>
      </p:pic>
      <p:pic>
        <p:nvPicPr>
          <p:cNvPr id="11" name="Picture 5" descr="teacher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971600" y="1052736"/>
            <a:ext cx="370697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школа3\Desktop\ПРОФЕССИИ карт\gal_konkurs_022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004048" y="908720"/>
            <a:ext cx="3812224" cy="285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Рабочий стол\проф\8TE6Uv7Awh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500042"/>
            <a:ext cx="3725876" cy="585871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87441" y="1521182"/>
            <a:ext cx="464347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Кто загадку отгадает?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В нашем театре выступает,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Словно бабочка порхает,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Кружится и вверх взлетает.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Что за чудная картина?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Кто танцует? - ...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267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Admin\Рабочий стол\проф\3452354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71480"/>
            <a:ext cx="4192604" cy="5976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2079140"/>
            <a:ext cx="414340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42875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C00000"/>
                </a:solidFill>
              </a:rPr>
              <a:t>Кто приносит </a:t>
            </a:r>
            <a:endParaRPr lang="en-US" sz="2800" dirty="0" smtClean="0">
              <a:solidFill>
                <a:srgbClr val="C00000"/>
              </a:solidFill>
            </a:endParaRPr>
          </a:p>
          <a:p>
            <a:pPr lvl="0" indent="142875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C00000"/>
                </a:solidFill>
              </a:rPr>
              <a:t>нам </a:t>
            </a:r>
            <a:r>
              <a:rPr lang="ru-RU" sz="2800" dirty="0" smtClean="0">
                <a:solidFill>
                  <a:srgbClr val="C00000"/>
                </a:solidFill>
              </a:rPr>
              <a:t>газеты 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И </a:t>
            </a:r>
            <a:r>
              <a:rPr lang="ru-RU" sz="2800" dirty="0" smtClean="0">
                <a:solidFill>
                  <a:srgbClr val="C00000"/>
                </a:solidFill>
              </a:rPr>
              <a:t>от бабушки  </a:t>
            </a:r>
            <a:r>
              <a:rPr lang="en-US" sz="2800" dirty="0" smtClean="0">
                <a:solidFill>
                  <a:srgbClr val="C00000"/>
                </a:solidFill>
              </a:rPr>
              <a:t>       </a:t>
            </a:r>
            <a:r>
              <a:rPr lang="ru-RU" sz="2800" dirty="0" smtClean="0">
                <a:solidFill>
                  <a:srgbClr val="C00000"/>
                </a:solidFill>
              </a:rPr>
              <a:t>приветы</a:t>
            </a:r>
            <a:r>
              <a:rPr lang="ru-RU" sz="2800" dirty="0" smtClean="0">
                <a:solidFill>
                  <a:srgbClr val="C00000"/>
                </a:solidFill>
              </a:rPr>
              <a:t>?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>
              <a:solidFill>
                <a:srgbClr val="C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20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Admin\Рабочий стол\проф\3654jPZSbQ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714356"/>
            <a:ext cx="3815796" cy="56975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2221447"/>
            <a:ext cx="42148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42875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C00000"/>
                </a:solidFill>
              </a:rPr>
              <a:t>Наведет </a:t>
            </a:r>
          </a:p>
          <a:p>
            <a:pPr lvl="0" indent="142875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C00000"/>
                </a:solidFill>
              </a:rPr>
              <a:t>стеклянный глаз, 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 Щелкнет раз – </a:t>
            </a:r>
          </a:p>
          <a:p>
            <a:pPr lvl="0" indent="142875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C00000"/>
                </a:solidFill>
              </a:rPr>
              <a:t>и помним вас.</a:t>
            </a:r>
            <a:br>
              <a:rPr lang="ru-RU" sz="2800" dirty="0" smtClean="0">
                <a:solidFill>
                  <a:srgbClr val="C00000"/>
                </a:solidFill>
              </a:rPr>
            </a:br>
            <a:endParaRPr lang="ru-RU" sz="2800" dirty="0" smtClean="0">
              <a:solidFill>
                <a:srgbClr val="C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32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Рабочий стол\проф\56765785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7864" y="1340768"/>
            <a:ext cx="5498580" cy="42421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830370"/>
            <a:ext cx="264320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42875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err="1" smtClean="0">
                <a:solidFill>
                  <a:srgbClr val="C00000"/>
                </a:solidFill>
              </a:rPr>
              <a:t>Ночью,в</a:t>
            </a:r>
            <a:r>
              <a:rPr lang="ru-RU" sz="2400" dirty="0" smtClean="0">
                <a:solidFill>
                  <a:srgbClr val="C00000"/>
                </a:solidFill>
              </a:rPr>
              <a:t> полдень, на рассвете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Службу она несёт в секрете,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Её давно бурёнки знают,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Всегда мычанием встречают,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И за её нелёгкий труд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Всё молоко ей отдают.</a:t>
            </a:r>
            <a:endParaRPr lang="ru-RU" sz="2400" dirty="0" smtClean="0">
              <a:solidFill>
                <a:srgbClr val="C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31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Рабочий стол\проф\MKfpW_q3p7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500042"/>
            <a:ext cx="3925902" cy="56199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1628800"/>
            <a:ext cx="42862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Громко прозвенел звонок,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классе начался урок.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Знает школьник и родитель-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Проведет урок…</a:t>
            </a:r>
          </a:p>
          <a:p>
            <a:pPr marL="45720" indent="0">
              <a:buNone/>
            </a:pP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31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Admin\Рабочий стол\проф\piRRIHXSZc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642918"/>
            <a:ext cx="3829064" cy="570371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1772816"/>
            <a:ext cx="42862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Кто движеньем управляет?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Кто машины пропускает?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 широкой мостовой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Машет жезлом…</a:t>
            </a:r>
          </a:p>
          <a:p>
            <a:pPr marL="45720" indent="0">
              <a:buNone/>
            </a:pP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53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Admin\Рабочий стол\проф\TtHFmDDudj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28604"/>
            <a:ext cx="4178316" cy="573466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1844824"/>
            <a:ext cx="41434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Мастерица на все руки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Нам сошьет пиджак 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 брюки.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 закройщик,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 ткачиха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Кто она, скажи?...</a:t>
            </a:r>
          </a:p>
          <a:p>
            <a:pPr marL="45720" indent="0">
              <a:buNone/>
            </a:pP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6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Admin\Рабочий стол\проф\v2Zpee-j3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428604"/>
            <a:ext cx="3944952" cy="59508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1772816"/>
            <a:ext cx="407196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Кто пропишет витамины?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Кто излечит от ангины?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 прививках 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ты не плач-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 лечиться, знает… </a:t>
            </a:r>
          </a:p>
          <a:p>
            <a:pPr marL="45720" indent="0">
              <a:buNone/>
            </a:pP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06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Admin\Рабочий стол\проф\XXR-Ygk12B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85728"/>
            <a:ext cx="4146343" cy="59591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1280135"/>
            <a:ext cx="41434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42875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C00000"/>
                </a:solidFill>
              </a:rPr>
              <a:t>У меня есть карандаш,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Разноцветная гуашь,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Акварель, палитра, кисть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И бумаги плотный лист,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А еще – мольберт-треножник,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Потому что я …</a:t>
            </a:r>
            <a:endParaRPr lang="ru-RU" sz="2800" dirty="0" smtClean="0">
              <a:solidFill>
                <a:srgbClr val="C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16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Admin\Рабочий стол\проф\zliJ7JY4BS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474212"/>
            <a:ext cx="3789376" cy="57810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6514" y="1916832"/>
            <a:ext cx="44291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Наяву, а не во сне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Он летает в вышине.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Водит в небе самолет.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Кто же он, скажи?...</a:t>
            </a:r>
          </a:p>
          <a:p>
            <a:pPr marL="45720" indent="0">
              <a:buNone/>
            </a:pPr>
            <a:endParaRPr lang="ru-RU" sz="2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97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Тема занятия: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196752"/>
            <a:ext cx="7279558" cy="820688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b="1" dirty="0" smtClean="0"/>
              <a:t>«В</a:t>
            </a:r>
            <a:r>
              <a:rPr lang="en-US" sz="4400" b="1" dirty="0" smtClean="0"/>
              <a:t> </a:t>
            </a:r>
            <a:r>
              <a:rPr lang="ru-RU" sz="4400" b="1" dirty="0" smtClean="0"/>
              <a:t>мире профессий»</a:t>
            </a:r>
            <a:endParaRPr lang="ru-RU" sz="4400" b="1" dirty="0"/>
          </a:p>
        </p:txBody>
      </p:sp>
      <p:pic>
        <p:nvPicPr>
          <p:cNvPr id="4" name="Picture 6" descr="bk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3728" y="2276872"/>
            <a:ext cx="5325436" cy="364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332656"/>
            <a:ext cx="44291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Franklin Gothic Book" pitchFamily="34" charset="0"/>
              </a:rPr>
              <a:t>И в кино он, и на сцене,</a:t>
            </a:r>
          </a:p>
          <a:p>
            <a:r>
              <a:rPr lang="ru-RU" sz="2800" b="1" dirty="0">
                <a:solidFill>
                  <a:srgbClr val="FF0000"/>
                </a:solidFill>
                <a:latin typeface="Franklin Gothic Book" pitchFamily="34" charset="0"/>
              </a:rPr>
              <a:t>За талант его мы ценим.</a:t>
            </a:r>
          </a:p>
          <a:p>
            <a:pPr marL="45720" indent="0">
              <a:buNone/>
            </a:pPr>
            <a:endParaRPr lang="ru-RU" sz="2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:\Профессии\img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132856"/>
            <a:ext cx="5256584" cy="394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19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060848"/>
            <a:ext cx="44291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Franklin Gothic Book" pitchFamily="34" charset="0"/>
              </a:rPr>
              <a:t>Кто летает на ракете,</a:t>
            </a:r>
          </a:p>
          <a:p>
            <a:r>
              <a:rPr lang="ru-RU" sz="2800" b="1" dirty="0">
                <a:solidFill>
                  <a:srgbClr val="FF0000"/>
                </a:solidFill>
                <a:latin typeface="Franklin Gothic Book" pitchFamily="34" charset="0"/>
              </a:rPr>
              <a:t>К звёздам ближе всех</a:t>
            </a:r>
            <a:r>
              <a:rPr lang="en-US" sz="2800" b="1" dirty="0">
                <a:solidFill>
                  <a:srgbClr val="FF0000"/>
                </a:solidFill>
                <a:latin typeface="Franklin Gothic Book" pitchFamily="34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Franklin Gothic Book" pitchFamily="34" charset="0"/>
              </a:rPr>
              <a:t>на свете?</a:t>
            </a:r>
          </a:p>
          <a:p>
            <a:pPr marL="45720" indent="0">
              <a:buNone/>
            </a:pPr>
            <a:endParaRPr lang="ru-RU" sz="2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383943"/>
            <a:ext cx="4090987" cy="586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54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8490" y="376788"/>
            <a:ext cx="44291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Franklin Gothic Book" pitchFamily="34" charset="0"/>
              </a:rPr>
              <a:t>Кто двор наш содержит в порядке?</a:t>
            </a:r>
          </a:p>
          <a:p>
            <a:r>
              <a:rPr lang="ru-RU" sz="2800" b="1" dirty="0">
                <a:solidFill>
                  <a:srgbClr val="FF0000"/>
                </a:solidFill>
                <a:latin typeface="Franklin Gothic Book" pitchFamily="34" charset="0"/>
              </a:rPr>
              <a:t>А ну-ка ответьте скорее, ребятки!</a:t>
            </a:r>
          </a:p>
          <a:p>
            <a:pPr marL="45720" indent="0">
              <a:buNone/>
            </a:pPr>
            <a:endParaRPr lang="ru-RU" sz="2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:\Профессии\cbf0310e58d6c66c4c039a84a0b811b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62" y="2348880"/>
            <a:ext cx="4418884" cy="441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12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552863"/>
            <a:ext cx="44291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Franklin Gothic Book" pitchFamily="34" charset="0"/>
              </a:rPr>
              <a:t>По арене он бежит-</a:t>
            </a:r>
          </a:p>
          <a:p>
            <a:r>
              <a:rPr lang="ru-RU" sz="2800" b="1" dirty="0">
                <a:solidFill>
                  <a:srgbClr val="FF0000"/>
                </a:solidFill>
                <a:latin typeface="Franklin Gothic Book" pitchFamily="34" charset="0"/>
              </a:rPr>
              <a:t>Цирк от хохота дрожит!</a:t>
            </a:r>
          </a:p>
          <a:p>
            <a:pPr marL="45720" indent="0">
              <a:buNone/>
            </a:pPr>
            <a:endParaRPr lang="ru-RU" sz="2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:\Профессии\clown-float-768x11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691" y="297343"/>
            <a:ext cx="4007757" cy="617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33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402707" cy="593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80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26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Задачи 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67270"/>
            <a:ext cx="8229600" cy="4525963"/>
          </a:xfrm>
        </p:spPr>
        <p:txBody>
          <a:bodyPr/>
          <a:lstStyle/>
          <a:p>
            <a:r>
              <a:rPr lang="ru-RU" dirty="0" smtClean="0"/>
              <a:t>Узнать, что такое профессия;</a:t>
            </a:r>
          </a:p>
          <a:p>
            <a:r>
              <a:rPr lang="ru-RU" dirty="0" smtClean="0"/>
              <a:t>Расширить знания о разнообразии профессий;</a:t>
            </a:r>
          </a:p>
          <a:p>
            <a:r>
              <a:rPr lang="ru-RU" dirty="0" smtClean="0"/>
              <a:t>Определить качества людей различных профессий.</a:t>
            </a:r>
            <a:endParaRPr lang="ru-RU" dirty="0"/>
          </a:p>
          <a:p>
            <a:r>
              <a:rPr lang="ru-RU" dirty="0" smtClean="0"/>
              <a:t>Выяснить, какая профессия является самой важной на свете.</a:t>
            </a:r>
          </a:p>
        </p:txBody>
      </p:sp>
      <p:pic>
        <p:nvPicPr>
          <p:cNvPr id="4" name="Picture 6" descr="bk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15816" y="4149080"/>
            <a:ext cx="5325436" cy="2488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844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WordArt 10"/>
          <p:cNvSpPr>
            <a:spLocks noChangeArrowheads="1" noChangeShapeType="1" noTextEdit="1"/>
          </p:cNvSpPr>
          <p:nvPr/>
        </p:nvSpPr>
        <p:spPr bwMode="auto">
          <a:xfrm>
            <a:off x="755650" y="692150"/>
            <a:ext cx="6048375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66FF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Haettenschweiler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1536544" cy="152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73016"/>
            <a:ext cx="1532453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37520" y="1684832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Если Вам </a:t>
            </a:r>
            <a:r>
              <a:rPr lang="ru-RU" sz="2000" dirty="0" smtClean="0"/>
              <a:t>понравилось занятие и </a:t>
            </a:r>
            <a:r>
              <a:rPr lang="ru-RU" sz="2000" dirty="0" smtClean="0"/>
              <a:t>Вам всё удалось, возьмите зелёный смайлик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937520" y="3975157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Если Вам было скучно </a:t>
            </a:r>
            <a:r>
              <a:rPr lang="ru-RU" sz="2000" dirty="0" smtClean="0"/>
              <a:t>и неинтересно </a:t>
            </a:r>
            <a:r>
              <a:rPr lang="ru-RU" sz="2000" dirty="0" smtClean="0"/>
              <a:t>на занятии, </a:t>
            </a:r>
            <a:r>
              <a:rPr lang="ru-RU" sz="2000" dirty="0" smtClean="0"/>
              <a:t>возьмите красный смайлик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3"/>
          <p:cNvSpPr>
            <a:spLocks noChangeArrowheads="1" noChangeShapeType="1" noTextEdit="1"/>
          </p:cNvSpPr>
          <p:nvPr/>
        </p:nvSpPr>
        <p:spPr bwMode="auto">
          <a:xfrm>
            <a:off x="838200" y="762000"/>
            <a:ext cx="7162800" cy="5029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Всем 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большое спасибо 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за внимание и участие! </a:t>
            </a:r>
          </a:p>
        </p:txBody>
      </p:sp>
      <p:pic>
        <p:nvPicPr>
          <p:cNvPr id="31747" name="Picture 5" descr="6_schati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228600"/>
            <a:ext cx="9429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6" descr="bk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1200" y="3962400"/>
            <a:ext cx="24384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26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Задачи 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67270"/>
            <a:ext cx="8229600" cy="4525963"/>
          </a:xfrm>
        </p:spPr>
        <p:txBody>
          <a:bodyPr/>
          <a:lstStyle/>
          <a:p>
            <a:r>
              <a:rPr lang="ru-RU" dirty="0" smtClean="0"/>
              <a:t>Узнать, что такое профессия;</a:t>
            </a:r>
          </a:p>
          <a:p>
            <a:r>
              <a:rPr lang="ru-RU" dirty="0" smtClean="0"/>
              <a:t>Расширить знания о разнообразии профессий;</a:t>
            </a:r>
          </a:p>
          <a:p>
            <a:r>
              <a:rPr lang="ru-RU" dirty="0" smtClean="0"/>
              <a:t>Определить качества людей различных профессий.</a:t>
            </a:r>
            <a:endParaRPr lang="ru-RU" dirty="0"/>
          </a:p>
          <a:p>
            <a:r>
              <a:rPr lang="ru-RU" dirty="0" smtClean="0"/>
              <a:t>Выяснить, какая профессия является самой важной на свете.</a:t>
            </a:r>
          </a:p>
        </p:txBody>
      </p:sp>
      <p:pic>
        <p:nvPicPr>
          <p:cNvPr id="4" name="Picture 6" descr="bk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15816" y="4149080"/>
            <a:ext cx="5325436" cy="2488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195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4582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4000" b="1" smtClean="0"/>
              <a:t>    </a:t>
            </a:r>
            <a:r>
              <a:rPr lang="ru-RU" sz="4000" b="1" smtClean="0">
                <a:solidFill>
                  <a:srgbClr val="FF0000"/>
                </a:solidFill>
              </a:rPr>
              <a:t>Так что же такое профессия?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4000" b="1" dirty="0" smtClean="0">
                <a:solidFill>
                  <a:srgbClr val="CC0000"/>
                </a:solidFill>
              </a:rPr>
              <a:t>Профессия - </a:t>
            </a:r>
            <a:r>
              <a:rPr lang="ru-RU" sz="4000" dirty="0" smtClean="0"/>
              <a:t> это основной род занятий человека, его трудовая деятельность.</a:t>
            </a:r>
          </a:p>
          <a:p>
            <a:pPr algn="r" eaLnBrk="1" hangingPunct="1">
              <a:buNone/>
            </a:pPr>
            <a:endParaRPr lang="ru-RU" sz="3600" i="1" dirty="0" smtClean="0"/>
          </a:p>
          <a:p>
            <a:pPr algn="r" eaLnBrk="1" hangingPunct="1">
              <a:buNone/>
            </a:pPr>
            <a:r>
              <a:rPr lang="ru-RU" sz="3600" i="1" dirty="0" smtClean="0"/>
              <a:t>(Толковый словарь С.И. Ожегова)</a:t>
            </a:r>
          </a:p>
          <a:p>
            <a:pPr eaLnBrk="1" hangingPunct="1">
              <a:buNone/>
            </a:pPr>
            <a:endParaRPr lang="ru-RU" sz="4000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«УГАДАЙ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ПРОФЕССИЮ»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559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714348" y="692696"/>
            <a:ext cx="3429024" cy="51845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" indent="0">
              <a:buFontTx/>
              <a:buNone/>
            </a:pPr>
            <a:r>
              <a:rPr lang="ru-RU" sz="2800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 витрине все  продукты:</a:t>
            </a:r>
          </a:p>
          <a:p>
            <a:pPr marL="45720" indent="0">
              <a:buFontTx/>
              <a:buNone/>
            </a:pPr>
            <a:r>
              <a:rPr lang="ru-RU" sz="2800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Овощи, орехи, фрукты.</a:t>
            </a:r>
          </a:p>
          <a:p>
            <a:pPr marL="45720" indent="0">
              <a:buFontTx/>
              <a:buNone/>
            </a:pPr>
            <a:r>
              <a:rPr lang="ru-RU" sz="2800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Помидор и огурец</a:t>
            </a:r>
          </a:p>
          <a:p>
            <a:pPr marL="45720" indent="0">
              <a:buFontTx/>
              <a:buNone/>
            </a:pPr>
            <a:r>
              <a:rPr lang="ru-RU" sz="2800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Предлагает…</a:t>
            </a:r>
          </a:p>
          <a:p>
            <a:pPr marL="45720" indent="0">
              <a:buFontTx/>
              <a:buNone/>
            </a:pPr>
            <a:endParaRPr lang="ru-RU" sz="2800" kern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Documents and Settings\Admin\Рабочий стол\проф\3EiOpXrYDrQ.jp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14290"/>
            <a:ext cx="4392630" cy="62056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635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Рабочий стол\проф\5RMwQr2gGe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85728"/>
            <a:ext cx="4849902" cy="62722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1412776"/>
            <a:ext cx="37147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Ножницы, шампунь, расческа, 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Всем я делаю прически, 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Стригу и взрослых,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и детей. 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Отгадай меня скорей! 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35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Admin\Рабочий стол\проф\2C729LIB6M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500042"/>
            <a:ext cx="3970352" cy="57231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1807345"/>
            <a:ext cx="450059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42875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C00000"/>
                </a:solidFill>
                <a:latin typeface="Helvetica Neue"/>
              </a:rPr>
              <a:t>Темной ночью, </a:t>
            </a:r>
          </a:p>
          <a:p>
            <a:pPr lvl="0" indent="142875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C00000"/>
                </a:solidFill>
                <a:latin typeface="Helvetica Neue"/>
              </a:rPr>
              <a:t>ясным днем</a:t>
            </a:r>
            <a:endParaRPr lang="ru-RU" sz="2800" dirty="0" smtClean="0">
              <a:solidFill>
                <a:srgbClr val="C00000"/>
              </a:solidFill>
              <a:latin typeface="Arial" pitchFamily="34" charset="0"/>
            </a:endParaRPr>
          </a:p>
          <a:p>
            <a:pPr lvl="0" indent="142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C00000"/>
                </a:solidFill>
                <a:latin typeface="Helvetica Neue"/>
              </a:rPr>
              <a:t>Он сражается с огнем.</a:t>
            </a:r>
            <a:endParaRPr lang="ru-RU" sz="2800" dirty="0" smtClean="0">
              <a:solidFill>
                <a:srgbClr val="C00000"/>
              </a:solidFill>
              <a:latin typeface="Arial" pitchFamily="34" charset="0"/>
            </a:endParaRPr>
          </a:p>
          <a:p>
            <a:pPr lvl="0" indent="142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C00000"/>
                </a:solidFill>
                <a:latin typeface="Helvetica Neue"/>
              </a:rPr>
              <a:t>В каске, будто </a:t>
            </a:r>
          </a:p>
          <a:p>
            <a:pPr lvl="0" indent="142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C00000"/>
                </a:solidFill>
                <a:latin typeface="Helvetica Neue"/>
              </a:rPr>
              <a:t>воин   славный,</a:t>
            </a:r>
            <a:endParaRPr lang="ru-RU" sz="2800" dirty="0" smtClean="0">
              <a:solidFill>
                <a:srgbClr val="C00000"/>
              </a:solidFill>
              <a:latin typeface="Arial" pitchFamily="34" charset="0"/>
            </a:endParaRPr>
          </a:p>
          <a:p>
            <a:pPr lvl="0" indent="142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C00000"/>
                </a:solidFill>
                <a:latin typeface="Helvetica Neue"/>
              </a:rPr>
              <a:t>На пожар спешит...  </a:t>
            </a:r>
          </a:p>
          <a:p>
            <a:pPr lvl="0" indent="142875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C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50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404664"/>
            <a:ext cx="45005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Franklin Gothic Book" pitchFamily="34" charset="0"/>
              </a:rPr>
              <a:t>Угадать сейчас нам надо: </a:t>
            </a:r>
          </a:p>
          <a:p>
            <a:r>
              <a:rPr lang="ru-RU" sz="2800" b="1" dirty="0">
                <a:solidFill>
                  <a:srgbClr val="FF0000"/>
                </a:solidFill>
                <a:latin typeface="Franklin Gothic Book" pitchFamily="34" charset="0"/>
              </a:rPr>
              <a:t>Кто на луг выводит стадо?</a:t>
            </a:r>
          </a:p>
          <a:p>
            <a:pPr lvl="0" indent="142875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5" name="Picture 2" descr="H:\Профессии\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697" y="1916832"/>
            <a:ext cx="6192688" cy="473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18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419</Words>
  <Application>Microsoft Office PowerPoint</Application>
  <PresentationFormat>Экран (4:3)</PresentationFormat>
  <Paragraphs>88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Оформление по умолчанию</vt:lpstr>
      <vt:lpstr>1_Оформление по умолчанию</vt:lpstr>
      <vt:lpstr>2_Оформление по умолчанию</vt:lpstr>
      <vt:lpstr>Кто так говорит?</vt:lpstr>
      <vt:lpstr>Тема занятия:</vt:lpstr>
      <vt:lpstr>Задачи :</vt:lpstr>
      <vt:lpstr>    Так что же такое профессия?</vt:lpstr>
      <vt:lpstr>«УГАДАЙ ПРОФЕССИЮ»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 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окружающего мира  «Все профессии важны»  2 класс</dc:title>
  <dc:creator>acer</dc:creator>
  <cp:lastModifiedBy>Егор</cp:lastModifiedBy>
  <cp:revision>61</cp:revision>
  <dcterms:created xsi:type="dcterms:W3CDTF">2014-11-25T16:43:35Z</dcterms:created>
  <dcterms:modified xsi:type="dcterms:W3CDTF">2018-11-17T19:37:25Z</dcterms:modified>
</cp:coreProperties>
</file>