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9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581621-DD1F-4379-9AE3-70CDDCE2AFE8}" type="datetimeFigureOut">
              <a:rPr lang="ru-RU" smtClean="0"/>
              <a:t>27.11.2015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04953B-1875-4494-9BCD-9BCF1B499FBB}"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F581621-DD1F-4379-9AE3-70CDDCE2AFE8}" type="datetimeFigureOut">
              <a:rPr lang="ru-RU" smtClean="0"/>
              <a:t>27.11.2015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81621-DD1F-4379-9AE3-70CDDCE2AFE8}" type="datetimeFigureOut">
              <a:rPr lang="ru-RU" smtClean="0"/>
              <a:t>27.11.2015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581621-DD1F-4379-9AE3-70CDDCE2AFE8}" type="datetimeFigureOut">
              <a:rPr lang="ru-RU" smtClean="0"/>
              <a:t>27.11.2015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04953B-1875-4494-9BCD-9BCF1B499FB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81621-DD1F-4379-9AE3-70CDDCE2AFE8}" type="datetimeFigureOut">
              <a:rPr lang="ru-RU" smtClean="0"/>
              <a:t>27.11.2015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581621-DD1F-4379-9AE3-70CDDCE2AFE8}" type="datetimeFigureOut">
              <a:rPr lang="ru-RU" smtClean="0"/>
              <a:t>27.11.2015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04953B-1875-4494-9BCD-9BCF1B499FB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F581621-DD1F-4379-9AE3-70CDDCE2AFE8}" type="datetimeFigureOut">
              <a:rPr lang="ru-RU" smtClean="0"/>
              <a:t>27.11.2015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904953B-1875-4494-9BCD-9BCF1B499FBB}"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F581621-DD1F-4379-9AE3-70CDDCE2AFE8}" type="datetimeFigureOut">
              <a:rPr lang="ru-RU" smtClean="0"/>
              <a:t>27.11.2015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81621-DD1F-4379-9AE3-70CDDCE2AFE8}" type="datetimeFigureOut">
              <a:rPr lang="ru-RU" smtClean="0"/>
              <a:t>27.11.2015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81621-DD1F-4379-9AE3-70CDDCE2AFE8}" type="datetimeFigureOut">
              <a:rPr lang="ru-RU" smtClean="0"/>
              <a:t>27.11.2015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04953B-1875-4494-9BCD-9BCF1B499FBB}"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81621-DD1F-4379-9AE3-70CDDCE2AFE8}" type="datetimeFigureOut">
              <a:rPr lang="ru-RU" smtClean="0"/>
              <a:t>27.11.2015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04953B-1875-4494-9BCD-9BCF1B499FBB}"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581621-DD1F-4379-9AE3-70CDDCE2AFE8}" type="datetimeFigureOut">
              <a:rPr lang="ru-RU" smtClean="0"/>
              <a:t>27.11.2015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904953B-1875-4494-9BCD-9BCF1B499FB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573016"/>
            <a:ext cx="8640960" cy="2361649"/>
          </a:xfrm>
        </p:spPr>
        <p:txBody>
          <a:bodyPr>
            <a:normAutofit/>
          </a:bodyPr>
          <a:lstStyle/>
          <a:p>
            <a:pPr algn="ctr"/>
            <a:r>
              <a:rPr lang="ru-RU" sz="3600" b="1" dirty="0">
                <a:latin typeface="Times New Roman" panose="02020603050405020304" pitchFamily="18" charset="0"/>
                <a:cs typeface="Times New Roman" panose="02020603050405020304" pitchFamily="18" charset="0"/>
              </a:rPr>
              <a:t>Тема урока: </a:t>
            </a:r>
            <a:r>
              <a:rPr lang="ru-RU" sz="3600" b="1" dirty="0" smtClean="0">
                <a:latin typeface="Times New Roman" panose="02020603050405020304" pitchFamily="18" charset="0"/>
                <a:cs typeface="Times New Roman" panose="02020603050405020304" pitchFamily="18" charset="0"/>
              </a:rPr>
              <a:t>«Весна</a:t>
            </a:r>
            <a:r>
              <a:rPr lang="ru-RU" sz="3600" b="1" dirty="0">
                <a:latin typeface="Times New Roman" panose="02020603050405020304" pitchFamily="18" charset="0"/>
                <a:cs typeface="Times New Roman" panose="02020603050405020304" pitchFamily="18" charset="0"/>
              </a:rPr>
              <a:t>. Первые </a:t>
            </a:r>
            <a:r>
              <a:rPr lang="ru-RU" sz="3600" b="1" dirty="0" smtClean="0">
                <a:latin typeface="Times New Roman" panose="02020603050405020304" pitchFamily="18" charset="0"/>
                <a:cs typeface="Times New Roman" panose="02020603050405020304" pitchFamily="18" charset="0"/>
              </a:rPr>
              <a:t>цветы»</a:t>
            </a:r>
            <a:endParaRPr lang="ru-RU" sz="3600" dirty="0" smtClean="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Подготовил</a:t>
            </a:r>
            <a:r>
              <a:rPr lang="ru-RU" sz="3600" dirty="0">
                <a:latin typeface="Times New Roman" panose="02020603050405020304" pitchFamily="18" charset="0"/>
                <a:cs typeface="Times New Roman" panose="02020603050405020304" pitchFamily="18" charset="0"/>
              </a:rPr>
              <a:t>: Ушаков </a:t>
            </a:r>
            <a:r>
              <a:rPr lang="ru-RU" sz="3600" dirty="0" smtClean="0">
                <a:latin typeface="Times New Roman" panose="02020603050405020304" pitchFamily="18" charset="0"/>
                <a:cs typeface="Times New Roman" panose="02020603050405020304" pitchFamily="18" charset="0"/>
              </a:rPr>
              <a:t>В.В.</a:t>
            </a:r>
            <a:endParaRPr lang="ru-RU" sz="3600" dirty="0" smtClean="0">
              <a:latin typeface="Times New Roman" panose="02020603050405020304" pitchFamily="18" charset="0"/>
              <a:cs typeface="Times New Roman" panose="02020603050405020304" pitchFamily="18" charset="0"/>
            </a:endParaRPr>
          </a:p>
          <a:p>
            <a:pPr algn="r"/>
            <a:r>
              <a:rPr lang="ru-RU" sz="3600" dirty="0" smtClean="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817581" y="764704"/>
            <a:ext cx="7175351" cy="2520280"/>
          </a:xfrm>
        </p:spPr>
        <p:txBody>
          <a:bodyPr/>
          <a:lstStyle/>
          <a:p>
            <a:pPr algn="ctr"/>
            <a:r>
              <a:rPr lang="ru-RU" sz="4400" dirty="0" smtClean="0">
                <a:latin typeface="Times New Roman" panose="02020603050405020304" pitchFamily="18" charset="0"/>
                <a:cs typeface="Times New Roman" panose="02020603050405020304" pitchFamily="18" charset="0"/>
              </a:rPr>
              <a:t>Интегрированный урок</a:t>
            </a:r>
            <a:br>
              <a:rPr lang="ru-RU" sz="4400" dirty="0" smtClean="0">
                <a:latin typeface="Times New Roman" panose="02020603050405020304" pitchFamily="18" charset="0"/>
                <a:cs typeface="Times New Roman" panose="02020603050405020304" pitchFamily="18" charset="0"/>
              </a:rPr>
            </a:br>
            <a:r>
              <a:rPr lang="ru-RU" sz="3600" dirty="0">
                <a:effectLst/>
                <a:latin typeface="Times New Roman" panose="02020603050405020304" pitchFamily="18" charset="0"/>
                <a:cs typeface="Times New Roman" panose="02020603050405020304" pitchFamily="18" charset="0"/>
              </a:rPr>
              <a:t>по предметам «Развитие речи» и «Изобразительное искусство</a:t>
            </a:r>
            <a:r>
              <a:rPr lang="ru-RU" sz="3600" dirty="0" smtClean="0">
                <a:effectLst/>
                <a:latin typeface="Times New Roman" panose="02020603050405020304" pitchFamily="18" charset="0"/>
                <a:cs typeface="Times New Roman" panose="02020603050405020304" pitchFamily="18" charset="0"/>
              </a:rPr>
              <a:t>»</a:t>
            </a:r>
            <a:r>
              <a:rPr lang="ru-RU" sz="3600" dirty="0">
                <a:effectLst/>
                <a:latin typeface="Times New Roman" panose="02020603050405020304" pitchFamily="18" charset="0"/>
                <a:cs typeface="Times New Roman" panose="02020603050405020304" pitchFamily="18" charset="0"/>
              </a:rPr>
              <a:t/>
            </a:r>
            <a:br>
              <a:rPr lang="ru-RU" sz="3600" dirty="0">
                <a:effectLst/>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262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7" y="332656"/>
            <a:ext cx="8352928" cy="6192688"/>
          </a:xfrm>
        </p:spPr>
        <p:txBody>
          <a:bodyPr/>
          <a:lstStyle/>
          <a:p>
            <a:pPr algn="ctr"/>
            <a:r>
              <a:rPr lang="ru-RU" dirty="0" smtClean="0"/>
              <a:t>4. Сообщение </a:t>
            </a:r>
            <a:r>
              <a:rPr lang="ru-RU" dirty="0"/>
              <a:t>темы </a:t>
            </a:r>
            <a:r>
              <a:rPr lang="ru-RU" dirty="0" smtClean="0"/>
              <a:t>урока</a:t>
            </a:r>
            <a:r>
              <a:rPr lang="ru-RU" dirty="0"/>
              <a:t/>
            </a:r>
            <a:br>
              <a:rPr lang="ru-RU" dirty="0"/>
            </a:br>
            <a:r>
              <a:rPr lang="ru-RU" sz="4000" dirty="0"/>
              <a:t>_ Вы догадались, какая тема нашего урока?  Конечно же «Весна»</a:t>
            </a:r>
            <a:br>
              <a:rPr lang="ru-RU" sz="4000" dirty="0"/>
            </a:br>
            <a:r>
              <a:rPr lang="ru-RU" sz="4000" dirty="0"/>
              <a:t>- по каким признакам мы определяем, что пришла весна? Дети называют приметы весны: тепло, ясное небо, бегут ручьи и пр.</a:t>
            </a:r>
            <a:r>
              <a:rPr lang="ru-RU" dirty="0"/>
              <a:t/>
            </a:r>
            <a:br>
              <a:rPr lang="ru-RU" dirty="0"/>
            </a:br>
            <a:endParaRPr lang="ru-RU" dirty="0"/>
          </a:p>
        </p:txBody>
      </p:sp>
    </p:spTree>
    <p:extLst>
      <p:ext uri="{BB962C8B-B14F-4D97-AF65-F5344CB8AC3E}">
        <p14:creationId xmlns:p14="http://schemas.microsoft.com/office/powerpoint/2010/main" val="635096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496943" cy="6192688"/>
          </a:xfrm>
        </p:spPr>
        <p:txBody>
          <a:bodyPr/>
          <a:lstStyle/>
          <a:p>
            <a:pPr algn="ctr"/>
            <a:r>
              <a:rPr lang="ru-RU" dirty="0" smtClean="0"/>
              <a:t/>
            </a:r>
            <a:br>
              <a:rPr lang="ru-RU" dirty="0" smtClean="0"/>
            </a:br>
            <a:r>
              <a:rPr lang="ru-RU" dirty="0" smtClean="0"/>
              <a:t>5. Дыхательная гимнастика</a:t>
            </a:r>
            <a:r>
              <a:rPr lang="ru-RU" dirty="0"/>
              <a:t/>
            </a:r>
            <a:br>
              <a:rPr lang="ru-RU" dirty="0"/>
            </a:br>
            <a:r>
              <a:rPr lang="ru-RU" dirty="0" smtClean="0"/>
              <a:t>6. Дидактическая </a:t>
            </a:r>
            <a:r>
              <a:rPr lang="ru-RU" dirty="0"/>
              <a:t>игра «Первые цветы» (собери картинку)</a:t>
            </a:r>
            <a:br>
              <a:rPr lang="ru-RU" dirty="0"/>
            </a:br>
            <a:r>
              <a:rPr lang="ru-RU" dirty="0" smtClean="0"/>
              <a:t>7. </a:t>
            </a:r>
            <a:r>
              <a:rPr lang="ru-RU" dirty="0" err="1" smtClean="0"/>
              <a:t>Психогимнастика</a:t>
            </a:r>
            <a:r>
              <a:rPr lang="ru-RU" dirty="0" smtClean="0"/>
              <a:t>  </a:t>
            </a:r>
            <a:r>
              <a:rPr lang="ru-RU" dirty="0"/>
              <a:t>(превратитесь в подснежники)</a:t>
            </a:r>
            <a:br>
              <a:rPr lang="ru-RU" dirty="0"/>
            </a:br>
            <a:r>
              <a:rPr lang="ru-RU" dirty="0"/>
              <a:t/>
            </a:r>
            <a:br>
              <a:rPr lang="ru-RU" dirty="0"/>
            </a:br>
            <a:endParaRPr lang="ru-RU" dirty="0"/>
          </a:p>
        </p:txBody>
      </p:sp>
    </p:spTree>
    <p:extLst>
      <p:ext uri="{BB962C8B-B14F-4D97-AF65-F5344CB8AC3E}">
        <p14:creationId xmlns:p14="http://schemas.microsoft.com/office/powerpoint/2010/main" val="1509975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496943" cy="6192688"/>
          </a:xfrm>
        </p:spPr>
        <p:txBody>
          <a:bodyPr/>
          <a:lstStyle/>
          <a:p>
            <a:pPr algn="ctr"/>
            <a:r>
              <a:rPr lang="ru-RU" dirty="0"/>
              <a:t>8. </a:t>
            </a:r>
            <a:r>
              <a:rPr lang="ru-RU" dirty="0" smtClean="0"/>
              <a:t>Беседа</a:t>
            </a:r>
            <a:endParaRPr lang="ru-RU" dirty="0"/>
          </a:p>
        </p:txBody>
      </p:sp>
      <p:sp>
        <p:nvSpPr>
          <p:cNvPr id="3" name="Прямоугольник 2"/>
          <p:cNvSpPr/>
          <p:nvPr/>
        </p:nvSpPr>
        <p:spPr>
          <a:xfrm>
            <a:off x="323528" y="2274839"/>
            <a:ext cx="8640960" cy="4524315"/>
          </a:xfrm>
          <a:prstGeom prst="rect">
            <a:avLst/>
          </a:prstGeom>
        </p:spPr>
        <p:txBody>
          <a:bodyPr wrap="square">
            <a:spAutoFit/>
          </a:bodyPr>
          <a:lstStyle/>
          <a:p>
            <a:pPr algn="ctr"/>
            <a:r>
              <a:rPr lang="ru-RU" sz="3600" dirty="0">
                <a:latin typeface="Times New Roman" panose="02020603050405020304" pitchFamily="18" charset="0"/>
                <a:cs typeface="Times New Roman" panose="02020603050405020304" pitchFamily="18" charset="0"/>
              </a:rPr>
              <a:t>- Весна вносит изменения в жизнь животных. </a:t>
            </a:r>
          </a:p>
          <a:p>
            <a:pPr algn="ctr"/>
            <a:r>
              <a:rPr lang="ru-RU" sz="3600" dirty="0">
                <a:latin typeface="Times New Roman" panose="02020603050405020304" pitchFamily="18" charset="0"/>
                <a:cs typeface="Times New Roman" panose="02020603050405020304" pitchFamily="18" charset="0"/>
              </a:rPr>
              <a:t>- Как весну встречает заяц?</a:t>
            </a:r>
          </a:p>
          <a:p>
            <a:pPr algn="ctr"/>
            <a:r>
              <a:rPr lang="ru-RU" sz="3600" dirty="0">
                <a:latin typeface="Times New Roman" panose="02020603050405020304" pitchFamily="18" charset="0"/>
                <a:cs typeface="Times New Roman" panose="02020603050405020304" pitchFamily="18" charset="0"/>
              </a:rPr>
              <a:t>- Каких перелетных птиц вы знаете?</a:t>
            </a:r>
          </a:p>
          <a:p>
            <a:pPr algn="ctr"/>
            <a:r>
              <a:rPr lang="ru-RU" sz="3600" dirty="0">
                <a:latin typeface="Times New Roman" panose="02020603050405020304" pitchFamily="18" charset="0"/>
                <a:cs typeface="Times New Roman" panose="02020603050405020304" pitchFamily="18" charset="0"/>
              </a:rPr>
              <a:t>- Что происходит с насекомыми?</a:t>
            </a:r>
          </a:p>
          <a:p>
            <a:pPr algn="ctr"/>
            <a:r>
              <a:rPr lang="ru-RU" sz="3600" dirty="0">
                <a:latin typeface="Times New Roman" panose="02020603050405020304" pitchFamily="18" charset="0"/>
                <a:cs typeface="Times New Roman" panose="02020603050405020304" pitchFamily="18" charset="0"/>
              </a:rPr>
              <a:t>Дети отвечают на вопросы и просматривают слайды, проверяя правильность ответов.</a:t>
            </a:r>
          </a:p>
        </p:txBody>
      </p:sp>
    </p:spTree>
    <p:extLst>
      <p:ext uri="{BB962C8B-B14F-4D97-AF65-F5344CB8AC3E}">
        <p14:creationId xmlns:p14="http://schemas.microsoft.com/office/powerpoint/2010/main" val="3290740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496943" cy="6264696"/>
          </a:xfrm>
        </p:spPr>
        <p:txBody>
          <a:bodyPr/>
          <a:lstStyle/>
          <a:p>
            <a:pPr algn="ctr"/>
            <a:r>
              <a:rPr lang="ru-RU" dirty="0" smtClean="0">
                <a:effectLst/>
                <a:latin typeface="Times New Roman" panose="02020603050405020304" pitchFamily="18" charset="0"/>
                <a:cs typeface="Times New Roman" panose="02020603050405020304" pitchFamily="18" charset="0"/>
              </a:rPr>
              <a:t>9. Упражнения </a:t>
            </a:r>
            <a:r>
              <a:rPr lang="ru-RU" dirty="0">
                <a:effectLst/>
                <a:latin typeface="Times New Roman" panose="02020603050405020304" pitchFamily="18" charset="0"/>
                <a:cs typeface="Times New Roman" panose="02020603050405020304" pitchFamily="18" charset="0"/>
              </a:rPr>
              <a:t>на изменения силы </a:t>
            </a:r>
            <a:r>
              <a:rPr lang="ru-RU" dirty="0" smtClean="0">
                <a:effectLst/>
                <a:latin typeface="Times New Roman" panose="02020603050405020304" pitchFamily="18" charset="0"/>
                <a:cs typeface="Times New Roman" panose="02020603050405020304" pitchFamily="18" charset="0"/>
              </a:rPr>
              <a:t>голоса</a:t>
            </a: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r>
              <a:rPr lang="ru-RU" sz="2800" b="0" dirty="0">
                <a:effectLst/>
                <a:latin typeface="Times New Roman" panose="02020603050405020304" pitchFamily="18" charset="0"/>
                <a:cs typeface="Times New Roman" panose="02020603050405020304" pitchFamily="18" charset="0"/>
              </a:rPr>
              <a:t>- Как жужжит большой жук? </a:t>
            </a:r>
            <a:r>
              <a:rPr lang="ru-RU" sz="2800" b="0" dirty="0" smtClean="0">
                <a:effectLst/>
                <a:latin typeface="Times New Roman" panose="02020603050405020304" pitchFamily="18" charset="0"/>
                <a:cs typeface="Times New Roman" panose="02020603050405020304" pitchFamily="18" charset="0"/>
              </a:rPr>
              <a:t/>
            </a:r>
            <a:br>
              <a:rPr lang="ru-RU" sz="2800" b="0" dirty="0" smtClean="0">
                <a:effectLst/>
                <a:latin typeface="Times New Roman" panose="02020603050405020304" pitchFamily="18" charset="0"/>
                <a:cs typeface="Times New Roman" panose="02020603050405020304" pitchFamily="18" charset="0"/>
              </a:rPr>
            </a:br>
            <a:r>
              <a:rPr lang="ru-RU" sz="2800" b="0" dirty="0" smtClean="0">
                <a:effectLst/>
                <a:latin typeface="Times New Roman" panose="02020603050405020304" pitchFamily="18" charset="0"/>
                <a:cs typeface="Times New Roman" panose="02020603050405020304" pitchFamily="18" charset="0"/>
              </a:rPr>
              <a:t>А </a:t>
            </a:r>
            <a:r>
              <a:rPr lang="ru-RU" sz="2800" b="0" dirty="0">
                <a:effectLst/>
                <a:latin typeface="Times New Roman" panose="02020603050405020304" pitchFamily="18" charset="0"/>
                <a:cs typeface="Times New Roman" panose="02020603050405020304" pitchFamily="18" charset="0"/>
              </a:rPr>
              <a:t>как жужжит маленький жук?</a:t>
            </a:r>
            <a:br>
              <a:rPr lang="ru-RU" sz="2800" b="0" dirty="0">
                <a:effectLst/>
                <a:latin typeface="Times New Roman" panose="02020603050405020304" pitchFamily="18" charset="0"/>
                <a:cs typeface="Times New Roman" panose="02020603050405020304" pitchFamily="18" charset="0"/>
              </a:rPr>
            </a:br>
            <a:r>
              <a:rPr lang="ru-RU" sz="2800" b="0" dirty="0">
                <a:effectLst/>
                <a:latin typeface="Times New Roman" panose="02020603050405020304" pitchFamily="18" charset="0"/>
                <a:cs typeface="Times New Roman" panose="02020603050405020304" pitchFamily="18" charset="0"/>
              </a:rPr>
              <a:t>- Как звенит большой комар? А маленький</a:t>
            </a:r>
            <a:r>
              <a:rPr lang="ru-RU" sz="2800" b="0" dirty="0" smtClean="0">
                <a:effectLst/>
                <a:latin typeface="Times New Roman" panose="02020603050405020304" pitchFamily="18" charset="0"/>
                <a:cs typeface="Times New Roman" panose="02020603050405020304" pitchFamily="18" charset="0"/>
              </a:rPr>
              <a:t>?</a:t>
            </a:r>
            <a:br>
              <a:rPr lang="ru-RU" sz="2800" b="0" dirty="0" smtClean="0">
                <a:effectLst/>
                <a:latin typeface="Times New Roman" panose="02020603050405020304" pitchFamily="18" charset="0"/>
                <a:cs typeface="Times New Roman" panose="02020603050405020304" pitchFamily="18" charset="0"/>
              </a:rPr>
            </a:br>
            <a:r>
              <a:rPr lang="ru-RU" sz="2800" b="0" dirty="0">
                <a:effectLst/>
                <a:latin typeface="Times New Roman" panose="02020603050405020304" pitchFamily="18" charset="0"/>
                <a:cs typeface="Times New Roman" panose="02020603050405020304" pitchFamily="18" charset="0"/>
              </a:rPr>
              <a:t/>
            </a:r>
            <a:br>
              <a:rPr lang="ru-RU" sz="2800" b="0" dirty="0">
                <a:effectLst/>
                <a:latin typeface="Times New Roman" panose="02020603050405020304" pitchFamily="18" charset="0"/>
                <a:cs typeface="Times New Roman" panose="02020603050405020304" pitchFamily="18" charset="0"/>
              </a:rPr>
            </a:br>
            <a:r>
              <a:rPr lang="ru-RU" sz="4400" dirty="0" smtClean="0">
                <a:effectLst/>
                <a:latin typeface="Times New Roman" panose="02020603050405020304" pitchFamily="18" charset="0"/>
                <a:cs typeface="Times New Roman" panose="02020603050405020304" pitchFamily="18" charset="0"/>
              </a:rPr>
              <a:t>10. Физкультминутка</a:t>
            </a:r>
            <a:br>
              <a:rPr lang="ru-RU" sz="4400" dirty="0" smtClean="0">
                <a:effectLst/>
                <a:latin typeface="Times New Roman" panose="02020603050405020304" pitchFamily="18" charset="0"/>
                <a:cs typeface="Times New Roman" panose="02020603050405020304" pitchFamily="18" charset="0"/>
              </a:rPr>
            </a:b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r>
              <a:rPr lang="ru-RU" dirty="0" smtClean="0">
                <a:effectLst/>
                <a:latin typeface="Times New Roman" panose="02020603050405020304" pitchFamily="18" charset="0"/>
                <a:cs typeface="Times New Roman" panose="02020603050405020304" pitchFamily="18" charset="0"/>
              </a:rPr>
              <a:t>11. Игра </a:t>
            </a:r>
            <a:r>
              <a:rPr lang="ru-RU" dirty="0">
                <a:effectLst/>
                <a:latin typeface="Times New Roman" panose="02020603050405020304" pitchFamily="18" charset="0"/>
                <a:cs typeface="Times New Roman" panose="02020603050405020304" pitchFamily="18" charset="0"/>
              </a:rPr>
              <a:t>« Бывает или нет» </a:t>
            </a:r>
            <a:r>
              <a:rPr lang="ru-RU" sz="2800" dirty="0">
                <a:effectLst/>
                <a:latin typeface="Times New Roman" panose="02020603050405020304" pitchFamily="18" charset="0"/>
                <a:cs typeface="Times New Roman" panose="02020603050405020304" pitchFamily="18" charset="0"/>
              </a:rPr>
              <a:t>(учитель задает вопросы, а дети отвечают бывает так или нет)</a:t>
            </a:r>
            <a:br>
              <a:rPr lang="ru-RU" sz="2800" dirty="0">
                <a:effectLst/>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0517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496943" cy="6120680"/>
          </a:xfrm>
        </p:spPr>
        <p:txBody>
          <a:bodyPr/>
          <a:lstStyle/>
          <a:p>
            <a:pPr algn="ctr"/>
            <a:r>
              <a:rPr lang="ru-RU" dirty="0" smtClean="0">
                <a:effectLst/>
                <a:latin typeface="Times New Roman" panose="02020603050405020304" pitchFamily="18" charset="0"/>
                <a:cs typeface="Times New Roman" panose="02020603050405020304" pitchFamily="18" charset="0"/>
              </a:rPr>
              <a:t>12. Составление </a:t>
            </a:r>
            <a:r>
              <a:rPr lang="ru-RU" dirty="0">
                <a:effectLst/>
                <a:latin typeface="Times New Roman" panose="02020603050405020304" pitchFamily="18" charset="0"/>
                <a:cs typeface="Times New Roman" panose="02020603050405020304" pitchFamily="18" charset="0"/>
              </a:rPr>
              <a:t>предложения по </a:t>
            </a:r>
            <a:r>
              <a:rPr lang="ru-RU" dirty="0" smtClean="0">
                <a:effectLst/>
                <a:latin typeface="Times New Roman" panose="02020603050405020304" pitchFamily="18" charset="0"/>
                <a:cs typeface="Times New Roman" panose="02020603050405020304" pitchFamily="18" charset="0"/>
              </a:rPr>
              <a:t>схеме</a:t>
            </a:r>
            <a:br>
              <a:rPr lang="ru-RU" dirty="0" smtClean="0">
                <a:effectLst/>
                <a:latin typeface="Times New Roman" panose="02020603050405020304" pitchFamily="18" charset="0"/>
                <a:cs typeface="Times New Roman" panose="02020603050405020304" pitchFamily="18" charset="0"/>
              </a:rPr>
            </a:b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r>
              <a:rPr lang="ru-RU" sz="3600" b="0" dirty="0">
                <a:effectLst/>
                <a:latin typeface="Times New Roman" panose="02020603050405020304" pitchFamily="18" charset="0"/>
                <a:cs typeface="Times New Roman" panose="02020603050405020304" pitchFamily="18" charset="0"/>
              </a:rPr>
              <a:t>На доске </a:t>
            </a:r>
            <a:r>
              <a:rPr lang="ru-RU" sz="3600" b="0" dirty="0" smtClean="0">
                <a:effectLst/>
                <a:latin typeface="Times New Roman" panose="02020603050405020304" pitchFamily="18" charset="0"/>
                <a:cs typeface="Times New Roman" panose="02020603050405020304" pitchFamily="18" charset="0"/>
              </a:rPr>
              <a:t>висят схемы  </a:t>
            </a:r>
            <a:r>
              <a:rPr lang="ru-RU" sz="3600" b="0" dirty="0" smtClean="0">
                <a:effectLst/>
                <a:latin typeface="Times New Roman" panose="02020603050405020304" pitchFamily="18" charset="0"/>
                <a:cs typeface="Times New Roman" panose="02020603050405020304" pitchFamily="18" charset="0"/>
              </a:rPr>
              <a:t>- карточки со словами и картинками. </a:t>
            </a:r>
            <a:r>
              <a:rPr lang="ru-RU" sz="3600" b="0" dirty="0">
                <a:effectLst/>
                <a:latin typeface="Times New Roman" panose="02020603050405020304" pitchFamily="18" charset="0"/>
                <a:cs typeface="Times New Roman" panose="02020603050405020304" pitchFamily="18" charset="0"/>
              </a:rPr>
              <a:t>Дети должны по ним составить нужные предложения. (Пришла весна. Светит яркое солнце. В лесу растут </a:t>
            </a:r>
            <a:r>
              <a:rPr lang="ru-RU" sz="3600" b="0" dirty="0" smtClean="0">
                <a:effectLst/>
                <a:latin typeface="Times New Roman" panose="02020603050405020304" pitchFamily="18" charset="0"/>
                <a:cs typeface="Times New Roman" panose="02020603050405020304" pitchFamily="18" charset="0"/>
              </a:rPr>
              <a:t>цветы.)</a:t>
            </a:r>
            <a:endParaRPr lang="ru-RU" sz="3600" b="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948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904656"/>
          </a:xfrm>
        </p:spPr>
        <p:txBody>
          <a:bodyPr/>
          <a:lstStyle/>
          <a:p>
            <a:pPr algn="ctr"/>
            <a:r>
              <a:rPr lang="ru-RU" dirty="0" smtClean="0">
                <a:effectLst/>
                <a:latin typeface="Times New Roman" panose="02020603050405020304" pitchFamily="18" charset="0"/>
                <a:cs typeface="Times New Roman" panose="02020603050405020304" pitchFamily="18" charset="0"/>
              </a:rPr>
              <a:t>13. Беседа</a:t>
            </a:r>
            <a:br>
              <a:rPr lang="ru-RU" dirty="0" smtClean="0">
                <a:effectLst/>
                <a:latin typeface="Times New Roman" panose="02020603050405020304" pitchFamily="18" charset="0"/>
                <a:cs typeface="Times New Roman" panose="02020603050405020304" pitchFamily="18" charset="0"/>
              </a:rPr>
            </a:br>
            <a:r>
              <a:rPr lang="ru-RU" dirty="0">
                <a:effectLst/>
                <a:latin typeface="Times New Roman" panose="02020603050405020304" pitchFamily="18" charset="0"/>
                <a:cs typeface="Times New Roman" panose="02020603050405020304" pitchFamily="18" charset="0"/>
              </a:rPr>
              <a:t/>
            </a:r>
            <a:br>
              <a:rPr lang="ru-RU" dirty="0">
                <a:effectLst/>
                <a:latin typeface="Times New Roman" panose="02020603050405020304" pitchFamily="18" charset="0"/>
                <a:cs typeface="Times New Roman" panose="02020603050405020304" pitchFamily="18" charset="0"/>
              </a:rPr>
            </a:br>
            <a:r>
              <a:rPr lang="ru-RU" sz="2400" b="0" dirty="0">
                <a:effectLst/>
                <a:latin typeface="Times New Roman" panose="02020603050405020304" pitchFamily="18" charset="0"/>
                <a:cs typeface="Times New Roman" panose="02020603050405020304" pitchFamily="18" charset="0"/>
              </a:rPr>
              <a:t>- А сейчас мы с вами попробуем слепить картинку весны. Вы сказали, что именно весной появляются первые цветы…. Подснежники, правильно. </a:t>
            </a:r>
            <a:br>
              <a:rPr lang="ru-RU" sz="2400" b="0" dirty="0">
                <a:effectLst/>
                <a:latin typeface="Times New Roman" panose="02020603050405020304" pitchFamily="18" charset="0"/>
                <a:cs typeface="Times New Roman" panose="02020603050405020304" pitchFamily="18" charset="0"/>
              </a:rPr>
            </a:br>
            <a:r>
              <a:rPr lang="ru-RU" sz="2400" b="0" dirty="0">
                <a:effectLst/>
                <a:latin typeface="Times New Roman" panose="02020603050405020304" pitchFamily="18" charset="0"/>
                <a:cs typeface="Times New Roman" panose="02020603050405020304" pitchFamily="18" charset="0"/>
              </a:rPr>
              <a:t>- А какие цветы вы еще видите на улице и они тоже весенние ранние? Правильно мать – и – мачеха, одуванчики. Мы с вами все вместе слепим весну. Для работы нам понадобится желтый цвет пластилина, зеленый, белый. Учитель называет цвет, дети показывают нужный кусок пластилина. А что мы будем лепить из желтого (одуванчики, мать – и – мачеху) , зеленого (травку) и белого (подснежник)?</a:t>
            </a:r>
            <a:br>
              <a:rPr lang="ru-RU" sz="2400" b="0" dirty="0">
                <a:effectLst/>
                <a:latin typeface="Times New Roman" panose="02020603050405020304" pitchFamily="18" charset="0"/>
                <a:cs typeface="Times New Roman" panose="02020603050405020304" pitchFamily="18" charset="0"/>
              </a:rPr>
            </a:br>
            <a:r>
              <a:rPr lang="ru-RU" sz="2400" b="0" dirty="0">
                <a:effectLst/>
                <a:latin typeface="Times New Roman" panose="02020603050405020304" pitchFamily="18" charset="0"/>
                <a:cs typeface="Times New Roman" panose="02020603050405020304" pitchFamily="18" charset="0"/>
              </a:rPr>
              <a:t>- Прежде чем лепить сделаем пальчиковую гимнастику.</a:t>
            </a:r>
            <a:br>
              <a:rPr lang="ru-RU" sz="2400" b="0" dirty="0">
                <a:effectLst/>
                <a:latin typeface="Times New Roman" panose="02020603050405020304" pitchFamily="18" charset="0"/>
                <a:cs typeface="Times New Roman" panose="02020603050405020304" pitchFamily="18" charset="0"/>
              </a:rPr>
            </a:b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156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48680"/>
            <a:ext cx="7776863" cy="5760640"/>
          </a:xfrm>
        </p:spPr>
        <p:txBody>
          <a:bodyPr/>
          <a:lstStyle/>
          <a:p>
            <a:pPr algn="ctr"/>
            <a:r>
              <a:rPr lang="ru-RU" sz="4400" dirty="0" smtClean="0"/>
              <a:t>14. Пальчиковая гимнастика</a:t>
            </a:r>
            <a:br>
              <a:rPr lang="ru-RU" sz="4400" dirty="0" smtClean="0"/>
            </a:br>
            <a:r>
              <a:rPr lang="ru-RU" sz="2800" dirty="0"/>
              <a:t/>
            </a:r>
            <a:br>
              <a:rPr lang="ru-RU" sz="2800" dirty="0"/>
            </a:br>
            <a:r>
              <a:rPr lang="ru-RU" sz="4000" b="0" dirty="0"/>
              <a:t>- Раз, два, три, четыре, пять</a:t>
            </a:r>
            <a:br>
              <a:rPr lang="ru-RU" sz="4000" b="0" dirty="0"/>
            </a:br>
            <a:r>
              <a:rPr lang="ru-RU" sz="4000" b="0" dirty="0"/>
              <a:t>Вышли пальчики гулять.</a:t>
            </a:r>
            <a:br>
              <a:rPr lang="ru-RU" sz="4000" b="0" dirty="0"/>
            </a:br>
            <a:r>
              <a:rPr lang="ru-RU" sz="4000" b="0" dirty="0"/>
              <a:t>Раз, два, три, четыре, пять</a:t>
            </a:r>
            <a:br>
              <a:rPr lang="ru-RU" sz="4000" b="0" dirty="0"/>
            </a:br>
            <a:r>
              <a:rPr lang="ru-RU" sz="4000" b="0" dirty="0"/>
              <a:t>В домик спрятались опять.</a:t>
            </a:r>
            <a:br>
              <a:rPr lang="ru-RU" sz="4000" b="0" dirty="0"/>
            </a:br>
            <a:r>
              <a:rPr lang="ru-RU" sz="4000" b="0" dirty="0"/>
              <a:t>Дети собирают в кулак и выпрямляют пальцы </a:t>
            </a:r>
            <a:r>
              <a:rPr lang="ru-RU" sz="4000" b="0" dirty="0" smtClean="0"/>
              <a:t>рук</a:t>
            </a:r>
            <a:r>
              <a:rPr lang="ru-RU" sz="4000" b="0" dirty="0"/>
              <a:t/>
            </a:r>
            <a:br>
              <a:rPr lang="ru-RU" sz="4000" b="0" dirty="0"/>
            </a:br>
            <a:endParaRPr lang="ru-RU" sz="4000" b="0" dirty="0"/>
          </a:p>
        </p:txBody>
      </p:sp>
    </p:spTree>
    <p:extLst>
      <p:ext uri="{BB962C8B-B14F-4D97-AF65-F5344CB8AC3E}">
        <p14:creationId xmlns:p14="http://schemas.microsoft.com/office/powerpoint/2010/main" val="1836148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84976" cy="6669360"/>
          </a:xfrm>
        </p:spPr>
        <p:txBody>
          <a:bodyPr/>
          <a:lstStyle/>
          <a:p>
            <a:pPr algn="ctr"/>
            <a:r>
              <a:rPr lang="ru-RU" sz="4400" dirty="0" smtClean="0">
                <a:effectLst/>
                <a:latin typeface="Times New Roman" panose="02020603050405020304" pitchFamily="18" charset="0"/>
                <a:cs typeface="Times New Roman" panose="02020603050405020304" pitchFamily="18" charset="0"/>
              </a:rPr>
              <a:t>15. Практическая работа</a:t>
            </a:r>
            <a:r>
              <a:rPr lang="ru-RU" sz="4400" dirty="0">
                <a:effectLst/>
                <a:latin typeface="Times New Roman" panose="02020603050405020304" pitchFamily="18" charset="0"/>
                <a:cs typeface="Times New Roman" panose="02020603050405020304" pitchFamily="18" charset="0"/>
              </a:rPr>
              <a:t/>
            </a:r>
            <a:br>
              <a:rPr lang="ru-RU" sz="44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Учитель показывает и объясняет. </a:t>
            </a:r>
            <a:br>
              <a:rPr lang="ru-RU" sz="28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-Возьмем белый пластилин. Оторвем кусочек. Раскатаем колбаску, затем расплющим ее. Получился лепесток подснежника. Слепим еще 5 штук. Теперь нужно скрепить лепестки, получился цветок. Слепим листочек и стебелек. Это тонкие колбаски.</a:t>
            </a:r>
            <a:br>
              <a:rPr lang="ru-RU" sz="28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Теперь из желтого,  слепим много колбасок. Соединим их , получится цветочек солнышко. Это мать – и мачеха. </a:t>
            </a:r>
            <a:br>
              <a:rPr lang="ru-RU" sz="28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Все полученные цветки приклеим на большой картон. У нас получилась большая коллективная работа. </a:t>
            </a:r>
            <a:br>
              <a:rPr lang="ru-RU" sz="2800" dirty="0">
                <a:effectLst/>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065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692696"/>
            <a:ext cx="6512511" cy="5400600"/>
          </a:xfrm>
        </p:spPr>
        <p:txBody>
          <a:bodyPr/>
          <a:lstStyle/>
          <a:p>
            <a:pPr algn="ctr"/>
            <a:r>
              <a:rPr lang="ru-RU" sz="4800" dirty="0" smtClean="0">
                <a:effectLst/>
                <a:latin typeface="Times New Roman" panose="02020603050405020304" pitchFamily="18" charset="0"/>
                <a:cs typeface="Times New Roman" panose="02020603050405020304" pitchFamily="18" charset="0"/>
              </a:rPr>
              <a:t>16. Итог </a:t>
            </a:r>
            <a:r>
              <a:rPr lang="ru-RU" sz="4800" dirty="0">
                <a:effectLst/>
                <a:latin typeface="Times New Roman" panose="02020603050405020304" pitchFamily="18" charset="0"/>
                <a:cs typeface="Times New Roman" panose="02020603050405020304" pitchFamily="18" charset="0"/>
              </a:rPr>
              <a:t>урока </a:t>
            </a:r>
            <a:r>
              <a:rPr lang="ru-RU" sz="4800" dirty="0" smtClean="0">
                <a:effectLst/>
                <a:latin typeface="Times New Roman" panose="02020603050405020304" pitchFamily="18" charset="0"/>
                <a:cs typeface="Times New Roman" panose="02020603050405020304" pitchFamily="18" charset="0"/>
              </a:rPr>
              <a:t/>
            </a:r>
            <a:br>
              <a:rPr lang="ru-RU" sz="4800" dirty="0" smtClean="0">
                <a:effectLst/>
                <a:latin typeface="Times New Roman" panose="02020603050405020304" pitchFamily="18" charset="0"/>
                <a:cs typeface="Times New Roman" panose="02020603050405020304" pitchFamily="18" charset="0"/>
              </a:rPr>
            </a:br>
            <a:r>
              <a:rPr lang="ru-RU" sz="4000" dirty="0">
                <a:effectLst/>
                <a:latin typeface="Times New Roman" panose="02020603050405020304" pitchFamily="18" charset="0"/>
                <a:cs typeface="Times New Roman" panose="02020603050405020304" pitchFamily="18" charset="0"/>
              </a:rPr>
              <a:t/>
            </a:r>
            <a:br>
              <a:rPr lang="ru-RU" sz="4000" dirty="0">
                <a:effectLst/>
                <a:latin typeface="Times New Roman" panose="02020603050405020304" pitchFamily="18" charset="0"/>
                <a:cs typeface="Times New Roman" panose="02020603050405020304" pitchFamily="18" charset="0"/>
              </a:rPr>
            </a:br>
            <a:r>
              <a:rPr lang="ru-RU" sz="3600" b="0" dirty="0">
                <a:effectLst/>
                <a:latin typeface="Times New Roman" panose="02020603050405020304" pitchFamily="18" charset="0"/>
                <a:cs typeface="Times New Roman" panose="02020603050405020304" pitchFamily="18" charset="0"/>
              </a:rPr>
              <a:t>- О чем мы сегодня с вами говорили? Что узнали? Что было непонятно? Что понравилось на уроке? (дети отвечают на вопросы, анализируя свою работу и работу учителя)</a:t>
            </a:r>
            <a:br>
              <a:rPr lang="ru-RU" sz="3600" b="0" dirty="0">
                <a:effectLst/>
                <a:latin typeface="Times New Roman" panose="02020603050405020304" pitchFamily="18" charset="0"/>
                <a:cs typeface="Times New Roman" panose="02020603050405020304" pitchFamily="18" charset="0"/>
              </a:rPr>
            </a:br>
            <a:r>
              <a:rPr lang="ru-RU" sz="3600" dirty="0">
                <a:effectLst/>
                <a:latin typeface="Times New Roman" panose="02020603050405020304" pitchFamily="18" charset="0"/>
                <a:cs typeface="Times New Roman" panose="02020603050405020304" pitchFamily="18" charset="0"/>
              </a:rPr>
              <a:t/>
            </a:r>
            <a:br>
              <a:rPr lang="ru-RU" sz="3600" dirty="0">
                <a:effectLst/>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352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80919" cy="5328592"/>
          </a:xfrm>
        </p:spPr>
        <p:txBody>
          <a:bodyPr/>
          <a:lstStyle/>
          <a:p>
            <a:pPr algn="ctr"/>
            <a:r>
              <a:rPr lang="ru-RU" sz="4400" dirty="0" smtClean="0">
                <a:effectLst/>
                <a:latin typeface="Times New Roman" panose="02020603050405020304" pitchFamily="18" charset="0"/>
                <a:cs typeface="Times New Roman" panose="02020603050405020304" pitchFamily="18" charset="0"/>
              </a:rPr>
              <a:t>17. Рефлексия</a:t>
            </a:r>
            <a:r>
              <a:rPr lang="ru-RU" sz="4400" dirty="0">
                <a:effectLst/>
                <a:latin typeface="Times New Roman" panose="02020603050405020304" pitchFamily="18" charset="0"/>
                <a:cs typeface="Times New Roman" panose="02020603050405020304" pitchFamily="18" charset="0"/>
              </a:rPr>
              <a:t/>
            </a:r>
            <a:br>
              <a:rPr lang="ru-RU" sz="44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 У вас на столах смайлики – это лицо человечка, который либо улыбается, либо грустит. Подумайте и покажите,  какое у вас настроение было на уроке, понравился ли вам урок, все ли  у вас получилось? Дети поднимают карточки.</a:t>
            </a:r>
            <a:br>
              <a:rPr lang="ru-RU" sz="28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 Спасибо. </a:t>
            </a:r>
            <a:br>
              <a:rPr lang="ru-RU" sz="2800" dirty="0">
                <a:effectLst/>
                <a:latin typeface="Times New Roman" panose="02020603050405020304" pitchFamily="18" charset="0"/>
                <a:cs typeface="Times New Roman" panose="02020603050405020304" pitchFamily="18" charset="0"/>
              </a:rPr>
            </a:br>
            <a:r>
              <a:rPr lang="ru-RU" sz="2800" dirty="0">
                <a:effectLst/>
                <a:latin typeface="Times New Roman" panose="02020603050405020304" pitchFamily="18" charset="0"/>
                <a:cs typeface="Times New Roman" panose="02020603050405020304" pitchFamily="18" charset="0"/>
              </a:rPr>
              <a:t>Все молодцы</a:t>
            </a:r>
            <a:r>
              <a:rPr lang="ru-RU" sz="2800" dirty="0" smtClean="0">
                <a:effectLst/>
                <a:latin typeface="Times New Roman" panose="02020603050405020304" pitchFamily="18" charset="0"/>
                <a:cs typeface="Times New Roman" panose="02020603050405020304" pitchFamily="18" charset="0"/>
              </a:rPr>
              <a:t>.</a:t>
            </a:r>
            <a:br>
              <a:rPr lang="ru-RU" sz="2800" dirty="0" smtClean="0">
                <a:effectLst/>
                <a:latin typeface="Times New Roman" panose="02020603050405020304" pitchFamily="18" charset="0"/>
                <a:cs typeface="Times New Roman" panose="02020603050405020304" pitchFamily="18" charset="0"/>
              </a:rPr>
            </a:br>
            <a:r>
              <a:rPr lang="ru-RU" sz="2800" dirty="0" smtClean="0">
                <a:effectLst/>
                <a:latin typeface="Times New Roman" panose="02020603050405020304" pitchFamily="18" charset="0"/>
                <a:cs typeface="Times New Roman" panose="02020603050405020304" pitchFamily="18" charset="0"/>
              </a:rPr>
              <a:t> </a:t>
            </a:r>
            <a:r>
              <a:rPr lang="ru-RU" sz="2800" dirty="0">
                <a:effectLst/>
                <a:latin typeface="Times New Roman" panose="02020603050405020304" pitchFamily="18" charset="0"/>
                <a:cs typeface="Times New Roman" panose="02020603050405020304" pitchFamily="18" charset="0"/>
              </a:rPr>
              <a:t/>
            </a:r>
            <a:br>
              <a:rPr lang="ru-RU" sz="2800" dirty="0">
                <a:effectLst/>
                <a:latin typeface="Times New Roman" panose="02020603050405020304" pitchFamily="18" charset="0"/>
                <a:cs typeface="Times New Roman" panose="02020603050405020304" pitchFamily="18" charset="0"/>
              </a:rPr>
            </a:br>
            <a:r>
              <a:rPr lang="ru-RU" sz="4800" dirty="0" smtClean="0">
                <a:effectLst/>
                <a:latin typeface="Times New Roman" panose="02020603050405020304" pitchFamily="18" charset="0"/>
                <a:cs typeface="Times New Roman" panose="02020603050405020304" pitchFamily="18" charset="0"/>
              </a:rPr>
              <a:t>18. Оценка</a:t>
            </a:r>
            <a:r>
              <a:rPr lang="ru-RU" sz="4800" dirty="0">
                <a:effectLst/>
                <a:latin typeface="Times New Roman" panose="02020603050405020304" pitchFamily="18" charset="0"/>
                <a:cs typeface="Times New Roman" panose="02020603050405020304" pitchFamily="18" charset="0"/>
              </a:rPr>
              <a:t/>
            </a:r>
            <a:br>
              <a:rPr lang="ru-RU" sz="4800" dirty="0">
                <a:effectLst/>
                <a:latin typeface="Times New Roman" panose="02020603050405020304" pitchFamily="18" charset="0"/>
                <a:cs typeface="Times New Roman" panose="02020603050405020304" pitchFamily="18" charset="0"/>
              </a:rPr>
            </a:br>
            <a:r>
              <a:rPr lang="ru-RU" sz="4800" dirty="0">
                <a:effectLst/>
                <a:latin typeface="Times New Roman" panose="02020603050405020304" pitchFamily="18" charset="0"/>
                <a:cs typeface="Times New Roman" panose="02020603050405020304" pitchFamily="18" charset="0"/>
              </a:rPr>
              <a:t> </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033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268760"/>
            <a:ext cx="8568951" cy="3384376"/>
          </a:xfrm>
        </p:spPr>
        <p:txBody>
          <a:bodyPr/>
          <a:lstStyle/>
          <a:p>
            <a:r>
              <a:rPr lang="ru-RU" sz="4800" dirty="0">
                <a:gradFill>
                  <a:gsLst>
                    <a:gs pos="0">
                      <a:prstClr val="black"/>
                    </a:gs>
                    <a:gs pos="40000">
                      <a:prstClr val="black">
                        <a:lumMod val="75000"/>
                        <a:lumOff val="25000"/>
                      </a:prstClr>
                    </a:gs>
                    <a:gs pos="100000">
                      <a:srgbClr val="212745">
                        <a:alpha val="65000"/>
                      </a:srgbClr>
                    </a:gs>
                  </a:gsLst>
                  <a:lin ang="5400000" scaled="0"/>
                </a:gradFill>
                <a:effectLst/>
              </a:rPr>
              <a:t>Цель: закрепление знаний учащихся о признаках весны, развитие творческих способностей</a:t>
            </a:r>
            <a:br>
              <a:rPr lang="ru-RU" sz="4800" dirty="0">
                <a:gradFill>
                  <a:gsLst>
                    <a:gs pos="0">
                      <a:prstClr val="black"/>
                    </a:gs>
                    <a:gs pos="40000">
                      <a:prstClr val="black">
                        <a:lumMod val="75000"/>
                        <a:lumOff val="25000"/>
                      </a:prstClr>
                    </a:gs>
                    <a:gs pos="100000">
                      <a:srgbClr val="212745">
                        <a:alpha val="65000"/>
                      </a:srgbClr>
                    </a:gs>
                  </a:gsLst>
                  <a:lin ang="5400000" scaled="0"/>
                </a:gradFill>
                <a:effectLst/>
              </a:rPr>
            </a:br>
            <a:endParaRPr lang="ru-RU" sz="4800" dirty="0"/>
          </a:p>
        </p:txBody>
      </p:sp>
    </p:spTree>
    <p:extLst>
      <p:ext uri="{BB962C8B-B14F-4D97-AF65-F5344CB8AC3E}">
        <p14:creationId xmlns:p14="http://schemas.microsoft.com/office/powerpoint/2010/main" val="3935818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496943" cy="6192688"/>
          </a:xfrm>
        </p:spPr>
        <p:txBody>
          <a:bodyPr/>
          <a:lstStyle/>
          <a:p>
            <a:pPr lvl="0" algn="l">
              <a:spcBef>
                <a:spcPct val="20000"/>
              </a:spcBef>
              <a:spcAft>
                <a:spcPts val="300"/>
              </a:spcAft>
              <a:buFont typeface="Wingdings" panose="05000000000000000000" pitchFamily="2" charset="2"/>
              <a:buChar char="v"/>
            </a:pPr>
            <a:r>
              <a:rPr lang="ru-RU" sz="4000" dirty="0" smtClean="0">
                <a:solidFill>
                  <a:srgbClr val="212745"/>
                </a:solidFill>
                <a:effectLst/>
                <a:ea typeface="+mn-ea"/>
                <a:cs typeface="+mn-cs"/>
              </a:rPr>
              <a:t>Задачи:</a:t>
            </a:r>
            <a:r>
              <a:rPr lang="ru-RU" sz="2400" dirty="0">
                <a:solidFill>
                  <a:srgbClr val="212745"/>
                </a:solidFill>
                <a:effectLst/>
                <a:ea typeface="+mn-ea"/>
                <a:cs typeface="+mn-cs"/>
              </a:rPr>
              <a:t/>
            </a:r>
            <a:br>
              <a:rPr lang="ru-RU" sz="2400" dirty="0">
                <a:solidFill>
                  <a:srgbClr val="212745"/>
                </a:solidFill>
                <a:effectLst/>
                <a:ea typeface="+mn-ea"/>
                <a:cs typeface="+mn-cs"/>
              </a:rPr>
            </a:br>
            <a:r>
              <a:rPr lang="ru-RU" sz="2400" u="sng" dirty="0" smtClean="0">
                <a:solidFill>
                  <a:srgbClr val="212745"/>
                </a:solidFill>
                <a:effectLst/>
                <a:ea typeface="+mn-ea"/>
                <a:cs typeface="+mn-cs"/>
              </a:rPr>
              <a:t>Обучающие:</a:t>
            </a:r>
            <a:r>
              <a:rPr lang="ru-RU" sz="2400" dirty="0" smtClean="0">
                <a:solidFill>
                  <a:srgbClr val="212745"/>
                </a:solidFill>
                <a:effectLst/>
                <a:ea typeface="+mn-ea"/>
                <a:cs typeface="+mn-cs"/>
              </a:rPr>
              <a:t/>
            </a:r>
            <a:br>
              <a:rPr lang="ru-RU" sz="2400" dirty="0" smtClean="0">
                <a:solidFill>
                  <a:srgbClr val="212745"/>
                </a:solidFill>
                <a:effectLst/>
                <a:ea typeface="+mn-ea"/>
                <a:cs typeface="+mn-cs"/>
              </a:rPr>
            </a:br>
            <a:r>
              <a:rPr lang="ru-RU" sz="2400" dirty="0" smtClean="0">
                <a:solidFill>
                  <a:srgbClr val="212745"/>
                </a:solidFill>
                <a:effectLst/>
                <a:ea typeface="+mn-ea"/>
                <a:cs typeface="+mn-cs"/>
              </a:rPr>
              <a:t> </a:t>
            </a:r>
            <a:r>
              <a:rPr lang="ru-RU" sz="2400" b="0" dirty="0" smtClean="0">
                <a:solidFill>
                  <a:srgbClr val="212745"/>
                </a:solidFill>
                <a:effectLst/>
                <a:ea typeface="+mn-ea"/>
                <a:cs typeface="+mn-cs"/>
              </a:rPr>
              <a:t>Формировать </a:t>
            </a:r>
            <a:r>
              <a:rPr lang="ru-RU" sz="2400" b="0" dirty="0">
                <a:solidFill>
                  <a:srgbClr val="212745"/>
                </a:solidFill>
                <a:effectLst/>
                <a:ea typeface="+mn-ea"/>
                <a:cs typeface="+mn-cs"/>
              </a:rPr>
              <a:t>навык согласования сущ. </a:t>
            </a:r>
            <a:r>
              <a:rPr lang="ru-RU" sz="2400" b="0" dirty="0" smtClean="0">
                <a:solidFill>
                  <a:srgbClr val="212745"/>
                </a:solidFill>
                <a:effectLst/>
                <a:ea typeface="+mn-ea"/>
                <a:cs typeface="+mn-cs"/>
              </a:rPr>
              <a:t>и </a:t>
            </a:r>
            <a:r>
              <a:rPr lang="ru-RU" sz="2400" b="0" dirty="0">
                <a:solidFill>
                  <a:srgbClr val="212745"/>
                </a:solidFill>
                <a:effectLst/>
                <a:ea typeface="+mn-ea"/>
                <a:cs typeface="+mn-cs"/>
              </a:rPr>
              <a:t>прил., продолжать работу по конструированию предложений по схеме, </a:t>
            </a:r>
            <a:r>
              <a:rPr lang="ru-RU" sz="2400" b="0" dirty="0" smtClean="0">
                <a:solidFill>
                  <a:srgbClr val="212745"/>
                </a:solidFill>
                <a:effectLst/>
                <a:ea typeface="+mn-ea"/>
                <a:cs typeface="+mn-cs"/>
              </a:rPr>
              <a:t>активизации </a:t>
            </a:r>
            <a:r>
              <a:rPr lang="ru-RU" sz="2400" b="0" dirty="0">
                <a:solidFill>
                  <a:srgbClr val="212745"/>
                </a:solidFill>
                <a:effectLst/>
                <a:ea typeface="+mn-ea"/>
                <a:cs typeface="+mn-cs"/>
              </a:rPr>
              <a:t>словаря по теме «Весна</a:t>
            </a:r>
            <a:r>
              <a:rPr lang="ru-RU" sz="2400" b="0" dirty="0" smtClean="0">
                <a:solidFill>
                  <a:srgbClr val="212745"/>
                </a:solidFill>
                <a:effectLst/>
                <a:ea typeface="+mn-ea"/>
                <a:cs typeface="+mn-cs"/>
              </a:rPr>
              <a:t>»</a:t>
            </a:r>
            <a:br>
              <a:rPr lang="ru-RU" sz="2400" b="0" dirty="0" smtClean="0">
                <a:solidFill>
                  <a:srgbClr val="212745"/>
                </a:solidFill>
                <a:effectLst/>
                <a:ea typeface="+mn-ea"/>
                <a:cs typeface="+mn-cs"/>
              </a:rPr>
            </a:br>
            <a:r>
              <a:rPr lang="ru-RU" sz="2400" b="0" dirty="0" smtClean="0">
                <a:solidFill>
                  <a:srgbClr val="212745"/>
                </a:solidFill>
                <a:effectLst/>
                <a:ea typeface="+mn-ea"/>
                <a:cs typeface="+mn-cs"/>
              </a:rPr>
              <a:t>  Учить </a:t>
            </a:r>
            <a:r>
              <a:rPr lang="ru-RU" sz="2400" b="0" dirty="0">
                <a:solidFill>
                  <a:srgbClr val="212745"/>
                </a:solidFill>
                <a:effectLst/>
                <a:ea typeface="+mn-ea"/>
                <a:cs typeface="+mn-cs"/>
              </a:rPr>
              <a:t>различать и называть цвета, изображать  при помощи пластилина цветы, используя различные приемы лепки (раскатывание, сплющивание и пр.)</a:t>
            </a:r>
            <a:br>
              <a:rPr lang="ru-RU" sz="2400" b="0" dirty="0">
                <a:solidFill>
                  <a:srgbClr val="212745"/>
                </a:solidFill>
                <a:effectLst/>
                <a:ea typeface="+mn-ea"/>
                <a:cs typeface="+mn-cs"/>
              </a:rPr>
            </a:br>
            <a:r>
              <a:rPr lang="ru-RU" sz="2400" u="sng" dirty="0" smtClean="0">
                <a:solidFill>
                  <a:srgbClr val="212745"/>
                </a:solidFill>
                <a:effectLst/>
                <a:ea typeface="+mn-ea"/>
                <a:cs typeface="+mn-cs"/>
              </a:rPr>
              <a:t>Коррекционно-развивающие:</a:t>
            </a:r>
            <a:r>
              <a:rPr lang="ru-RU" sz="2400" b="0" dirty="0">
                <a:solidFill>
                  <a:srgbClr val="212745"/>
                </a:solidFill>
                <a:effectLst/>
                <a:ea typeface="+mn-ea"/>
                <a:cs typeface="+mn-cs"/>
              </a:rPr>
              <a:t/>
            </a:r>
            <a:br>
              <a:rPr lang="ru-RU" sz="2400" b="0" dirty="0">
                <a:solidFill>
                  <a:srgbClr val="212745"/>
                </a:solidFill>
                <a:effectLst/>
                <a:ea typeface="+mn-ea"/>
                <a:cs typeface="+mn-cs"/>
              </a:rPr>
            </a:br>
            <a:r>
              <a:rPr lang="ru-RU" sz="2400" b="0" dirty="0" smtClean="0">
                <a:solidFill>
                  <a:srgbClr val="212745"/>
                </a:solidFill>
                <a:effectLst/>
                <a:ea typeface="+mn-ea"/>
                <a:cs typeface="+mn-cs"/>
              </a:rPr>
              <a:t>  Развивать </a:t>
            </a:r>
            <a:r>
              <a:rPr lang="ru-RU" sz="2400" b="0" dirty="0">
                <a:solidFill>
                  <a:srgbClr val="212745"/>
                </a:solidFill>
                <a:effectLst/>
                <a:ea typeface="+mn-ea"/>
                <a:cs typeface="+mn-cs"/>
              </a:rPr>
              <a:t>наблюдательность умения анализировать и делать выводы, развивать связную речь, внимание, память, </a:t>
            </a:r>
            <a:r>
              <a:rPr lang="ru-RU" sz="2400" b="0" dirty="0" err="1">
                <a:solidFill>
                  <a:srgbClr val="212745"/>
                </a:solidFill>
                <a:effectLst/>
                <a:ea typeface="+mn-ea"/>
                <a:cs typeface="+mn-cs"/>
              </a:rPr>
              <a:t>аналитико</a:t>
            </a:r>
            <a:r>
              <a:rPr lang="ru-RU" sz="2400" b="0" dirty="0">
                <a:solidFill>
                  <a:srgbClr val="212745"/>
                </a:solidFill>
                <a:effectLst/>
                <a:ea typeface="+mn-ea"/>
                <a:cs typeface="+mn-cs"/>
              </a:rPr>
              <a:t> – синтетическую </a:t>
            </a:r>
            <a:r>
              <a:rPr lang="ru-RU" sz="2400" b="0" dirty="0" smtClean="0">
                <a:solidFill>
                  <a:srgbClr val="212745"/>
                </a:solidFill>
                <a:effectLst/>
                <a:ea typeface="+mn-ea"/>
                <a:cs typeface="+mn-cs"/>
              </a:rPr>
              <a:t>деятельность</a:t>
            </a:r>
            <a:br>
              <a:rPr lang="ru-RU" sz="2400" b="0" dirty="0" smtClean="0">
                <a:solidFill>
                  <a:srgbClr val="212745"/>
                </a:solidFill>
                <a:effectLst/>
                <a:ea typeface="+mn-ea"/>
                <a:cs typeface="+mn-cs"/>
              </a:rPr>
            </a:br>
            <a:r>
              <a:rPr lang="ru-RU" sz="2400" u="sng" dirty="0" smtClean="0">
                <a:solidFill>
                  <a:srgbClr val="212745"/>
                </a:solidFill>
                <a:effectLst/>
                <a:ea typeface="+mn-ea"/>
                <a:cs typeface="+mn-cs"/>
              </a:rPr>
              <a:t>Воспитательные:</a:t>
            </a:r>
            <a:r>
              <a:rPr lang="ru-RU" sz="2400" b="0" dirty="0">
                <a:solidFill>
                  <a:srgbClr val="212745"/>
                </a:solidFill>
                <a:effectLst/>
                <a:ea typeface="+mn-ea"/>
                <a:cs typeface="+mn-cs"/>
              </a:rPr>
              <a:t/>
            </a:r>
            <a:br>
              <a:rPr lang="ru-RU" sz="2400" b="0" dirty="0">
                <a:solidFill>
                  <a:srgbClr val="212745"/>
                </a:solidFill>
                <a:effectLst/>
                <a:ea typeface="+mn-ea"/>
                <a:cs typeface="+mn-cs"/>
              </a:rPr>
            </a:br>
            <a:r>
              <a:rPr lang="ru-RU" sz="2400" b="0" dirty="0" smtClean="0">
                <a:solidFill>
                  <a:srgbClr val="212745"/>
                </a:solidFill>
                <a:effectLst/>
                <a:ea typeface="+mn-ea"/>
                <a:cs typeface="+mn-cs"/>
              </a:rPr>
              <a:t>  Воспитывать </a:t>
            </a:r>
            <a:r>
              <a:rPr lang="ru-RU" sz="2400" b="0" dirty="0">
                <a:solidFill>
                  <a:srgbClr val="212745"/>
                </a:solidFill>
                <a:effectLst/>
                <a:ea typeface="+mn-ea"/>
                <a:cs typeface="+mn-cs"/>
              </a:rPr>
              <a:t>любовь к </a:t>
            </a:r>
            <a:r>
              <a:rPr lang="ru-RU" sz="2400" b="0" dirty="0" smtClean="0">
                <a:solidFill>
                  <a:srgbClr val="212745"/>
                </a:solidFill>
                <a:effectLst/>
                <a:ea typeface="+mn-ea"/>
                <a:cs typeface="+mn-cs"/>
              </a:rPr>
              <a:t>природе</a:t>
            </a:r>
            <a:r>
              <a:rPr lang="ru-RU" sz="2400" b="0" dirty="0">
                <a:solidFill>
                  <a:srgbClr val="212745"/>
                </a:solidFill>
                <a:effectLst/>
                <a:ea typeface="+mn-ea"/>
                <a:cs typeface="+mn-cs"/>
              </a:rPr>
              <a:t/>
            </a:r>
            <a:br>
              <a:rPr lang="ru-RU" sz="2400" b="0" dirty="0">
                <a:solidFill>
                  <a:srgbClr val="212745"/>
                </a:solidFill>
                <a:effectLst/>
                <a:ea typeface="+mn-ea"/>
                <a:cs typeface="+mn-cs"/>
              </a:rPr>
            </a:br>
            <a:r>
              <a:rPr lang="ru-RU" sz="2400" b="0" dirty="0">
                <a:solidFill>
                  <a:srgbClr val="212745"/>
                </a:solidFill>
                <a:effectLst/>
                <a:ea typeface="+mn-ea"/>
                <a:cs typeface="+mn-cs"/>
              </a:rPr>
              <a:t> </a:t>
            </a:r>
            <a:r>
              <a:rPr lang="ru-RU" sz="2400" b="0" dirty="0" smtClean="0">
                <a:solidFill>
                  <a:srgbClr val="212745"/>
                </a:solidFill>
                <a:effectLst/>
                <a:ea typeface="+mn-ea"/>
                <a:cs typeface="+mn-cs"/>
              </a:rPr>
              <a:t> Продолжать </a:t>
            </a:r>
            <a:r>
              <a:rPr lang="ru-RU" sz="2400" b="0" dirty="0">
                <a:solidFill>
                  <a:srgbClr val="212745"/>
                </a:solidFill>
                <a:effectLst/>
                <a:ea typeface="+mn-ea"/>
                <a:cs typeface="+mn-cs"/>
              </a:rPr>
              <a:t>учить работать коллективно, развивая у детей коммуникативные </a:t>
            </a:r>
            <a:r>
              <a:rPr lang="ru-RU" sz="2400" b="0" dirty="0" smtClean="0">
                <a:solidFill>
                  <a:srgbClr val="212745"/>
                </a:solidFill>
                <a:effectLst/>
                <a:ea typeface="+mn-ea"/>
                <a:cs typeface="+mn-cs"/>
              </a:rPr>
              <a:t>способности</a:t>
            </a:r>
            <a:r>
              <a:rPr lang="ru-RU" sz="2400" b="0" dirty="0">
                <a:solidFill>
                  <a:srgbClr val="212745"/>
                </a:solidFill>
                <a:effectLst/>
                <a:ea typeface="+mn-ea"/>
                <a:cs typeface="+mn-cs"/>
              </a:rPr>
              <a:t/>
            </a:r>
            <a:br>
              <a:rPr lang="ru-RU" sz="2400" b="0" dirty="0">
                <a:solidFill>
                  <a:srgbClr val="212745"/>
                </a:solidFill>
                <a:effectLst/>
                <a:ea typeface="+mn-ea"/>
                <a:cs typeface="+mn-cs"/>
              </a:rPr>
            </a:br>
            <a:endParaRPr lang="ru-RU" sz="2400" dirty="0"/>
          </a:p>
        </p:txBody>
      </p:sp>
    </p:spTree>
    <p:extLst>
      <p:ext uri="{BB962C8B-B14F-4D97-AF65-F5344CB8AC3E}">
        <p14:creationId xmlns:p14="http://schemas.microsoft.com/office/powerpoint/2010/main" val="136540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496943" cy="5472608"/>
          </a:xfrm>
        </p:spPr>
        <p:txBody>
          <a:bodyPr/>
          <a:lstStyle/>
          <a:p>
            <a:pPr algn="l"/>
            <a:r>
              <a:rPr lang="ru-RU" dirty="0">
                <a:effectLst/>
              </a:rPr>
              <a:t>Оборудование: разрезные картинки. Дидактический материал, карточки со словами, опорные таблицы, компьютерная  презентация, пластилин и большой лист картона.</a:t>
            </a:r>
            <a:br>
              <a:rPr lang="ru-RU" dirty="0">
                <a:effectLst/>
              </a:rPr>
            </a:br>
            <a:endParaRPr lang="ru-RU" dirty="0"/>
          </a:p>
        </p:txBody>
      </p:sp>
    </p:spTree>
    <p:extLst>
      <p:ext uri="{BB962C8B-B14F-4D97-AF65-F5344CB8AC3E}">
        <p14:creationId xmlns:p14="http://schemas.microsoft.com/office/powerpoint/2010/main" val="2290081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80919" cy="5904656"/>
          </a:xfrm>
        </p:spPr>
        <p:txBody>
          <a:bodyPr/>
          <a:lstStyle/>
          <a:p>
            <a:pPr algn="ctr"/>
            <a:r>
              <a:rPr lang="ru-RU" dirty="0" smtClean="0"/>
              <a:t>План урока</a:t>
            </a:r>
            <a:br>
              <a:rPr lang="ru-RU" dirty="0" smtClean="0"/>
            </a:br>
            <a:r>
              <a:rPr lang="ru-RU" sz="2800" dirty="0" smtClean="0"/>
              <a:t>1.</a:t>
            </a:r>
            <a:r>
              <a:rPr lang="ru-RU" sz="2800" dirty="0" smtClean="0">
                <a:effectLst/>
              </a:rPr>
              <a:t>Организационный момент</a:t>
            </a:r>
            <a:br>
              <a:rPr lang="ru-RU" sz="2800" dirty="0" smtClean="0">
                <a:effectLst/>
              </a:rPr>
            </a:br>
            <a:r>
              <a:rPr lang="ru-RU" sz="2800" dirty="0" smtClean="0">
                <a:effectLst/>
              </a:rPr>
              <a:t>2.</a:t>
            </a:r>
            <a:r>
              <a:rPr lang="ru-RU" sz="2800" dirty="0">
                <a:effectLst/>
              </a:rPr>
              <a:t> Речевая </a:t>
            </a:r>
            <a:r>
              <a:rPr lang="ru-RU" sz="2800" dirty="0" smtClean="0">
                <a:effectLst/>
              </a:rPr>
              <a:t>гимнастика</a:t>
            </a:r>
            <a:br>
              <a:rPr lang="ru-RU" sz="2800" dirty="0" smtClean="0">
                <a:effectLst/>
              </a:rPr>
            </a:br>
            <a:r>
              <a:rPr lang="ru-RU" sz="2800" dirty="0" smtClean="0">
                <a:effectLst/>
              </a:rPr>
              <a:t>3.</a:t>
            </a:r>
            <a:r>
              <a:rPr lang="ru-RU" sz="2800" dirty="0">
                <a:effectLst/>
              </a:rPr>
              <a:t> Актуализация знаний </a:t>
            </a:r>
            <a:r>
              <a:rPr lang="ru-RU" sz="2800" dirty="0" smtClean="0">
                <a:effectLst/>
              </a:rPr>
              <a:t>учащихся</a:t>
            </a:r>
            <a:br>
              <a:rPr lang="ru-RU" sz="2800" dirty="0" smtClean="0">
                <a:effectLst/>
              </a:rPr>
            </a:br>
            <a:r>
              <a:rPr lang="ru-RU" sz="2800" dirty="0" smtClean="0">
                <a:effectLst/>
              </a:rPr>
              <a:t>4.</a:t>
            </a:r>
            <a:r>
              <a:rPr lang="ru-RU" sz="2800" dirty="0">
                <a:effectLst/>
              </a:rPr>
              <a:t> Сообщение темы </a:t>
            </a:r>
            <a:r>
              <a:rPr lang="ru-RU" sz="2800" dirty="0" smtClean="0">
                <a:effectLst/>
              </a:rPr>
              <a:t>урока</a:t>
            </a:r>
            <a:br>
              <a:rPr lang="ru-RU" sz="2800" dirty="0" smtClean="0">
                <a:effectLst/>
              </a:rPr>
            </a:br>
            <a:r>
              <a:rPr lang="ru-RU" sz="2800" dirty="0" smtClean="0">
                <a:effectLst/>
              </a:rPr>
              <a:t>5.</a:t>
            </a:r>
            <a:r>
              <a:rPr lang="ru-RU" sz="2800" dirty="0">
                <a:effectLst/>
              </a:rPr>
              <a:t> Дыхательная гимнастика.</a:t>
            </a:r>
            <a:br>
              <a:rPr lang="ru-RU" sz="2800" dirty="0">
                <a:effectLst/>
              </a:rPr>
            </a:br>
            <a:r>
              <a:rPr lang="ru-RU" sz="2800" dirty="0" smtClean="0">
                <a:effectLst/>
              </a:rPr>
              <a:t>6.  Дидактическая </a:t>
            </a:r>
            <a:r>
              <a:rPr lang="ru-RU" sz="2800" dirty="0">
                <a:effectLst/>
              </a:rPr>
              <a:t>игра «Первые цветы» </a:t>
            </a:r>
            <a:r>
              <a:rPr lang="ru-RU" sz="2800" dirty="0" smtClean="0">
                <a:effectLst/>
              </a:rPr>
              <a:t/>
            </a:r>
            <a:br>
              <a:rPr lang="ru-RU" sz="2800" dirty="0" smtClean="0">
                <a:effectLst/>
              </a:rPr>
            </a:br>
            <a:r>
              <a:rPr lang="ru-RU" sz="2800" dirty="0" smtClean="0">
                <a:effectLst/>
              </a:rPr>
              <a:t>7. </a:t>
            </a:r>
            <a:r>
              <a:rPr lang="ru-RU" sz="2800" dirty="0" err="1" smtClean="0">
                <a:effectLst/>
              </a:rPr>
              <a:t>Психогимнастика</a:t>
            </a:r>
            <a:r>
              <a:rPr lang="ru-RU" sz="2800" dirty="0" smtClean="0">
                <a:effectLst/>
              </a:rPr>
              <a:t>  </a:t>
            </a:r>
            <a:br>
              <a:rPr lang="ru-RU" sz="2800" dirty="0" smtClean="0">
                <a:effectLst/>
              </a:rPr>
            </a:br>
            <a:r>
              <a:rPr lang="ru-RU" sz="2800" dirty="0" smtClean="0">
                <a:effectLst/>
              </a:rPr>
              <a:t>8.Беседа</a:t>
            </a:r>
            <a:r>
              <a:rPr lang="ru-RU" sz="2800" dirty="0">
                <a:effectLst/>
              </a:rPr>
              <a:t/>
            </a:r>
            <a:br>
              <a:rPr lang="ru-RU" sz="2800" dirty="0">
                <a:effectLst/>
              </a:rPr>
            </a:br>
            <a:r>
              <a:rPr lang="ru-RU" sz="2800" dirty="0" smtClean="0">
                <a:effectLst/>
              </a:rPr>
              <a:t>9.</a:t>
            </a:r>
            <a:r>
              <a:rPr lang="ru-RU" sz="2800" dirty="0">
                <a:effectLst/>
              </a:rPr>
              <a:t> Упражнения на изменения силы </a:t>
            </a:r>
            <a:r>
              <a:rPr lang="ru-RU" sz="2800" dirty="0" smtClean="0">
                <a:effectLst/>
              </a:rPr>
              <a:t>голоса</a:t>
            </a:r>
            <a:r>
              <a:rPr lang="ru-RU" sz="2800" dirty="0">
                <a:effectLst/>
              </a:rPr>
              <a:t/>
            </a:r>
            <a:br>
              <a:rPr lang="ru-RU" sz="2800" dirty="0">
                <a:effectLst/>
              </a:rPr>
            </a:br>
            <a:r>
              <a:rPr lang="ru-RU" sz="2800" dirty="0" smtClean="0">
                <a:effectLst/>
              </a:rPr>
              <a:t>10.</a:t>
            </a:r>
            <a:r>
              <a:rPr lang="ru-RU" sz="2800" dirty="0">
                <a:effectLst/>
              </a:rPr>
              <a:t> </a:t>
            </a:r>
            <a:r>
              <a:rPr lang="ru-RU" sz="2800" dirty="0" smtClean="0">
                <a:effectLst/>
              </a:rPr>
              <a:t>Физкультминутка</a:t>
            </a:r>
            <a:r>
              <a:rPr lang="ru-RU" sz="2800" dirty="0">
                <a:effectLst/>
              </a:rPr>
              <a:t/>
            </a:r>
            <a:br>
              <a:rPr lang="ru-RU" sz="2800" dirty="0">
                <a:effectLst/>
              </a:rPr>
            </a:br>
            <a:r>
              <a:rPr lang="ru-RU" sz="2800" dirty="0" smtClean="0">
                <a:effectLst/>
              </a:rPr>
              <a:t>11. Игра </a:t>
            </a:r>
            <a:r>
              <a:rPr lang="ru-RU" sz="2800" dirty="0">
                <a:effectLst/>
              </a:rPr>
              <a:t>« Бывает или нет</a:t>
            </a:r>
            <a:r>
              <a:rPr lang="ru-RU" sz="2800" dirty="0" smtClean="0">
                <a:effectLst/>
              </a:rPr>
              <a:t>»</a:t>
            </a:r>
            <a:r>
              <a:rPr lang="ru-RU" sz="2800" dirty="0">
                <a:effectLst/>
              </a:rPr>
              <a:t/>
            </a:r>
            <a:br>
              <a:rPr lang="ru-RU" sz="2800" dirty="0">
                <a:effectLst/>
              </a:rPr>
            </a:br>
            <a:r>
              <a:rPr lang="ru-RU" sz="2800" dirty="0">
                <a:effectLst/>
              </a:rPr>
              <a:t/>
            </a:r>
            <a:br>
              <a:rPr lang="ru-RU" sz="2800" dirty="0">
                <a:effectLst/>
              </a:rPr>
            </a:br>
            <a:r>
              <a:rPr lang="ru-RU" sz="2800" dirty="0"/>
              <a:t/>
            </a:r>
            <a:br>
              <a:rPr lang="ru-RU" sz="2800" dirty="0"/>
            </a:br>
            <a:r>
              <a:rPr lang="ru-RU" sz="2800" dirty="0">
                <a:effectLst/>
              </a:rPr>
              <a:t/>
            </a:r>
            <a:br>
              <a:rPr lang="ru-RU" sz="2800" dirty="0">
                <a:effectLst/>
              </a:rPr>
            </a:br>
            <a:r>
              <a:rPr lang="ru-RU" sz="2800" dirty="0">
                <a:effectLst/>
              </a:rPr>
              <a:t/>
            </a:r>
            <a:br>
              <a:rPr lang="ru-RU" sz="2800" dirty="0">
                <a:effectLst/>
              </a:rPr>
            </a:br>
            <a:r>
              <a:rPr lang="ru-RU" sz="2800" dirty="0">
                <a:effectLst/>
              </a:rPr>
              <a:t/>
            </a:r>
            <a:br>
              <a:rPr lang="ru-RU" sz="2800" dirty="0">
                <a:effectLst/>
              </a:rPr>
            </a:br>
            <a:endParaRPr lang="ru-RU" sz="2800" dirty="0"/>
          </a:p>
        </p:txBody>
      </p:sp>
    </p:spTree>
    <p:extLst>
      <p:ext uri="{BB962C8B-B14F-4D97-AF65-F5344CB8AC3E}">
        <p14:creationId xmlns:p14="http://schemas.microsoft.com/office/powerpoint/2010/main" val="305382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6192688"/>
          </a:xfrm>
        </p:spPr>
        <p:txBody>
          <a:bodyPr/>
          <a:lstStyle/>
          <a:p>
            <a:pPr marL="0" indent="0" algn="ctr">
              <a:buNone/>
            </a:pPr>
            <a:r>
              <a:rPr lang="ru-RU" sz="4400" b="0" dirty="0" smtClean="0">
                <a:latin typeface="Times New Roman" panose="02020603050405020304" pitchFamily="18" charset="0"/>
                <a:cs typeface="Times New Roman" panose="02020603050405020304" pitchFamily="18" charset="0"/>
              </a:rPr>
              <a:t>12. Составление </a:t>
            </a:r>
            <a:r>
              <a:rPr lang="ru-RU" sz="4400" b="0" dirty="0">
                <a:latin typeface="Times New Roman" panose="02020603050405020304" pitchFamily="18" charset="0"/>
                <a:cs typeface="Times New Roman" panose="02020603050405020304" pitchFamily="18" charset="0"/>
              </a:rPr>
              <a:t>предложения по схеме</a:t>
            </a:r>
            <a:br>
              <a:rPr lang="ru-RU" sz="4400" b="0" dirty="0">
                <a:latin typeface="Times New Roman" panose="02020603050405020304" pitchFamily="18" charset="0"/>
                <a:cs typeface="Times New Roman" panose="02020603050405020304" pitchFamily="18" charset="0"/>
              </a:rPr>
            </a:br>
            <a:r>
              <a:rPr lang="ru-RU" sz="4400" b="0" dirty="0">
                <a:latin typeface="Times New Roman" panose="02020603050405020304" pitchFamily="18" charset="0"/>
                <a:cs typeface="Times New Roman" panose="02020603050405020304" pitchFamily="18" charset="0"/>
              </a:rPr>
              <a:t>13. Беседа</a:t>
            </a:r>
            <a:br>
              <a:rPr lang="ru-RU" sz="4400" b="0" dirty="0">
                <a:latin typeface="Times New Roman" panose="02020603050405020304" pitchFamily="18" charset="0"/>
                <a:cs typeface="Times New Roman" panose="02020603050405020304" pitchFamily="18" charset="0"/>
              </a:rPr>
            </a:br>
            <a:r>
              <a:rPr lang="ru-RU" sz="4400" b="0" dirty="0">
                <a:latin typeface="Times New Roman" panose="02020603050405020304" pitchFamily="18" charset="0"/>
                <a:cs typeface="Times New Roman" panose="02020603050405020304" pitchFamily="18" charset="0"/>
              </a:rPr>
              <a:t>14. Пальчиковая гимнастика</a:t>
            </a:r>
            <a:br>
              <a:rPr lang="ru-RU" sz="4400" b="0" dirty="0">
                <a:latin typeface="Times New Roman" panose="02020603050405020304" pitchFamily="18" charset="0"/>
                <a:cs typeface="Times New Roman" panose="02020603050405020304" pitchFamily="18" charset="0"/>
              </a:rPr>
            </a:br>
            <a:r>
              <a:rPr lang="ru-RU" sz="4400" b="0" dirty="0">
                <a:latin typeface="Times New Roman" panose="02020603050405020304" pitchFamily="18" charset="0"/>
                <a:cs typeface="Times New Roman" panose="02020603050405020304" pitchFamily="18" charset="0"/>
              </a:rPr>
              <a:t>15. Практическая работа</a:t>
            </a:r>
            <a:br>
              <a:rPr lang="ru-RU" sz="4400" b="0" dirty="0">
                <a:latin typeface="Times New Roman" panose="02020603050405020304" pitchFamily="18" charset="0"/>
                <a:cs typeface="Times New Roman" panose="02020603050405020304" pitchFamily="18" charset="0"/>
              </a:rPr>
            </a:br>
            <a:r>
              <a:rPr lang="ru-RU" sz="4400" b="0" dirty="0">
                <a:latin typeface="Times New Roman" panose="02020603050405020304" pitchFamily="18" charset="0"/>
                <a:cs typeface="Times New Roman" panose="02020603050405020304" pitchFamily="18" charset="0"/>
              </a:rPr>
              <a:t>16. </a:t>
            </a:r>
            <a:r>
              <a:rPr lang="ru-RU" sz="4400" b="0" dirty="0" smtClean="0">
                <a:latin typeface="Times New Roman" panose="02020603050405020304" pitchFamily="18" charset="0"/>
                <a:cs typeface="Times New Roman" panose="02020603050405020304" pitchFamily="18" charset="0"/>
              </a:rPr>
              <a:t>Итог </a:t>
            </a:r>
            <a:r>
              <a:rPr lang="ru-RU" sz="4400" b="0" dirty="0">
                <a:latin typeface="Times New Roman" panose="02020603050405020304" pitchFamily="18" charset="0"/>
                <a:cs typeface="Times New Roman" panose="02020603050405020304" pitchFamily="18" charset="0"/>
              </a:rPr>
              <a:t>урока </a:t>
            </a:r>
            <a:br>
              <a:rPr lang="ru-RU" sz="4400" b="0" dirty="0">
                <a:latin typeface="Times New Roman" panose="02020603050405020304" pitchFamily="18" charset="0"/>
                <a:cs typeface="Times New Roman" panose="02020603050405020304" pitchFamily="18" charset="0"/>
              </a:rPr>
            </a:br>
            <a:r>
              <a:rPr lang="ru-RU" sz="4400" b="0" dirty="0" smtClean="0">
                <a:latin typeface="Times New Roman" panose="02020603050405020304" pitchFamily="18" charset="0"/>
                <a:cs typeface="Times New Roman" panose="02020603050405020304" pitchFamily="18" charset="0"/>
              </a:rPr>
              <a:t>17. Рефлексия</a:t>
            </a:r>
            <a:r>
              <a:rPr lang="ru-RU" sz="4400" b="0" dirty="0">
                <a:latin typeface="Times New Roman" panose="02020603050405020304" pitchFamily="18" charset="0"/>
                <a:cs typeface="Times New Roman" panose="02020603050405020304" pitchFamily="18" charset="0"/>
              </a:rPr>
              <a:t>.</a:t>
            </a:r>
            <a:br>
              <a:rPr lang="ru-RU" sz="4400" b="0" dirty="0">
                <a:latin typeface="Times New Roman" panose="02020603050405020304" pitchFamily="18" charset="0"/>
                <a:cs typeface="Times New Roman" panose="02020603050405020304" pitchFamily="18" charset="0"/>
              </a:rPr>
            </a:br>
            <a:r>
              <a:rPr lang="ru-RU" sz="4400" b="0" dirty="0" smtClean="0">
                <a:latin typeface="Times New Roman" panose="02020603050405020304" pitchFamily="18" charset="0"/>
                <a:cs typeface="Times New Roman" panose="02020603050405020304" pitchFamily="18" charset="0"/>
              </a:rPr>
              <a:t>18. Оценка</a:t>
            </a:r>
            <a:r>
              <a:rPr lang="ru-RU" sz="4400" b="0" dirty="0">
                <a:latin typeface="Times New Roman" panose="02020603050405020304" pitchFamily="18" charset="0"/>
                <a:cs typeface="Times New Roman" panose="02020603050405020304" pitchFamily="18" charset="0"/>
              </a:rPr>
              <a:t>.</a:t>
            </a:r>
            <a:br>
              <a:rPr lang="ru-RU" sz="4400" b="0" dirty="0">
                <a:latin typeface="Times New Roman" panose="02020603050405020304" pitchFamily="18" charset="0"/>
                <a:cs typeface="Times New Roman" panose="02020603050405020304" pitchFamily="18" charset="0"/>
              </a:rPr>
            </a:br>
            <a:endParaRPr lang="ru-RU" sz="4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9078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19" cy="5976664"/>
          </a:xfrm>
        </p:spPr>
        <p:txBody>
          <a:bodyPr/>
          <a:lstStyle/>
          <a:p>
            <a:pPr algn="ctr"/>
            <a:r>
              <a:rPr lang="ru-RU" dirty="0"/>
              <a:t>Ход урока</a:t>
            </a:r>
            <a:br>
              <a:rPr lang="ru-RU" dirty="0"/>
            </a:br>
            <a:r>
              <a:rPr lang="ru-RU" sz="4000" dirty="0" smtClean="0"/>
              <a:t>1. Организационный момент</a:t>
            </a:r>
            <a:r>
              <a:rPr lang="ru-RU" sz="4000" dirty="0"/>
              <a:t/>
            </a:r>
            <a:br>
              <a:rPr lang="ru-RU" sz="4000" dirty="0"/>
            </a:br>
            <a:r>
              <a:rPr lang="ru-RU" sz="2800" dirty="0"/>
              <a:t>Правило посадки. </a:t>
            </a:r>
            <a:r>
              <a:rPr lang="ru-RU" sz="2800" dirty="0" smtClean="0"/>
              <a:t/>
            </a:r>
            <a:br>
              <a:rPr lang="ru-RU" sz="2800" dirty="0" smtClean="0"/>
            </a:br>
            <a:r>
              <a:rPr lang="ru-RU" sz="2800" dirty="0" smtClean="0"/>
              <a:t>Правила </a:t>
            </a:r>
            <a:r>
              <a:rPr lang="ru-RU" sz="2800" dirty="0"/>
              <a:t>поведения на уроке. </a:t>
            </a:r>
            <a:r>
              <a:rPr lang="ru-RU" sz="2800" dirty="0" smtClean="0"/>
              <a:t/>
            </a:r>
            <a:br>
              <a:rPr lang="ru-RU" sz="2800" dirty="0" smtClean="0"/>
            </a:br>
            <a:r>
              <a:rPr lang="ru-RU" sz="2800" dirty="0" smtClean="0"/>
              <a:t>Повторение </a:t>
            </a:r>
            <a:r>
              <a:rPr lang="ru-RU" sz="2800" dirty="0"/>
              <a:t>правил в стихотворной форме</a:t>
            </a:r>
            <a:r>
              <a:rPr lang="ru-RU" sz="2800" dirty="0" smtClean="0"/>
              <a:t>.</a:t>
            </a:r>
            <a:br>
              <a:rPr lang="ru-RU" sz="2800" dirty="0" smtClean="0"/>
            </a:br>
            <a:r>
              <a:rPr lang="ru-RU" sz="2800" dirty="0"/>
              <a:t/>
            </a:r>
            <a:br>
              <a:rPr lang="ru-RU" sz="2800" dirty="0"/>
            </a:br>
            <a:r>
              <a:rPr lang="ru-RU" sz="4000" dirty="0" smtClean="0"/>
              <a:t>2. Речевая </a:t>
            </a:r>
            <a:r>
              <a:rPr lang="ru-RU" sz="4000" dirty="0"/>
              <a:t>гимнастика</a:t>
            </a:r>
            <a:br>
              <a:rPr lang="ru-RU" sz="4000" dirty="0"/>
            </a:br>
            <a:r>
              <a:rPr lang="ru-RU" sz="2800" dirty="0"/>
              <a:t>Дети повторят за учителем:</a:t>
            </a:r>
            <a:br>
              <a:rPr lang="ru-RU" sz="2800" dirty="0"/>
            </a:br>
            <a:r>
              <a:rPr lang="ru-RU" sz="2800" dirty="0"/>
              <a:t>- </a:t>
            </a:r>
            <a:r>
              <a:rPr lang="ru-RU" sz="2800" dirty="0" smtClean="0"/>
              <a:t>«Вот </a:t>
            </a:r>
            <a:r>
              <a:rPr lang="ru-RU" sz="2800" dirty="0"/>
              <a:t>и зацвел весенний цветок, </a:t>
            </a:r>
            <a:br>
              <a:rPr lang="ru-RU" sz="2800" dirty="0"/>
            </a:br>
            <a:r>
              <a:rPr lang="ru-RU" sz="2800" dirty="0"/>
              <a:t>Стаями птицы летят на восток</a:t>
            </a:r>
            <a:r>
              <a:rPr lang="ru-RU" sz="2800" dirty="0" smtClean="0"/>
              <a:t>»</a:t>
            </a:r>
            <a:r>
              <a:rPr lang="ru-RU" sz="2800" dirty="0"/>
              <a:t/>
            </a:r>
            <a:br>
              <a:rPr lang="ru-RU" sz="2800" dirty="0"/>
            </a:br>
            <a:r>
              <a:rPr lang="ru-RU" sz="2800" dirty="0" smtClean="0"/>
              <a:t>- « </a:t>
            </a:r>
            <a:r>
              <a:rPr lang="ru-RU" sz="2800" dirty="0"/>
              <a:t>В гнездах птицы и птенцы: </a:t>
            </a:r>
            <a:r>
              <a:rPr lang="ru-RU" sz="2800" dirty="0" smtClean="0"/>
              <a:t>мамы, детки </a:t>
            </a:r>
            <a:r>
              <a:rPr lang="ru-RU" sz="2800" dirty="0"/>
              <a:t>и отцы»</a:t>
            </a:r>
            <a:r>
              <a:rPr lang="ru-RU" dirty="0"/>
              <a:t/>
            </a:r>
            <a:br>
              <a:rPr lang="ru-RU" dirty="0"/>
            </a:br>
            <a:endParaRPr lang="ru-RU" dirty="0"/>
          </a:p>
        </p:txBody>
      </p:sp>
    </p:spTree>
    <p:extLst>
      <p:ext uri="{BB962C8B-B14F-4D97-AF65-F5344CB8AC3E}">
        <p14:creationId xmlns:p14="http://schemas.microsoft.com/office/powerpoint/2010/main" val="3133618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1" cy="6120680"/>
          </a:xfrm>
        </p:spPr>
        <p:txBody>
          <a:bodyPr/>
          <a:lstStyle/>
          <a:p>
            <a:pPr algn="ctr"/>
            <a:r>
              <a:rPr lang="ru-RU" sz="4800" dirty="0" smtClean="0">
                <a:effectLst/>
              </a:rPr>
              <a:t>3. Актуализация </a:t>
            </a:r>
            <a:r>
              <a:rPr lang="ru-RU" sz="4800" dirty="0">
                <a:effectLst/>
              </a:rPr>
              <a:t>знаний учащихся</a:t>
            </a:r>
            <a:br>
              <a:rPr lang="ru-RU" sz="4800" dirty="0">
                <a:effectLst/>
              </a:rPr>
            </a:br>
            <a:r>
              <a:rPr lang="ru-RU" sz="4400" dirty="0">
                <a:effectLst/>
              </a:rPr>
              <a:t>Отгадайте загадку:</a:t>
            </a:r>
            <a:br>
              <a:rPr lang="ru-RU" sz="4400" dirty="0">
                <a:effectLst/>
              </a:rPr>
            </a:br>
            <a:r>
              <a:rPr lang="ru-RU" sz="4400" dirty="0" smtClean="0">
                <a:effectLst/>
              </a:rPr>
              <a:t>«Тает </a:t>
            </a:r>
            <a:r>
              <a:rPr lang="ru-RU" sz="4400" dirty="0">
                <a:effectLst/>
              </a:rPr>
              <a:t>снежок, ожил лужок.</a:t>
            </a:r>
            <a:br>
              <a:rPr lang="ru-RU" sz="4400" dirty="0">
                <a:effectLst/>
              </a:rPr>
            </a:br>
            <a:r>
              <a:rPr lang="ru-RU" sz="4400" dirty="0">
                <a:effectLst/>
              </a:rPr>
              <a:t>День прибывает, когда это </a:t>
            </a:r>
            <a:r>
              <a:rPr lang="ru-RU" sz="4400" dirty="0" smtClean="0">
                <a:effectLst/>
              </a:rPr>
              <a:t>бывает?» </a:t>
            </a:r>
            <a:r>
              <a:rPr lang="ru-RU" sz="4400" dirty="0">
                <a:effectLst/>
              </a:rPr>
              <a:t/>
            </a:r>
            <a:br>
              <a:rPr lang="ru-RU" sz="4400" dirty="0">
                <a:effectLst/>
              </a:rPr>
            </a:br>
            <a:r>
              <a:rPr lang="ru-RU" sz="4400" dirty="0">
                <a:effectLst/>
              </a:rPr>
              <a:t>Дети отвечают, что весной</a:t>
            </a:r>
            <a:r>
              <a:rPr lang="ru-RU" sz="4400" dirty="0" smtClean="0">
                <a:effectLst/>
              </a:rPr>
              <a:t>.</a:t>
            </a:r>
            <a:br>
              <a:rPr lang="ru-RU" sz="4400" dirty="0" smtClean="0">
                <a:effectLst/>
              </a:rPr>
            </a:br>
            <a:r>
              <a:rPr lang="ru-RU" sz="4400" dirty="0" smtClean="0">
                <a:effectLst/>
              </a:rPr>
              <a:t> </a:t>
            </a:r>
            <a:r>
              <a:rPr lang="ru-RU" sz="4400" dirty="0">
                <a:effectLst/>
              </a:rPr>
              <a:t/>
            </a:r>
            <a:br>
              <a:rPr lang="ru-RU" sz="4400" dirty="0">
                <a:effectLst/>
              </a:rPr>
            </a:br>
            <a:r>
              <a:rPr lang="ru-RU" sz="2800" dirty="0">
                <a:effectLst/>
              </a:rPr>
              <a:t/>
            </a:r>
            <a:br>
              <a:rPr lang="ru-RU" sz="2800" dirty="0">
                <a:effectLst/>
              </a:rPr>
            </a:br>
            <a:endParaRPr lang="ru-RU" sz="2800" dirty="0"/>
          </a:p>
        </p:txBody>
      </p:sp>
    </p:spTree>
    <p:extLst>
      <p:ext uri="{BB962C8B-B14F-4D97-AF65-F5344CB8AC3E}">
        <p14:creationId xmlns:p14="http://schemas.microsoft.com/office/powerpoint/2010/main" val="2291651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496943" cy="6192688"/>
          </a:xfrm>
        </p:spPr>
        <p:txBody>
          <a:bodyPr/>
          <a:lstStyle/>
          <a:p>
            <a:pPr algn="ctr"/>
            <a:r>
              <a:rPr lang="ru-RU" sz="2400" dirty="0"/>
              <a:t>Начинается показ компьютерной презентации. 1 слайд «Весна»</a:t>
            </a:r>
            <a:br>
              <a:rPr lang="ru-RU" sz="2400" dirty="0"/>
            </a:br>
            <a:r>
              <a:rPr lang="ru-RU" sz="2400" dirty="0"/>
              <a:t> На доске табличка «ВЕСНА»</a:t>
            </a:r>
            <a:br>
              <a:rPr lang="ru-RU" sz="2400" dirty="0"/>
            </a:br>
            <a:r>
              <a:rPr lang="ru-RU" sz="2400" dirty="0"/>
              <a:t>Учитель задает вопросы:</a:t>
            </a:r>
            <a:br>
              <a:rPr lang="ru-RU" sz="2400" dirty="0"/>
            </a:br>
            <a:r>
              <a:rPr lang="ru-RU" sz="2400" dirty="0"/>
              <a:t>- Какие весенние месяцы вы знаете? Учитель загадывает о месяцах загадки. </a:t>
            </a:r>
            <a:br>
              <a:rPr lang="ru-RU" sz="2400" dirty="0"/>
            </a:br>
            <a:r>
              <a:rPr lang="ru-RU" sz="2400" dirty="0"/>
              <a:t>- Про  какой месяц данная картинка? (слайд № 2) Слайды чередуются, показывая </a:t>
            </a:r>
            <a:r>
              <a:rPr lang="ru-RU" sz="2400" dirty="0" smtClean="0"/>
              <a:t>март, апрель, </a:t>
            </a:r>
            <a:r>
              <a:rPr lang="ru-RU" sz="2400" dirty="0" smtClean="0"/>
              <a:t>май</a:t>
            </a:r>
            <a:r>
              <a:rPr lang="ru-RU" sz="2400" dirty="0"/>
              <a:t>. Дети называют месяцы.</a:t>
            </a:r>
            <a:br>
              <a:rPr lang="ru-RU" sz="2400" dirty="0"/>
            </a:br>
            <a:r>
              <a:rPr lang="ru-RU" sz="2400" dirty="0"/>
              <a:t>А вы знаете, как в народе называли месяцы? У каждого месяца было свое название.</a:t>
            </a:r>
            <a:br>
              <a:rPr lang="ru-RU" sz="2400" dirty="0"/>
            </a:br>
            <a:r>
              <a:rPr lang="ru-RU" sz="2400" dirty="0"/>
              <a:t>Март – </a:t>
            </a:r>
            <a:r>
              <a:rPr lang="ru-RU" sz="2400" dirty="0" err="1"/>
              <a:t>протальник</a:t>
            </a:r>
            <a:r>
              <a:rPr lang="ru-RU" sz="2400" dirty="0"/>
              <a:t>, </a:t>
            </a:r>
            <a:br>
              <a:rPr lang="ru-RU" sz="2400" dirty="0"/>
            </a:br>
            <a:r>
              <a:rPr lang="ru-RU" sz="2400" dirty="0"/>
              <a:t>Апрель – </a:t>
            </a:r>
            <a:r>
              <a:rPr lang="ru-RU" sz="2400" dirty="0" err="1"/>
              <a:t>снегогон</a:t>
            </a:r>
            <a:r>
              <a:rPr lang="ru-RU" sz="2400" dirty="0"/>
              <a:t>, </a:t>
            </a:r>
            <a:br>
              <a:rPr lang="ru-RU" sz="2400" dirty="0"/>
            </a:br>
            <a:r>
              <a:rPr lang="ru-RU" sz="2400" dirty="0"/>
              <a:t>Май – </a:t>
            </a:r>
            <a:r>
              <a:rPr lang="ru-RU" sz="2400" dirty="0" err="1"/>
              <a:t>травень</a:t>
            </a:r>
            <a:r>
              <a:rPr lang="ru-RU" sz="2400" dirty="0"/>
              <a:t>.</a:t>
            </a:r>
            <a:br>
              <a:rPr lang="ru-RU" sz="2400" dirty="0"/>
            </a:br>
            <a:r>
              <a:rPr lang="ru-RU" sz="2400" dirty="0"/>
              <a:t>Как вы думаете почему их так называют?</a:t>
            </a:r>
            <a:br>
              <a:rPr lang="ru-RU" sz="2400" dirty="0"/>
            </a:br>
            <a:r>
              <a:rPr lang="ru-RU" sz="2400" dirty="0"/>
              <a:t> Ответы детей.</a:t>
            </a:r>
          </a:p>
        </p:txBody>
      </p:sp>
    </p:spTree>
    <p:extLst>
      <p:ext uri="{BB962C8B-B14F-4D97-AF65-F5344CB8AC3E}">
        <p14:creationId xmlns:p14="http://schemas.microsoft.com/office/powerpoint/2010/main" val="2176426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136</TotalTime>
  <Words>158</Words>
  <Application>Microsoft Office PowerPoint</Application>
  <PresentationFormat>Экран (4:3)</PresentationFormat>
  <Paragraphs>27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Воздушный поток</vt:lpstr>
      <vt:lpstr>Интегрированный урок по предметам «Развитие речи» и «Изобразительное искусство» </vt:lpstr>
      <vt:lpstr>Цель: закрепление знаний учащихся о признаках весны, развитие творческих способностей </vt:lpstr>
      <vt:lpstr>Задачи: Обучающие:  Формировать навык согласования сущ. и прил., продолжать работу по конструированию предложений по схеме, активизации словаря по теме «Весна»   Учить различать и называть цвета, изображать  при помощи пластилина цветы, используя различные приемы лепки (раскатывание, сплющивание и пр.) Коррекционно-развивающие:   Развивать наблюдательность умения анализировать и делать выводы, развивать связную речь, внимание, память, аналитико – синтетическую деятельность Воспитательные:   Воспитывать любовь к природе   Продолжать учить работать коллективно, развивая у детей коммуникативные способности </vt:lpstr>
      <vt:lpstr>Оборудование: разрезные картинки. Дидактический материал, карточки со словами, опорные таблицы, компьютерная  презентация, пластилин и большой лист картона. </vt:lpstr>
      <vt:lpstr>План урока 1.Организационный момент 2. Речевая гимнастика 3. Актуализация знаний учащихся 4. Сообщение темы урока 5. Дыхательная гимнастика. 6.  Дидактическая игра «Первые цветы»  7. Психогимнастика   8.Беседа 9. Упражнения на изменения силы голоса 10. Физкультминутка 11. Игра « Бывает или нет»      </vt:lpstr>
      <vt:lpstr>12. Составление предложения по схеме 13. Беседа 14. Пальчиковая гимнастика 15. Практическая работа 16. Итог урока  17. Рефлексия. 18. Оценка. </vt:lpstr>
      <vt:lpstr>Ход урока 1. Организационный момент Правило посадки.  Правила поведения на уроке.  Повторение правил в стихотворной форме.  2. Речевая гимнастика Дети повторят за учителем: - «Вот и зацвел весенний цветок,  Стаями птицы летят на восток» - « В гнездах птицы и птенцы: мамы, детки и отцы» </vt:lpstr>
      <vt:lpstr>3. Актуализация знаний учащихся Отгадайте загадку: «Тает снежок, ожил лужок. День прибывает, когда это бывает?»  Дети отвечают, что весной.    </vt:lpstr>
      <vt:lpstr>Начинается показ компьютерной презентации. 1 слайд «Весна»  На доске табличка «ВЕСНА» Учитель задает вопросы: - Какие весенние месяцы вы знаете? Учитель загадывает о месяцах загадки.  - Про  какой месяц данная картинка? (слайд № 2) Слайды чередуются, показывая март, апрель, май. Дети называют месяцы. А вы знаете, как в народе называли месяцы? У каждого месяца было свое название. Март – протальник,  Апрель – снегогон,  Май – травень. Как вы думаете почему их так называют?  Ответы детей.</vt:lpstr>
      <vt:lpstr>4. Сообщение темы урока _ Вы догадались, какая тема нашего урока?  Конечно же «Весна» - по каким признакам мы определяем, что пришла весна? Дети называют приметы весны: тепло, ясное небо, бегут ручьи и пр. </vt:lpstr>
      <vt:lpstr> 5. Дыхательная гимнастика 6. Дидактическая игра «Первые цветы» (собери картинку) 7. Психогимнастика  (превратитесь в подснежники)  </vt:lpstr>
      <vt:lpstr>8. Беседа</vt:lpstr>
      <vt:lpstr>9. Упражнения на изменения силы голоса - Как жужжит большой жук?  А как жужжит маленький жук? - Как звенит большой комар? А маленький?  10. Физкультминутка  11. Игра « Бывает или нет» (учитель задает вопросы, а дети отвечают бывает так или нет) </vt:lpstr>
      <vt:lpstr>12. Составление предложения по схеме  На доске висят схемы  - карточки со словами и картинками. Дети должны по ним составить нужные предложения. (Пришла весна. Светит яркое солнце. В лесу растут цветы.)</vt:lpstr>
      <vt:lpstr>13. Беседа  - А сейчас мы с вами попробуем слепить картинку весны. Вы сказали, что именно весной появляются первые цветы…. Подснежники, правильно.  - А какие цветы вы еще видите на улице и они тоже весенние ранние? Правильно мать – и – мачеха, одуванчики. Мы с вами все вместе слепим весну. Для работы нам понадобится желтый цвет пластилина, зеленый, белый. Учитель называет цвет, дети показывают нужный кусок пластилина. А что мы будем лепить из желтого (одуванчики, мать – и – мачеху) , зеленого (травку) и белого (подснежник)? - Прежде чем лепить сделаем пальчиковую гимнастику. </vt:lpstr>
      <vt:lpstr>14. Пальчиковая гимнастика  - Раз, два, три, четыре, пять Вышли пальчики гулять. Раз, два, три, четыре, пять В домик спрятались опять. Дети собирают в кулак и выпрямляют пальцы рук </vt:lpstr>
      <vt:lpstr>15. Практическая работа Учитель показывает и объясняет.  -Возьмем белый пластилин. Оторвем кусочек. Раскатаем колбаску, затем расплющим ее. Получился лепесток подснежника. Слепим еще 5 штук. Теперь нужно скрепить лепестки, получился цветок. Слепим листочек и стебелек. Это тонкие колбаски. Теперь из желтого,  слепим много колбасок. Соединим их , получится цветочек солнышко. Это мать – и мачеха.  Все полученные цветки приклеим на большой картон. У нас получилась большая коллективная работа.  </vt:lpstr>
      <vt:lpstr>16. Итог урока   - О чем мы сегодня с вами говорили? Что узнали? Что было непонятно? Что понравилось на уроке? (дети отвечают на вопросы, анализируя свою работу и работу учителя)  </vt:lpstr>
      <vt:lpstr>17. Рефлексия - У вас на столах смайлики – это лицо человечка, который либо улыбается, либо грустит. Подумайте и покажите,  какое у вас настроение было на уроке, понравился ли вам урок, все ли  у вас получилось? Дети поднимают карточки.  Спасибо.  Все молодцы.   18. Оценка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Бинарный урок по предметам «Развитие речи» и «Изобразительное искусство»</dc:title>
  <dc:creator>Оксана</dc:creator>
  <cp:lastModifiedBy>Оксана</cp:lastModifiedBy>
  <cp:revision>14</cp:revision>
  <dcterms:created xsi:type="dcterms:W3CDTF">2015-11-26T05:50:10Z</dcterms:created>
  <dcterms:modified xsi:type="dcterms:W3CDTF">2015-11-27T06:43:02Z</dcterms:modified>
</cp:coreProperties>
</file>