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5" r:id="rId17"/>
    <p:sldId id="276" r:id="rId18"/>
    <p:sldId id="274" r:id="rId19"/>
    <p:sldId id="279" r:id="rId20"/>
    <p:sldId id="289" r:id="rId21"/>
    <p:sldId id="278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FF08E-B50A-4EAE-8F7F-14D37717DDB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2C470-1AF5-41C4-A6E5-CC6A894D5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7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2C470-1AF5-41C4-A6E5-CC6A894D558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45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B031C83-8304-4043-9D3F-E7FC9E02FFDE}" type="datetimeFigureOut">
              <a:rPr lang="ru-RU"/>
              <a:pPr>
                <a:defRPr/>
              </a:pPr>
              <a:t>29.11.2022</a:t>
            </a:fld>
            <a:endParaRPr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A069A5-6621-4837-AF57-4A452BD9B9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8180-065D-47EC-9514-37C95EE038B7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1059-7E4C-40F7-9843-C82963230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51EDBB-B696-4648-BC69-39D291BF77FC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3644FB8-B2D0-4E8D-BDCB-487F3D154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C187-C835-4407-A60B-0B99F5B64C60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E73E-14CC-401B-9591-533CA1C1D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E3886B2-CDC4-4900-B18C-AA25116DEC81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2E8425-22E5-4AE9-84EB-2FBDFA825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7609-CBBC-409F-AD35-8F8B901C6AE8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99DE-6839-42CF-B087-12B311E46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AE57-E752-4F43-B99E-C2B05E0BDEC3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6B12-C749-4005-96F8-7BDBBD67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8F618-0EFE-42FD-AFAF-5E90B23351D7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FC9EA-8921-4484-A105-302D77E7D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6D2A-AB07-4280-874F-D3CB732BDEC2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8774-8042-4DE1-AA42-B65CDF9B5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C6BD-AC4F-46E9-A591-A743073A0DC8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102A-40C5-4FDF-852C-1494BC264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F0743F-BD10-4EA1-AFA1-CE6A27A4F65B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2088DD-05B8-46B3-BD0F-CEDDC3DA6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6638A9C-4816-4D00-8E34-F7107CC167C3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E1283A8-2CD7-42BC-B260-F21744F95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http://animashky.ru/index/0-24?8-7&amp;subject=&#1089;&#1074;&#1077;&#1090;&#1086;&#1092;&#1086;&#1088;%20&#1085;&#1072;%20&#1089;&#1090;&#1086;&#1083;&#1073;&#1077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mailto:http://animashky.ru/index/0-14?28-10&amp;subject=&#1084;&#1072;&#1083;&#1100;&#1095;&#1080;&#1082;%20&#1084;&#1080;&#1083;&#1080;&#1094;&#1080;&#1086;&#1085;&#1077;&#1088;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y.ru/index/0-14?28-10" TargetMode="External"/><Relationship Id="rId2" Type="http://schemas.openxmlformats.org/officeDocument/2006/relationships/hyperlink" Target="http://animashky.ru/index/0-24?8-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D:\ДОКУМЕНТЫ школа ЛЕНА\РИСУНКИ\33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642938"/>
            <a:ext cx="1357313" cy="536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428992" y="714356"/>
            <a:ext cx="50882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Викторина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2000240"/>
            <a:ext cx="39148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ln w="1143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красный</a:t>
            </a:r>
            <a:endParaRPr lang="ru-RU" sz="7200" dirty="0">
              <a:ln w="11430"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86200" y="2971800"/>
            <a:ext cx="36711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жёлтый</a:t>
            </a:r>
            <a:endParaRPr lang="ru-RU" sz="720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10000" y="3962400"/>
            <a:ext cx="40350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ln w="11430">
                  <a:solidFill>
                    <a:srgbClr val="FFFF00"/>
                  </a:solidFill>
                </a:ln>
                <a:solidFill>
                  <a:srgbClr val="33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зеленый</a:t>
            </a:r>
            <a:endParaRPr lang="ru-RU" sz="7200" dirty="0">
              <a:ln w="11430">
                <a:solidFill>
                  <a:srgbClr val="FFFF00"/>
                </a:solidFill>
              </a:ln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7. Как могут наказать человека, который портит дорожные знаки?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Заставят отремонтировать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Оштрафуют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Посадят в тюрьму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8. Где разрешается кататься на санках или лыжах?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По правой стороне проезжей части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 В специально отведенных местах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На тротуарах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9. В каком городе установлен памятник светофору?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в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оскве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В)в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овосибирске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А)в Санкт-Петербурге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10. Разрешается ли переходить дорогу в местах, где есть пешеходные ограждения?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Если осторожно, то можно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</a:t>
            </a:r>
            <a:r>
              <a:rPr lang="ru-RU" b="1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Запрещно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05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Разрешено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11. Что надо сделать пешеходу, если он не успел перейти проезжую часть?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Должен бежать обратно на тротуар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 Надо дойти до середины проезжей части и ожидать там зеленого сигнала светофора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Продолжить переход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72362" cy="1752600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12. Какое правило для обеспечения  безопасности должен выполнять пешеход, переходя дорогу?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05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Не грызть семечки на ходу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500594" cy="114300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 Переходить дорогу под прямым углом к тротуару и не останавливаться без необходимости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Как можно быстрее перейти проезжую часть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72362" cy="1785958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13. Разрешается ли переходить дорогу по проезжей части, если в этом месте есть подземный переход?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Разрешается, только быстро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Не разрешается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838200" y="5105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Разрешается, когда </a:t>
            </a:r>
            <a:r>
              <a:rPr lang="ru-RU" b="1" spc="15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нет машин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72362" cy="1600200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14. Основными элементами дороги в городе являются: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838200" y="5105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Тротуар, обочина, кювет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 проезжая часть, тротуар, разделительная полоса, обочина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пешеходный переход, проезжая часть, бордюр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72362" cy="1709758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15. Кому должны подчиняться водители и пешеходы, если у регулировщика сигналы не те, что показывает светофор?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Смотря по обстоятельствам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 Только сигналам регулировщика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Только сигналам светофора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16. Что означает желтый сигнал светофора, включенный после красного сигнала?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Можно начинать движение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 Скоро зажжётся зелёный сигнал светофора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Этот светофор поломан, так как после красного должен загореться зелёный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7129463" cy="304800"/>
          </a:xfrm>
        </p:spPr>
        <p:txBody>
          <a:bodyPr numCol="1">
            <a:prstTxWarp prst="textPlain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Правила викторины:</a:t>
            </a:r>
            <a:endParaRPr lang="ru-RU" sz="480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733425"/>
            <a:ext cx="77152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Вам предлагается ответить на 25 вопросов.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На каждый вопрос дается 3 ответа. Из них только один верный.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Сначала читайте вопрос. Затем выбирайте тот ответ, который по вашему мнению будет верный. Делайте клик на выбранный ответ.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Если вы ответили верно, загорится зеленый свет на светофоре.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Если ответ неверный – загорится желтый или красный свет светофора.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 Можно играть в командах. Тогда при появлении слайда с вопросами команда советуется , выбирает один из вариантов и по сигналу показывает одну из букв. После идет проверка – клик на выбранный вариант.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За правильный ответ  - 1 балл, неправильный ответ – 0 баллов.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Выигрывает команда, набравшая большее количество баллов.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1400">
                <a:latin typeface="Comic Sans MS" pitchFamily="66" charset="0"/>
              </a:rPr>
              <a:t>Можно играть одному для проверки своих знаний. Если ответ верен – иди дальше. Если неверен – найди правильный вариант и запомни. В этом случае игра превращается в тренажер.</a:t>
            </a:r>
            <a:endParaRPr lang="ru-RU" sz="140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17. Как безопасно переходить дорогу, выйдя из автобуса или троллейбуса?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applause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Надо дождаться, когда автобус или троллейбус уедет, а потом переходить дорогу.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Сзади автобуса или троллейбуса.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Спереди автобуса или троллейбуса.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4094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18. Разрешён ли переход дороги при жёлтом сигнале светофора?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05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Можно смело переходить проезжую часть!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 Разрешён, если нет машин.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4384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Не разрешен!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19. В каком возрасте разрешается выезжать на велосипеде на дороги общего пользования?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Не моложе 10 лет.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Не моложе 14 лет.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Вообще нельзя выезжать на велосипеде на проезжую часть общей дороги.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20. Разрешается ли перевозка пассажиров на велосипеде?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Запрещается.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Разрешается перевозка детей до 7 лет на специально оборудованном сидении.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Разрешается.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21. Можно ли садиться в автомобиль со стороны проезжей части?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Нельзя.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500594" cy="114300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Можно аккуратно при отсутствии машин , если этого нельзя сделать со стороны тротуара.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Можно, если разрешает водитель.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22. Можно ли разговаривать с водителем во время движения транспорта?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Можно.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Нельзя.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Вообще нельзя выезжать на велосипеде на проезжую часть общей дороги.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72362" cy="1524000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23.С какого возраста детям разрешено ездить на переднем </a:t>
            </a: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сиденье автомобиля?</a:t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В)с 16 лет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18259" y="51054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А)с 12лет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27364" y="235743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 18 лет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24. Где устанавливается знак «Дети»?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applause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 детских учреждений.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Возле медицинских учреждений.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С)Возле магазинов.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25. Как правильно и безопасно перейти дорогу, если на проезжей части не видно машин?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37338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Если впереди нет машин, то можно переходить дорогу.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62000" y="23622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 Посмотреть налево, потом направо и только после переходить.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62000" y="518160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Быстро перебежать дорогу, пока нет машин.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http://animashky.ru/flist/obludi/28/3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19812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971800" y="304800"/>
            <a:ext cx="4648200" cy="5257800"/>
          </a:xfrm>
          <a:prstGeom prst="wedgeEllipseCallout">
            <a:avLst>
              <a:gd name="adj1" fmla="val -73120"/>
              <a:gd name="adj2" fmla="val -268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2800" y="762000"/>
            <a:ext cx="39624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ru-RU" b="1" i="1" dirty="0">
                <a:solidFill>
                  <a:srgbClr val="008000"/>
                </a:solidFill>
                <a:latin typeface="Bookman Old Style" pitchFamily="18" charset="0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8000"/>
                </a:solidFill>
                <a:latin typeface="Bookman Old Style" pitchFamily="18" charset="0"/>
              </a:rPr>
              <a:t>нашему другу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8000"/>
                </a:solidFill>
                <a:latin typeface="Bookman Old Style" pitchFamily="18" charset="0"/>
              </a:rPr>
              <a:t>СВЕТОФОРИКУ.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8000"/>
                </a:solidFill>
                <a:latin typeface="Bookman Old Style" pitchFamily="18" charset="0"/>
              </a:rPr>
              <a:t>Теперь вы знаете намного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8000"/>
                </a:solidFill>
                <a:latin typeface="Bookman Old Style" pitchFamily="18" charset="0"/>
              </a:rPr>
              <a:t>больше, чем раньше.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Какие вопросы были самые интересные?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 нового узнали?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Будьте внимательны на улицах.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ПОМНИТЕ,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Мы должны заботиться о себе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САМИ!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358114" cy="64294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Правила управления мышкой.</a:t>
            </a:r>
            <a:endParaRPr lang="ru-RU" sz="320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1752600"/>
            <a:ext cx="66436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endParaRPr lang="ru-RU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>
                <a:latin typeface="Comic Sans MS" pitchFamily="66" charset="0"/>
              </a:rPr>
              <a:t>Чтобы выбрать правильный вариант ответа, кликни мышкой на тот прямоугольник, на котором отображен правильный ответ.</a:t>
            </a:r>
          </a:p>
          <a:p>
            <a:r>
              <a:rPr lang="ru-RU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latin typeface="Comic Sans MS" pitchFamily="66" charset="0"/>
              </a:rPr>
              <a:t>Чтобы перейти к следующему слайду, кликни в правом нижнем углу слайда по стрелке «вперед». Можно нажать клавишу «</a:t>
            </a:r>
            <a:r>
              <a:rPr lang="en-US">
                <a:latin typeface="Comic Sans MS" pitchFamily="66" charset="0"/>
              </a:rPr>
              <a:t>Enter</a:t>
            </a:r>
            <a:r>
              <a:rPr lang="ru-RU">
                <a:latin typeface="Comic Sans MS" pitchFamily="66" charset="0"/>
              </a:rPr>
              <a:t>» или «Пробел».</a:t>
            </a:r>
          </a:p>
          <a:p>
            <a:endParaRPr lang="ru-RU">
              <a:latin typeface="Trebuchet MS" pitchFamily="34" charset="0"/>
            </a:endParaRPr>
          </a:p>
          <a:p>
            <a:pPr>
              <a:buFont typeface="Wingdings" pitchFamily="2" charset="2"/>
              <a:buChar char="q"/>
            </a:pPr>
            <a:endParaRPr lang="ru-RU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953000"/>
            <a:ext cx="6748490" cy="1211997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ЖЕЛАЮ</a:t>
            </a:r>
            <a:r>
              <a:rPr lang="ru-RU" sz="48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</a:t>
            </a:r>
            <a:r>
              <a:rPr lang="ru-RU" sz="4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УДАЧИ</a:t>
            </a:r>
            <a:r>
              <a:rPr lang="ru-RU" sz="48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</a:t>
            </a:r>
            <a:r>
              <a:rPr lang="ru-RU" sz="4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90600"/>
            <a:ext cx="6858000" cy="3698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ИСПОЛЬЗУЕМЫЕ ВЕБ-РЕСУРСЫ: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743200"/>
            <a:ext cx="6858000" cy="3698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ИСПОЛЬЗУЕМАЯ ЛИТЕРАТУРА:</a:t>
            </a:r>
          </a:p>
        </p:txBody>
      </p:sp>
      <p:sp>
        <p:nvSpPr>
          <p:cNvPr id="36868" name="TextBox 9"/>
          <p:cNvSpPr txBox="1">
            <a:spLocks noChangeArrowheads="1"/>
          </p:cNvSpPr>
          <p:nvPr/>
        </p:nvSpPr>
        <p:spPr bwMode="auto">
          <a:xfrm>
            <a:off x="838200" y="342900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>
                <a:latin typeface="Bookman Old Style" pitchFamily="18" charset="0"/>
              </a:rPr>
              <a:t>Е.А.Воронова «Красный, желтый, зеленый» </a:t>
            </a:r>
          </a:p>
          <a:p>
            <a:r>
              <a:rPr lang="ru-RU" sz="1600" i="1">
                <a:latin typeface="Bookman Old Style" pitchFamily="18" charset="0"/>
              </a:rPr>
              <a:t>ПДД во внеклассной работе, издание второе, Ростов-на-Дону, «Феникс», 2006</a:t>
            </a:r>
          </a:p>
        </p:txBody>
      </p:sp>
      <p:sp>
        <p:nvSpPr>
          <p:cNvPr id="36870" name="Прямоугольник 12"/>
          <p:cNvSpPr>
            <a:spLocks noChangeArrowheads="1"/>
          </p:cNvSpPr>
          <p:nvPr/>
        </p:nvSpPr>
        <p:spPr bwMode="auto">
          <a:xfrm>
            <a:off x="838200" y="1524000"/>
            <a:ext cx="6934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Trebuchet MS" pitchFamily="34" charset="0"/>
              </a:rPr>
              <a:t> </a:t>
            </a:r>
            <a:r>
              <a:rPr lang="ru-RU" sz="1600" i="1">
                <a:latin typeface="Bookman Old Style" pitchFamily="18" charset="0"/>
              </a:rPr>
              <a:t>Светофор  - </a:t>
            </a:r>
            <a:r>
              <a:rPr lang="en-US" sz="1600" i="1">
                <a:latin typeface="Bookman Old Style" pitchFamily="18" charset="0"/>
                <a:hlinkClick r:id="rId2"/>
              </a:rPr>
              <a:t>http://animashky.ru/index/0-24?8-7</a:t>
            </a:r>
            <a:endParaRPr lang="ru-RU" sz="1600" i="1">
              <a:latin typeface="Bookman Old Style" pitchFamily="18" charset="0"/>
            </a:endParaRPr>
          </a:p>
          <a:p>
            <a:endParaRPr lang="ru-RU" sz="1600" i="1">
              <a:latin typeface="Bookman Old Style" pitchFamily="18" charset="0"/>
            </a:endParaRPr>
          </a:p>
          <a:p>
            <a:r>
              <a:rPr lang="ru-RU" sz="1600" i="1">
                <a:latin typeface="Bookman Old Style" pitchFamily="18" charset="0"/>
              </a:rPr>
              <a:t>Мальчик милиционер - </a:t>
            </a:r>
            <a:r>
              <a:rPr lang="en-US" sz="1600" i="1">
                <a:latin typeface="Bookman Old Style" pitchFamily="18" charset="0"/>
                <a:hlinkClick r:id="rId3"/>
              </a:rPr>
              <a:t>http://animashky.ru/index/0-14?28-10</a:t>
            </a:r>
            <a:endParaRPr lang="ru-RU" sz="1600" i="1">
              <a:latin typeface="Bookman Old Style" pitchFamily="18" charset="0"/>
            </a:endParaRPr>
          </a:p>
          <a:p>
            <a:endParaRPr lang="ru-RU" i="1">
              <a:latin typeface="Bookman Old Style" pitchFamily="18" charset="0"/>
            </a:endParaRPr>
          </a:p>
          <a:p>
            <a:endParaRPr lang="ru-RU" i="1">
              <a:latin typeface="Bookman Old Style" pitchFamily="18" charset="0"/>
            </a:endParaRPr>
          </a:p>
          <a:p>
            <a:endParaRPr lang="ru-RU" i="1">
              <a:latin typeface="Bookman Old Style" pitchFamily="18" charset="0"/>
            </a:endParaRPr>
          </a:p>
        </p:txBody>
      </p:sp>
      <p:sp>
        <p:nvSpPr>
          <p:cNvPr id="36871" name="Прямоугольник 13"/>
          <p:cNvSpPr>
            <a:spLocks noChangeArrowheads="1"/>
          </p:cNvSpPr>
          <p:nvPr/>
        </p:nvSpPr>
        <p:spPr bwMode="auto">
          <a:xfrm>
            <a:off x="914400" y="2286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endParaRPr lang="ru-RU" i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500042"/>
            <a:ext cx="671517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1. Какие лица отнесены к участникам дорожного движения?</a:t>
            </a:r>
            <a:r>
              <a:rPr lang="ru-RU" sz="2800" b="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Пешеходы, водители, пассажиры, уличные животные 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Пешеходы, водители, пассажиры  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Дорожные рабочие, водители, пешеходы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357166"/>
            <a:ext cx="6715172" cy="1643074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2. Какое в России движение?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В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 равно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32940" y="252660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Правостороннее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85761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Лево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стороннее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500042"/>
            <a:ext cx="7334272" cy="1709758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3. Какой стороны нужно придерживаться, шагая по тротуару?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Левой стороны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С)Правой стороны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426491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Любой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357166"/>
            <a:ext cx="7072362" cy="1643074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4. </a:t>
            </a:r>
            <a:r>
              <a:rPr lang="ru-RU" sz="2800" b="0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Г</a:t>
            </a: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де появился первый светофор?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3714752"/>
            <a:ext cx="4482384" cy="1214446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в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России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4" name="applause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500594" cy="1143008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Англии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С)во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ранции</a:t>
            </a:r>
            <a:endParaRPr lang="ru-RU" dirty="0" smtClean="0"/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71480"/>
            <a:ext cx="7072362" cy="1428760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5</a:t>
            </a: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. </a:t>
            </a:r>
            <a:r>
              <a:rPr lang="ru-RU" sz="2800" b="0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Что в переводе с греческого означает слово «Светофор»? </a:t>
            </a: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Светящий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«Носитель света»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«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</a:t>
            </a: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ереключатель света»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72362" cy="1357322"/>
          </a:xfrm>
          <a:solidFill>
            <a:srgbClr val="FDD3DA"/>
          </a:soli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800" b="0" cap="none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</a:rPr>
              <a:t>6. К маршрутным транспортным средствам относятся:</a:t>
            </a:r>
            <a:endParaRPr lang="ru-RU" sz="2800" b="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786190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Все автобусы, троллейбусы, трамваи и маршрутные такси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/>
            </a:hlinkClick>
          </p:cNvPr>
          <p:cNvSpPr txBox="1">
            <a:spLocks/>
          </p:cNvSpPr>
          <p:nvPr/>
        </p:nvSpPr>
        <p:spPr>
          <a:xfrm>
            <a:off x="785786" y="5143512"/>
            <a:ext cx="450059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 Транспорт, движущийся установленным маршрутом с обозначенными остановками</a:t>
            </a: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4482384" cy="107157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8872" tIns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Все маршрутные такси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2357438"/>
            <a:ext cx="1500188" cy="3857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DD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63" y="2500313"/>
            <a:ext cx="1071562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5063" y="4929188"/>
            <a:ext cx="1071562" cy="107156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63" y="3714750"/>
            <a:ext cx="1071562" cy="1071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05800" y="5943600"/>
            <a:ext cx="685800" cy="737616"/>
          </a:xfrm>
          <a:prstGeom prst="actionButtonForwardNex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348</TotalTime>
  <Words>1090</Words>
  <Application>Microsoft Office PowerPoint</Application>
  <PresentationFormat>Экран (4:3)</PresentationFormat>
  <Paragraphs>216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Bookman Old Style</vt:lpstr>
      <vt:lpstr>Calibri</vt:lpstr>
      <vt:lpstr>Century Gothic</vt:lpstr>
      <vt:lpstr>Comic Sans MS</vt:lpstr>
      <vt:lpstr>Trebuchet MS</vt:lpstr>
      <vt:lpstr>Wingdings</vt:lpstr>
      <vt:lpstr>Wingdings 2</vt:lpstr>
      <vt:lpstr>Изящная</vt:lpstr>
      <vt:lpstr>Презентация PowerPoint</vt:lpstr>
      <vt:lpstr>Правила викторины:</vt:lpstr>
      <vt:lpstr>Правила управления мышкой.</vt:lpstr>
      <vt:lpstr>1. Какие лица отнесены к участникам дорожного движения? </vt:lpstr>
      <vt:lpstr> 2. Какое в России движение?</vt:lpstr>
      <vt:lpstr>3. Какой стороны нужно придерживаться, шагая по тротуару?</vt:lpstr>
      <vt:lpstr> 4. Где появился первый светофор?</vt:lpstr>
      <vt:lpstr>5. Что в переводе с греческого означает слово «Светофор»? </vt:lpstr>
      <vt:lpstr> 6. К маршрутным транспортным средствам относятся:</vt:lpstr>
      <vt:lpstr> 7. Как могут наказать человека, который портит дорожные знаки?</vt:lpstr>
      <vt:lpstr> 8. Где разрешается кататься на санках или лыжах?</vt:lpstr>
      <vt:lpstr>9. В каком городе установлен памятник светофору?</vt:lpstr>
      <vt:lpstr>10. Разрешается ли переходить дорогу в местах, где есть пешеходные ограждения?</vt:lpstr>
      <vt:lpstr>11. Что надо сделать пешеходу, если он не успел перейти проезжую часть?</vt:lpstr>
      <vt:lpstr>12. Какое правило для обеспечения  безопасности должен выполнять пешеход, переходя дорогу?</vt:lpstr>
      <vt:lpstr>13. Разрешается ли переходить дорогу по проезжей части, если в этом месте есть подземный переход?</vt:lpstr>
      <vt:lpstr> 14. Основными элементами дороги в городе являются:</vt:lpstr>
      <vt:lpstr>15. Кому должны подчиняться водители и пешеходы, если у регулировщика сигналы не те, что показывает светофор?</vt:lpstr>
      <vt:lpstr>16. Что означает желтый сигнал светофора, включенный после красного сигнала?</vt:lpstr>
      <vt:lpstr>17. Как безопасно переходить дорогу, выйдя из автобуса или троллейбуса?</vt:lpstr>
      <vt:lpstr> 18. Разрешён ли переход дороги при жёлтом сигнале светофора?</vt:lpstr>
      <vt:lpstr>19. В каком возрасте разрешается выезжать на велосипеде на дороги общего пользования?</vt:lpstr>
      <vt:lpstr>20. Разрешается ли перевозка пассажиров на велосипеде?</vt:lpstr>
      <vt:lpstr>21. Можно ли садиться в автомобиль со стороны проезжей части?</vt:lpstr>
      <vt:lpstr>22. Можно ли разговаривать с водителем во время движения транспорта?</vt:lpstr>
      <vt:lpstr>23.С какого возраста детям разрешено ездить на переднем сиденье автомобиля? </vt:lpstr>
      <vt:lpstr>24. Где устанавливается знак «Дети»?</vt:lpstr>
      <vt:lpstr>25. Как правильно и безопасно перейти дорогу, если на проезжей части не видно машин?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OlikGir</dc:creator>
  <cp:lastModifiedBy>Екатерина</cp:lastModifiedBy>
  <cp:revision>45</cp:revision>
  <dcterms:modified xsi:type="dcterms:W3CDTF">2022-11-29T13:02:15Z</dcterms:modified>
</cp:coreProperties>
</file>