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258EC7-4233-4342-B090-C268ED89753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EA794D-39AC-4C52-88E0-B54FA2FAE0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ВВОДНЫЙ УРОК</a:t>
            </a:r>
            <a:b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9 класс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ОГЭ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06785"/>
            <a:ext cx="777686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/>
              <a:t>13</a:t>
            </a:r>
            <a:r>
              <a:rPr lang="ru-RU" sz="1700" b="1" dirty="0" smtClean="0"/>
              <a:t>.Анализ </a:t>
            </a:r>
            <a:r>
              <a:rPr lang="ru-RU" sz="1700" b="1" dirty="0"/>
              <a:t>средств выразительности.</a:t>
            </a:r>
          </a:p>
          <a:p>
            <a:pPr algn="just"/>
            <a:r>
              <a:rPr lang="ru-RU" sz="1700" dirty="0"/>
              <a:t>Укажите варианты ответов, в которых средством выразительности речи является </a:t>
            </a:r>
            <a:r>
              <a:rPr lang="ru-RU" sz="1700" b="1" dirty="0"/>
              <a:t>сравнение</a:t>
            </a:r>
            <a:r>
              <a:rPr lang="ru-RU" sz="1700" dirty="0"/>
              <a:t>. </a:t>
            </a:r>
            <a:endParaRPr lang="ru-RU" sz="1700" dirty="0" smtClean="0"/>
          </a:p>
          <a:p>
            <a:pPr algn="just"/>
            <a:r>
              <a:rPr lang="ru-RU" sz="1700" dirty="0" smtClean="0"/>
              <a:t>1</a:t>
            </a:r>
            <a:r>
              <a:rPr lang="ru-RU" sz="1700" dirty="0"/>
              <a:t>) Они-то бегают, им тепло, а она руками по бокам колотит, на одном месте прыгает, как нахохлившийся воробушек, а домой не идёт: пусть те двое в тишине занимаются! 2) Сердце у меня за неё болит. </a:t>
            </a:r>
            <a:endParaRPr lang="ru-RU" sz="1700" dirty="0" smtClean="0"/>
          </a:p>
          <a:p>
            <a:pPr algn="just"/>
            <a:r>
              <a:rPr lang="ru-RU" sz="1700" dirty="0" smtClean="0"/>
              <a:t>3</a:t>
            </a:r>
            <a:r>
              <a:rPr lang="ru-RU" sz="1700" dirty="0"/>
              <a:t>) Они сами такие люди, которые за себя не попросят и никаких бумажек собирать не станут. 4) И обязательно начинают повторять одно и то же, как попугаи. 5) И зимой в лютый мороз с ними до темноты гуляет.</a:t>
            </a:r>
          </a:p>
          <a:p>
            <a:pPr algn="just"/>
            <a:r>
              <a:rPr lang="ru-RU" sz="1700" dirty="0"/>
              <a:t>Ответ: __________________________</a:t>
            </a:r>
            <a:r>
              <a:rPr lang="ru-RU" dirty="0"/>
              <a:t>_.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9164" y="3068960"/>
            <a:ext cx="780968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/>
              <a:t>14</a:t>
            </a:r>
            <a:r>
              <a:rPr lang="ru-RU" sz="1700" b="1" dirty="0" smtClean="0"/>
              <a:t>.Анализ </a:t>
            </a:r>
            <a:r>
              <a:rPr lang="ru-RU" sz="1700" b="1" dirty="0"/>
              <a:t>средств выразительности.</a:t>
            </a:r>
          </a:p>
          <a:p>
            <a:pPr algn="just"/>
            <a:r>
              <a:rPr lang="ru-RU" sz="1700" dirty="0"/>
              <a:t>Укажите варианты ответов, в которых средством выразительности речи является </a:t>
            </a:r>
            <a:r>
              <a:rPr lang="ru-RU" sz="1700" b="1" dirty="0"/>
              <a:t>олицетворение</a:t>
            </a:r>
            <a:r>
              <a:rPr lang="ru-RU" sz="1700" dirty="0"/>
              <a:t>. </a:t>
            </a:r>
            <a:endParaRPr lang="ru-RU" sz="1700" dirty="0" smtClean="0"/>
          </a:p>
          <a:p>
            <a:pPr algn="just"/>
            <a:r>
              <a:rPr lang="ru-RU" sz="1700" dirty="0" smtClean="0"/>
              <a:t>1) «</a:t>
            </a:r>
            <a:r>
              <a:rPr lang="ru-RU" sz="1700" dirty="0"/>
              <a:t>Ты видишь!» – голос Нели становился всё тоньше, словно натянутая струна. 2) Внутри клетки, в горшочке с землёй, рос куст, который всегда радостно приветствовал новых обитателей клетки лёгким покачиванием листов и напоминал птицам их родной лес. 3) «Да, мешала!» – звонко, дребезжащим от надвигающегося плача голосом ответила девочка. </a:t>
            </a:r>
            <a:endParaRPr lang="ru-RU" sz="1700" dirty="0" smtClean="0"/>
          </a:p>
          <a:p>
            <a:pPr algn="just"/>
            <a:r>
              <a:rPr lang="ru-RU" sz="1700" dirty="0" smtClean="0"/>
              <a:t>4</a:t>
            </a:r>
            <a:r>
              <a:rPr lang="ru-RU" sz="1700" dirty="0"/>
              <a:t>) Сейчас листики на кусте свернулись в сухие трубочки: его, наверное, давно уже никто не поливал. 5) Дверца клетки была открыта и приглашала всех желающих посмотреть на хаос, царивший внутри.</a:t>
            </a:r>
          </a:p>
          <a:p>
            <a:pPr algn="just"/>
            <a:r>
              <a:rPr lang="ru-RU" sz="1700" dirty="0"/>
              <a:t>Ответ: 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272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1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15</a:t>
            </a:r>
            <a:r>
              <a:rPr lang="ru-RU" b="1" dirty="0" smtClean="0"/>
              <a:t>. </a:t>
            </a:r>
            <a:r>
              <a:rPr lang="ru-RU" b="1" dirty="0" smtClean="0"/>
              <a:t>Анализ </a:t>
            </a:r>
            <a:r>
              <a:rPr lang="ru-RU" b="1" dirty="0"/>
              <a:t>средства выразительности.</a:t>
            </a:r>
            <a:r>
              <a:rPr lang="ru-RU" dirty="0"/>
              <a:t> Укажите варианты ответов, в которых средством выразительности речи является </a:t>
            </a:r>
            <a:r>
              <a:rPr lang="ru-RU" b="1" dirty="0"/>
              <a:t>фразеологизм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1</a:t>
            </a:r>
            <a:r>
              <a:rPr lang="ru-RU" dirty="0"/>
              <a:t>) В числе гостей были воинский начальник, священник и прапорщик с двумя Георгиями, которые красовались у него на груди. 2) Ну, просто как покойника хоронили... 3) С обрыва весь мост как на ладони... 4) Сверху всё смолкло: только камыш на берегу шепчет. 5) Двинулись орудия, а руки у меня дрожат, зубы стучат, сердце замирает, задыхаюсь.</a:t>
            </a:r>
          </a:p>
          <a:p>
            <a:pPr algn="just"/>
            <a:r>
              <a:rPr lang="ru-RU" dirty="0"/>
              <a:t>Ответ: ___________________________.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924944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16.Анализ </a:t>
            </a:r>
            <a:r>
              <a:rPr lang="ru-RU" b="1" dirty="0"/>
              <a:t>средств выразительности.</a:t>
            </a:r>
          </a:p>
          <a:p>
            <a:pPr algn="just"/>
            <a:r>
              <a:rPr lang="ru-RU" dirty="0"/>
              <a:t>Укажите варианты ответов, в которых средством выразительности речи является </a:t>
            </a:r>
            <a:r>
              <a:rPr lang="ru-RU" b="1" dirty="0"/>
              <a:t>метафора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1</a:t>
            </a:r>
            <a:r>
              <a:rPr lang="ru-RU" dirty="0"/>
              <a:t>) Собака тоже перестала грызть свою кость и, приподняв голову, а главное, не выпуская добычу изо рта, тоже молча уставилась на них. 2) Вид у старого капитана был свирепый, словно у льва, хотя на самом деле он оказался очень добрый. 3) Ему казалось, что с каждым шагом здоровенная морда её делается всё огромней и огромней, и всё шире открывается красная зубастая пропасть рта. </a:t>
            </a:r>
            <a:endParaRPr lang="ru-RU" dirty="0" smtClean="0"/>
          </a:p>
          <a:p>
            <a:pPr algn="just"/>
            <a:r>
              <a:rPr lang="ru-RU" dirty="0" smtClean="0"/>
              <a:t>4</a:t>
            </a:r>
            <a:r>
              <a:rPr lang="ru-RU" dirty="0"/>
              <a:t>) И для этого ему нередко приходилось понукать свою упирающуюся храбрость. 5) Чик, я не струсил, просто я осторожный.</a:t>
            </a:r>
          </a:p>
          <a:p>
            <a:pPr algn="just"/>
            <a:r>
              <a:rPr lang="ru-RU" dirty="0"/>
              <a:t>Ответ: 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3756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1.1)Более </a:t>
            </a:r>
            <a:r>
              <a:rPr lang="ru-RU" i="1" dirty="0"/>
              <a:t>80% информации об окружающем нас мире мы получаем с помощью зрения, воспринимая глазами свет, который излучают или отражают окружающие нас предметы. (2)Неудивительно, что человечество уже в глубокой древности проявило интерес к изучению всевозможных световых явлений. (3)Для того чтобы выяснить природу света и создать теорию световых явлений, надо было собрать соответствующий экспериментальный материал и установить ряд эмпирических, то есть полученных опытным путём, законов. (4)На этой основе были выдвинуты гипотезы о природе света, а проверка следствий из них позволила опровергнуть одни предположения и подтвердить другие. (5)Так в конце XIX – начале XX века была создана современная теория световых явлений.</a:t>
            </a:r>
          </a:p>
          <a:p>
            <a:pPr algn="just"/>
            <a:r>
              <a:rPr lang="ru-RU" b="1" dirty="0" smtClean="0"/>
              <a:t>Укажите </a:t>
            </a:r>
            <a:r>
              <a:rPr lang="ru-RU" b="1" dirty="0"/>
              <a:t>варианты ответов, в которых верно определена грамматическая основа в одном из предложений или в одной из частей сложного предложения текста. Запишите номера ответов</a:t>
            </a:r>
            <a:r>
              <a:rPr lang="ru-RU" dirty="0"/>
              <a:t>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воспринимая </a:t>
            </a:r>
            <a:r>
              <a:rPr lang="ru-RU" dirty="0"/>
              <a:t>свет (предложение 1)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неудивительно </a:t>
            </a:r>
            <a:r>
              <a:rPr lang="ru-RU" dirty="0"/>
              <a:t>(предложение 2)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чтобы </a:t>
            </a:r>
            <a:r>
              <a:rPr lang="ru-RU" dirty="0"/>
              <a:t>выяснить (предложение 3)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были </a:t>
            </a:r>
            <a:r>
              <a:rPr lang="ru-RU" dirty="0"/>
              <a:t>гипотезы (предложение 4)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была </a:t>
            </a:r>
            <a:r>
              <a:rPr lang="ru-RU" dirty="0"/>
              <a:t>создана теория (предложение 5)</a:t>
            </a:r>
          </a:p>
        </p:txBody>
      </p:sp>
    </p:spTree>
    <p:extLst>
      <p:ext uri="{BB962C8B-B14F-4D97-AF65-F5344CB8AC3E}">
        <p14:creationId xmlns:p14="http://schemas.microsoft.com/office/powerpoint/2010/main" val="23627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2.(1)Большинство </a:t>
            </a:r>
            <a:r>
              <a:rPr lang="ru-RU" i="1" dirty="0"/>
              <a:t>великих географических открытий стало возможным благодаря использованию особых навигационных приборов. (2)Самый известный из них – компас. (3)Он был изобретён в Китае более двух тысяч лет назад. (4)Пластинка из магнитного железняка в этом компасе указывала не на север, как мы привыкли, а на юг, поэтому в Китае компас называли «ведающий югом». (5)В XIII веке знаменитый итальянский путешественник Марко Поло привёз в Европу компас, после чего европейцы сами научились изготавливать этот полезный прибор.</a:t>
            </a:r>
          </a:p>
          <a:p>
            <a:endParaRPr lang="ru-RU" b="1" dirty="0" smtClean="0"/>
          </a:p>
          <a:p>
            <a:r>
              <a:rPr lang="ru-RU" b="1" dirty="0" smtClean="0"/>
              <a:t>Укажите </a:t>
            </a:r>
            <a:r>
              <a:rPr lang="ru-RU" b="1" dirty="0"/>
              <a:t>варианты ответов, в которых дано верное утверждение. Запишите номера ответов</a:t>
            </a:r>
            <a:r>
              <a:rPr lang="ru-RU" dirty="0"/>
              <a:t>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Предложение </a:t>
            </a:r>
            <a:r>
              <a:rPr lang="ru-RU" dirty="0"/>
              <a:t>1 односоставное безличное.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Предложение </a:t>
            </a:r>
            <a:r>
              <a:rPr lang="ru-RU" dirty="0"/>
              <a:t>2 двусоставное.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предложении 3 грамматическая основа – он был.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Первая </a:t>
            </a:r>
            <a:r>
              <a:rPr lang="ru-RU" dirty="0"/>
              <a:t>часть предложения 4 осложнена вводным предложением и однородными членами.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Предложение </a:t>
            </a:r>
            <a:r>
              <a:rPr lang="ru-RU" dirty="0"/>
              <a:t>5 сложноподчинённое. </a:t>
            </a:r>
          </a:p>
        </p:txBody>
      </p:sp>
    </p:spTree>
    <p:extLst>
      <p:ext uri="{BB962C8B-B14F-4D97-AF65-F5344CB8AC3E}">
        <p14:creationId xmlns:p14="http://schemas.microsoft.com/office/powerpoint/2010/main" val="1143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3.(1)В </a:t>
            </a:r>
            <a:r>
              <a:rPr lang="ru-RU" i="1" dirty="0"/>
              <a:t>воздухе пахучей струёй разливался аромат недавно распустившихся цветов. (2)Сирень, как невеста, стояла вся в белом. (3)Подстриженные щёткой акации образовали живые зелёные стены, и в них уютно прятались крошечные садовые диванчики и чугунные круглые столики. (4)В этих нишах, напоминающих зелёные гнёздышки, хотелось отдохнуть. (5)Вообще садовник хорошо знал своё дело: зимой у него расцветали камелии, ранней весной радовали глаз тюльпаны и гиацинты.</a:t>
            </a:r>
          </a:p>
          <a:p>
            <a:pPr algn="just"/>
            <a:r>
              <a:rPr lang="ru-RU" b="1" dirty="0" smtClean="0"/>
              <a:t>Укажите варианты ответов, в которых дано верное утверждение. Запишите номера ответов</a:t>
            </a:r>
            <a:r>
              <a:rPr lang="ru-RU" dirty="0" smtClean="0"/>
              <a:t>.    </a:t>
            </a:r>
          </a:p>
          <a:p>
            <a:endParaRPr lang="ru-RU" b="1" dirty="0" smtClean="0"/>
          </a:p>
          <a:p>
            <a:pPr marL="342900" indent="-342900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предложении 1 содержится составное глагольное сказуемое.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Предложение </a:t>
            </a:r>
            <a:r>
              <a:rPr lang="ru-RU" dirty="0"/>
              <a:t>2 осложнено обособленным обстоятельством, выраженным сравнительным оборотом.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Предложение </a:t>
            </a:r>
            <a:r>
              <a:rPr lang="ru-RU" dirty="0"/>
              <a:t>3 сложносочинённое.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Предложение </a:t>
            </a:r>
            <a:r>
              <a:rPr lang="ru-RU" dirty="0"/>
              <a:t>4 односоставное безличное.   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Предложение </a:t>
            </a:r>
            <a:r>
              <a:rPr lang="ru-RU" dirty="0"/>
              <a:t>5 сложное с бессоюзной и союзной сочинительной связью.</a:t>
            </a:r>
          </a:p>
        </p:txBody>
      </p:sp>
    </p:spTree>
    <p:extLst>
      <p:ext uri="{BB962C8B-B14F-4D97-AF65-F5344CB8AC3E}">
        <p14:creationId xmlns:p14="http://schemas.microsoft.com/office/powerpoint/2010/main" val="15006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9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4</a:t>
            </a:r>
            <a:r>
              <a:rPr lang="ru-RU" b="1" dirty="0" smtClean="0"/>
              <a:t>.Укажите </a:t>
            </a:r>
            <a:r>
              <a:rPr lang="ru-RU" b="1" dirty="0"/>
              <a:t>цифры, на месте которых должно стоять двоеточие. </a:t>
            </a:r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dirty="0" smtClean="0"/>
              <a:t>Богат </a:t>
            </a:r>
            <a:r>
              <a:rPr lang="ru-RU" dirty="0"/>
              <a:t>и выразителен язык русского народа (1) ведь ещё </a:t>
            </a:r>
            <a:r>
              <a:rPr lang="ru-RU" dirty="0" err="1"/>
              <a:t>Н.В.Гоголь</a:t>
            </a:r>
            <a:r>
              <a:rPr lang="ru-RU" dirty="0"/>
              <a:t> писал (2) «Нет слова (3) которое было бы так </a:t>
            </a:r>
            <a:r>
              <a:rPr lang="ru-RU" dirty="0" err="1"/>
              <a:t>замашисто</a:t>
            </a:r>
            <a:r>
              <a:rPr lang="ru-RU" dirty="0"/>
              <a:t> (4) бойко (5) так вырывалось бы из-под самого сердца (6) так бы кипело и </a:t>
            </a:r>
            <a:r>
              <a:rPr lang="ru-RU" dirty="0" err="1"/>
              <a:t>животрепетало</a:t>
            </a:r>
            <a:r>
              <a:rPr lang="ru-RU" dirty="0"/>
              <a:t> (7) как метко сказанное русское слово» (8)а великий русский критик </a:t>
            </a:r>
            <a:r>
              <a:rPr lang="ru-RU" dirty="0" err="1"/>
              <a:t>В.Г.Белинский</a:t>
            </a:r>
            <a:r>
              <a:rPr lang="ru-RU" dirty="0"/>
              <a:t> (9) как бы подтверждая слова </a:t>
            </a:r>
            <a:r>
              <a:rPr lang="ru-RU" dirty="0" err="1"/>
              <a:t>Н.В.Гоголя</a:t>
            </a:r>
            <a:r>
              <a:rPr lang="ru-RU" dirty="0"/>
              <a:t> (10) замечал (11) «…В народной речи есть своя свежесть (12) энергия и живописность</a:t>
            </a:r>
            <a:r>
              <a:rPr lang="ru-RU" dirty="0" smtClean="0"/>
              <a:t>…»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/>
              <a:t>5</a:t>
            </a:r>
            <a:r>
              <a:rPr lang="ru-RU" b="1" dirty="0" smtClean="0"/>
              <a:t>. </a:t>
            </a:r>
            <a:r>
              <a:rPr lang="ru-RU" b="1" dirty="0"/>
              <a:t>Укажите цифры, на месте которых должны стоять запятые.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Испокон </a:t>
            </a:r>
            <a:r>
              <a:rPr lang="ru-RU" dirty="0"/>
              <a:t>веков наблюдая за птицами (1) люди восхищались их свободным полётом (2) а первое появление в весеннем небе стай вернувшихся на гнездовья (3) перелётных птиц люди с давних времён отмечали (4) как праздник (5) возвещавший о наступлении в природе нового цикла активной жизни (6) и неслучайно человек посвятил сюжетам (7) связанным с птицами (8) немалые разделы изобразительного (9) и декоративно-прикладного искусства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6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6</a:t>
            </a:r>
            <a:r>
              <a:rPr lang="ru-RU" b="1" dirty="0" smtClean="0"/>
              <a:t>. </a:t>
            </a:r>
            <a:r>
              <a:rPr lang="ru-RU" b="1" dirty="0"/>
              <a:t>Укажите цифры, на месте которых должны стоять тире. </a:t>
            </a:r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dirty="0" smtClean="0"/>
              <a:t>Языковые </a:t>
            </a:r>
            <a:r>
              <a:rPr lang="ru-RU" dirty="0"/>
              <a:t>средства следует расходовать экономно (1) и (2) если (3) по мнению </a:t>
            </a:r>
            <a:r>
              <a:rPr lang="ru-RU" dirty="0" err="1"/>
              <a:t>А.П.Чехова</a:t>
            </a:r>
            <a:r>
              <a:rPr lang="ru-RU" dirty="0"/>
              <a:t> (4) «краткость – сестра таланта» (6) то многословие (7) враг ясности (8) ведь нередко встречаются сочетания (9) настолько близких по выражаемому ими понятию (10) слов (11) что некоторые из них становятся совершенно лишними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b="1" dirty="0"/>
              <a:t>7</a:t>
            </a:r>
            <a:r>
              <a:rPr lang="ru-RU" b="1" dirty="0" smtClean="0"/>
              <a:t>. </a:t>
            </a:r>
            <a:r>
              <a:rPr lang="ru-RU" b="1" dirty="0"/>
              <a:t>Укажите цифры, на месте которых должны стоять запятые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Большая </a:t>
            </a:r>
            <a:r>
              <a:rPr lang="ru-RU" dirty="0"/>
              <a:t>группа неологизмов (1) известные ранее слова (2) получившие новые значения (3) и эти слова возникают в языке (4) как новое назначение того (5) что уже имеет наименование (6) а это связано с появлением потребности дать другое наименование предмету или явлению (7) раньше слово «лайнер» обозначало лишь большое быстроходное судно (8) однако в последнее время этим словом называют и многоместный пассажирский самолёт (9) совершающий регулярные рейсы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0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78488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8</a:t>
            </a:r>
            <a:r>
              <a:rPr lang="ru-RU" dirty="0" smtClean="0"/>
              <a:t>.1.1 </a:t>
            </a:r>
            <a:r>
              <a:rPr lang="ru-RU" dirty="0"/>
              <a:t>) (ветер) ГОРЯЧ – в кратких прилагательных после шипящих на конце слова буква Ь не пишется.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НЕКОГО (винить) – в отрицательных местоимениях под ударением пишется приставка НЕ-.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ВЛАДЕЮЩИЙ – в действительном причастии настоящего времени, образованном от основы глагола II спряжения, пишется суффикс -ЮЩ-.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БЕЗМОЛВСТВОВАТЬ – написание непроизносимой согласной в корне проверяется подбором однокоренного слова молва, в котором согласный звучит отчётливо.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ГЕРБАРИЙ – в имени существительном на -ИЙ в форме предложного падежа единственного числа пишется окончание -Е. 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9</a:t>
            </a:r>
            <a:r>
              <a:rPr lang="ru-RU" dirty="0" smtClean="0"/>
              <a:t>. </a:t>
            </a:r>
            <a:r>
              <a:rPr lang="ru-RU" dirty="0"/>
              <a:t>1 ) (далеко) НЕ ОДНОЗНАЧНЫЙ – раздельное написание частицы НЕ с именем прилагательным определяется словом, усиливающим отрицание.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ВИНЕГРЕТ – в корне слова две непроверяемые безударные гласные.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БРУСЬЯ – буква Ь обозначает мягкость предшествующего согласного звука. 4) С ВРАЧОМ – в суффиксе имён существительных после шипящих под ударением пишется буква О.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ЗАГОРЕТЬ – написание безударной чередующейся гласной в корне слова определяется его лексическим значением. </a:t>
            </a:r>
          </a:p>
        </p:txBody>
      </p:sp>
    </p:spTree>
    <p:extLst>
      <p:ext uri="{BB962C8B-B14F-4D97-AF65-F5344CB8AC3E}">
        <p14:creationId xmlns:p14="http://schemas.microsoft.com/office/powerpoint/2010/main" val="23610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10</a:t>
            </a:r>
            <a:r>
              <a:rPr lang="ru-RU" dirty="0" smtClean="0"/>
              <a:t>.  </a:t>
            </a:r>
            <a:r>
              <a:rPr lang="ru-RU" dirty="0" smtClean="0"/>
              <a:t>1) (знания) УСВОЕНЫ – в суффиксе краткого страдательного причастия прошедшего времени пишется одна буква Н. 2) ГОРЯЧО (благодарить) – в окончании наречий после шипящих под ударением пишется буква О. 3) УКРОЩАТЬ (животных) – в корне слова пишется непроверяемая гласная. 4)НЕНАСТНЫЙ – непроизносимый согласный в корне слова проверяется словом ненастье, в котором он слышится отчётливо. </a:t>
            </a:r>
          </a:p>
          <a:p>
            <a:r>
              <a:rPr lang="ru-RU" dirty="0" smtClean="0"/>
              <a:t>5) БЕЗЫМЯННЫЙ – после русской приставки, оканчивающейся на согласный, пишется буква Ы.</a:t>
            </a:r>
          </a:p>
          <a:p>
            <a:endParaRPr lang="ru-RU" dirty="0" smtClean="0"/>
          </a:p>
          <a:p>
            <a:r>
              <a:rPr lang="ru-RU" b="1" dirty="0" smtClean="0"/>
              <a:t>11</a:t>
            </a:r>
            <a:r>
              <a:rPr lang="ru-RU" dirty="0" smtClean="0"/>
              <a:t>.1 </a:t>
            </a:r>
            <a:r>
              <a:rPr lang="ru-RU" dirty="0"/>
              <a:t>) В ПРОДОЛЖЕНИЕ (часа) – в окончании формы предложного падежа имени существительного 2-го склонения пишется буква Е.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КОМАНДОВАТЬ – правописание суффикса зависит от формы настоящего времени 1-го лица единственного числа этого глагола.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ЗАДАЧА – в форме родительного падежа множественного числа имени существительного 1-го склонения после шипящего пишется буква Ь.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ПРЕДЫДУЩИЙ – после русской приставки, оканчивающейся на согласный, пишется буква Ы.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ПЯТЬДЕСЯТ – в имени числительном пишется разделительный Ь.</a:t>
            </a:r>
          </a:p>
        </p:txBody>
      </p:sp>
    </p:spTree>
    <p:extLst>
      <p:ext uri="{BB962C8B-B14F-4D97-AF65-F5344CB8AC3E}">
        <p14:creationId xmlns:p14="http://schemas.microsoft.com/office/powerpoint/2010/main" val="16688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12</a:t>
            </a:r>
            <a:r>
              <a:rPr lang="ru-RU" dirty="0" smtClean="0"/>
              <a:t>.1</a:t>
            </a:r>
            <a:r>
              <a:rPr lang="ru-RU" dirty="0" smtClean="0"/>
              <a:t>.  </a:t>
            </a:r>
            <a:r>
              <a:rPr lang="ru-RU" dirty="0"/>
              <a:t>Замените словосочетание «</a:t>
            </a:r>
            <a:r>
              <a:rPr lang="ru-RU" b="1" dirty="0"/>
              <a:t>бессонные ночи</a:t>
            </a:r>
            <a:r>
              <a:rPr lang="ru-RU" dirty="0"/>
              <a:t>», построенное на основе согласования, синонимичным словосочетанием со связью управление. </a:t>
            </a:r>
          </a:p>
          <a:p>
            <a:pPr algn="just"/>
            <a:r>
              <a:rPr lang="ru-RU" dirty="0"/>
              <a:t>Напишите получившееся словосочетание. </a:t>
            </a:r>
            <a:endParaRPr lang="ru-RU" dirty="0" smtClean="0"/>
          </a:p>
          <a:p>
            <a:pPr algn="just"/>
            <a:r>
              <a:rPr lang="ru-RU" dirty="0" smtClean="0"/>
              <a:t>2.  Замените </a:t>
            </a:r>
            <a:r>
              <a:rPr lang="ru-RU" dirty="0"/>
              <a:t>словосочетание «</a:t>
            </a:r>
            <a:r>
              <a:rPr lang="ru-RU" b="1" dirty="0"/>
              <a:t>бури в степи</a:t>
            </a:r>
            <a:r>
              <a:rPr lang="ru-RU" dirty="0"/>
              <a:t>», построенное на основе управления, синонимичным словосочетанием со связью согласование. Напишите получившееся словосочетание. </a:t>
            </a:r>
          </a:p>
          <a:p>
            <a:pPr algn="just"/>
            <a:r>
              <a:rPr lang="ru-RU" dirty="0" smtClean="0"/>
              <a:t>3. Замените словосочетание «</a:t>
            </a:r>
            <a:r>
              <a:rPr lang="ru-RU" b="1" dirty="0" smtClean="0"/>
              <a:t>на водяных дорожках</a:t>
            </a:r>
            <a:r>
              <a:rPr lang="ru-RU" dirty="0" smtClean="0"/>
              <a:t>», построенное на основе согласования, синонимичным словосочетанием со связью  управление. Напишите получившееся словосочетание.</a:t>
            </a:r>
          </a:p>
          <a:p>
            <a:pPr algn="just"/>
            <a:r>
              <a:rPr lang="ru-RU" dirty="0" smtClean="0"/>
              <a:t>4.Замените словосочетание «</a:t>
            </a:r>
            <a:r>
              <a:rPr lang="ru-RU" b="1" dirty="0" smtClean="0"/>
              <a:t>диванная подушка</a:t>
            </a:r>
            <a:r>
              <a:rPr lang="ru-RU" dirty="0" smtClean="0"/>
              <a:t>», построенное на основе  согласования, синонимичным словосочетанием со связью управление. Напишите получившееся словосочетание.</a:t>
            </a:r>
          </a:p>
          <a:p>
            <a:pPr algn="just"/>
            <a:r>
              <a:rPr lang="ru-RU" dirty="0" smtClean="0"/>
              <a:t>5. Замените словосочетание «</a:t>
            </a:r>
            <a:r>
              <a:rPr lang="ru-RU" b="1" dirty="0" smtClean="0"/>
              <a:t>смотрел недоуменно</a:t>
            </a:r>
            <a:r>
              <a:rPr lang="ru-RU" dirty="0" smtClean="0"/>
              <a:t>», построенное на основе примыкания, синонимичным словосочетанием со связью управления. Напишите получившееся словосочетание</a:t>
            </a:r>
          </a:p>
          <a:p>
            <a:pPr algn="just"/>
            <a:r>
              <a:rPr lang="ru-RU" dirty="0" smtClean="0"/>
              <a:t>6. Замените словосочетание «</a:t>
            </a:r>
            <a:r>
              <a:rPr lang="ru-RU" b="1" dirty="0" err="1" smtClean="0"/>
              <a:t>Глебовская</a:t>
            </a:r>
            <a:r>
              <a:rPr lang="ru-RU" b="1" dirty="0" smtClean="0"/>
              <a:t> власть</a:t>
            </a:r>
            <a:r>
              <a:rPr lang="ru-RU" dirty="0" smtClean="0"/>
              <a:t>», построенное на основе согласования, синонимичным словосочетанием со связью  управления. Напишите получившееся словосочетание.</a:t>
            </a:r>
          </a:p>
          <a:p>
            <a:pPr algn="just"/>
            <a:r>
              <a:rPr lang="ru-RU" dirty="0" smtClean="0"/>
              <a:t>7. Замените словосочетание «</a:t>
            </a:r>
            <a:r>
              <a:rPr lang="ru-RU" b="1" dirty="0" smtClean="0"/>
              <a:t>посмотреть с гордостью</a:t>
            </a:r>
            <a:r>
              <a:rPr lang="ru-RU" dirty="0" smtClean="0"/>
              <a:t>», построенное на основе управления, синонимичным словосочетанием со связью примыкания. Напишите получившееся словосочетание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2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1773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ВВОДНЫЙ УРОК 9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2021-03-17T17:11:34Z</dcterms:created>
  <dcterms:modified xsi:type="dcterms:W3CDTF">2021-03-17T18:29:34Z</dcterms:modified>
</cp:coreProperties>
</file>