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12" autoAdjust="0"/>
    <p:restoredTop sz="90947" autoAdjust="0"/>
  </p:normalViewPr>
  <p:slideViewPr>
    <p:cSldViewPr snapToGrid="0">
      <p:cViewPr varScale="1">
        <p:scale>
          <a:sx n="47" d="100"/>
          <a:sy n="47" d="100"/>
        </p:scale>
        <p:origin x="15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12/30/2017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12/30/2017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12/30/2017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12/30/2017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12/30/2017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12/30/2017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12/30/2017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12/30/2017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12/30/2017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12/30/2017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12/30/2017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12/30/2017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12/30/2017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12/30/2017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12/30/2017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12/30/2017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12/30/2017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07067" y="133003"/>
            <a:ext cx="7766936" cy="4700847"/>
          </a:xfrm>
          <a:noFill/>
        </p:spPr>
        <p:txBody>
          <a:bodyPr/>
          <a:lstStyle/>
          <a:p>
            <a:pPr algn="ctr"/>
            <a:r>
              <a:rPr lang="ru-RU" sz="4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Влияние </a:t>
            </a:r>
            <a:r>
              <a:rPr lang="ru-RU" sz="48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детско</a:t>
            </a:r>
            <a:r>
              <a:rPr lang="ru-RU" sz="4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– родительских отношений на развитие личности ребенка младшего школьного возраста в полной и неполной семье.</a:t>
            </a:r>
            <a:endParaRPr lang="ru-RU" sz="48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5455921"/>
            <a:ext cx="11621193" cy="845126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Выпускная квалификационная </a:t>
            </a:r>
            <a:r>
              <a:rPr lang="ru-RU" sz="3200" b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</a:t>
            </a:r>
            <a:endParaRPr lang="ru-RU"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7940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26467" y="0"/>
            <a:ext cx="9746827" cy="1729047"/>
          </a:xfrm>
        </p:spPr>
        <p:txBody>
          <a:bodyPr>
            <a:noAutofit/>
          </a:bodyPr>
          <a:lstStyle/>
          <a:p>
            <a:pPr algn="ctr"/>
            <a:r>
              <a:rPr lang="ru-RU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Соотношение форм агрессии на констатирующем и итоговом этапе </a:t>
            </a:r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эксперимента.</a:t>
            </a:r>
            <a:endParaRPr lang="ru-RU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6654" y="1729047"/>
            <a:ext cx="11749598" cy="47881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9903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3" y="282633"/>
            <a:ext cx="8982055" cy="1647767"/>
          </a:xfrm>
        </p:spPr>
        <p:txBody>
          <a:bodyPr>
            <a:normAutofit/>
          </a:bodyPr>
          <a:lstStyle/>
          <a:p>
            <a:pPr algn="ctr"/>
            <a:r>
              <a:rPr lang="ru-RU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психолого-педагогической работы с учащимися и родителями</a:t>
            </a:r>
            <a:endParaRPr lang="ru-RU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4697411"/>
          </a:xfrm>
        </p:spPr>
        <p:txBody>
          <a:bodyPr>
            <a:noAutofit/>
          </a:bodyPr>
          <a:lstStyle/>
          <a:p>
            <a:pPr algn="just">
              <a:buClr>
                <a:srgbClr val="C00000"/>
              </a:buClr>
              <a:buFont typeface="Wingdings" panose="05000000000000000000" pitchFamily="2" charset="2"/>
              <a:buChar char="v"/>
            </a:pPr>
            <a:r>
              <a:rPr lang="ru-RU" sz="27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коррекционно-развивающая работа с детьми, у которых имеются агрессивные тенденции в поведении</a:t>
            </a:r>
            <a:r>
              <a:rPr lang="ru-RU" sz="27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</a:p>
          <a:p>
            <a:pPr algn="just">
              <a:buClr>
                <a:srgbClr val="C00000"/>
              </a:buClr>
              <a:buFont typeface="Wingdings" panose="05000000000000000000" pitchFamily="2" charset="2"/>
              <a:buChar char="v"/>
            </a:pPr>
            <a:r>
              <a:rPr lang="ru-RU" sz="27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информирование и </a:t>
            </a:r>
            <a:r>
              <a:rPr lang="ru-RU" sz="27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обучение </a:t>
            </a:r>
            <a:r>
              <a:rPr lang="ru-RU" sz="27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на тренингах детско-родительских отношений</a:t>
            </a:r>
            <a:r>
              <a:rPr lang="ru-RU" sz="27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,</a:t>
            </a:r>
            <a:r>
              <a:rPr lang="ru-RU" sz="27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 целью которых было повышение психологической компетентности родителей в вопросах </a:t>
            </a:r>
            <a:r>
              <a:rPr lang="ru-RU" sz="27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воспитания </a:t>
            </a:r>
          </a:p>
          <a:p>
            <a:pPr algn="just">
              <a:buClr>
                <a:srgbClr val="C00000"/>
              </a:buClr>
              <a:buFont typeface="Wingdings" panose="05000000000000000000" pitchFamily="2" charset="2"/>
              <a:buChar char="v"/>
            </a:pPr>
            <a:r>
              <a:rPr lang="ru-RU" sz="27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создание психологически-комфортной среды </a:t>
            </a:r>
            <a:r>
              <a:rPr lang="ru-RU" sz="27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и </a:t>
            </a:r>
            <a:r>
              <a:rPr lang="ru-RU" sz="27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условий </a:t>
            </a:r>
            <a:r>
              <a:rPr lang="ru-RU" sz="27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для осознания детьми мотивов собственного поведения</a:t>
            </a:r>
            <a:endParaRPr lang="ru-RU" sz="27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78868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r">
              <a:buNone/>
            </a:pPr>
            <a:r>
              <a:rPr lang="ru-RU" sz="5400" b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 </a:t>
            </a:r>
            <a:endParaRPr lang="ru-RU" sz="5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261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5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Цель исследования: </a:t>
            </a:r>
            <a:endParaRPr lang="ru-RU" sz="5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2160589"/>
            <a:ext cx="9630448" cy="388077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4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выявить особенности  </a:t>
            </a:r>
            <a:r>
              <a:rPr lang="ru-RU" sz="4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развития личности ребенка в полной семье и неполной семье в зависимости от характера детско-родительских отношений.</a:t>
            </a:r>
            <a:endParaRPr lang="ru-RU" sz="4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49635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5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Объект исследования:</a:t>
            </a:r>
            <a:endParaRPr lang="ru-RU" sz="5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0" algn="just">
              <a:lnSpc>
                <a:spcPct val="150000"/>
              </a:lnSpc>
              <a:buNone/>
            </a:pPr>
            <a:r>
              <a:rPr lang="ru-RU" sz="4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развитие личности ребенка в семье.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25315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5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 исследования:</a:t>
            </a:r>
            <a:endParaRPr lang="ru-RU" sz="5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indent="0" algn="just">
              <a:lnSpc>
                <a:spcPct val="150000"/>
              </a:lnSpc>
              <a:buNone/>
            </a:pP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4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особенности </a:t>
            </a:r>
            <a:r>
              <a:rPr lang="ru-RU" sz="40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детско</a:t>
            </a:r>
            <a:r>
              <a:rPr lang="ru-RU" sz="4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- родительских отношений влияющих на развитие личности ребенка (на примере агрессивности) в полной и неполной семье.</a:t>
            </a:r>
            <a:endParaRPr lang="ru-RU" sz="4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8787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6963" y="260465"/>
            <a:ext cx="8596668" cy="1320800"/>
          </a:xfrm>
        </p:spPr>
        <p:txBody>
          <a:bodyPr>
            <a:normAutofit/>
          </a:bodyPr>
          <a:lstStyle/>
          <a:p>
            <a:pPr algn="ctr"/>
            <a:r>
              <a:rPr lang="ru-RU" sz="5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Гипотеза исследования:</a:t>
            </a:r>
            <a:endParaRPr lang="ru-RU" sz="5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3" y="1147156"/>
            <a:ext cx="9214811" cy="5586153"/>
          </a:xfrm>
        </p:spPr>
        <p:txBody>
          <a:bodyPr>
            <a:noAutofit/>
          </a:bodyPr>
          <a:lstStyle/>
          <a:p>
            <a:pPr indent="0" algn="just">
              <a:lnSpc>
                <a:spcPct val="150000"/>
              </a:lnSpc>
              <a:buNone/>
            </a:pPr>
            <a:r>
              <a:rPr lang="ru-RU" sz="2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неполной семье имеются недостатки в детско-родительских отношениях, влияющие на развитие ребенка, в частности его агрессивность. Развитие ребенка из неполной семьи можно сделать более полноценным если:</a:t>
            </a:r>
            <a:endParaRPr lang="ru-RU" sz="22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50000"/>
              </a:lnSpc>
              <a:buClr>
                <a:srgbClr val="C00000"/>
              </a:buClr>
              <a:buFont typeface="Wingdings" panose="05000000000000000000" pitchFamily="2" charset="2"/>
              <a:buChar char="v"/>
              <a:tabLst>
                <a:tab pos="630555" algn="l"/>
              </a:tabLst>
            </a:pPr>
            <a:r>
              <a:rPr lang="ru-RU" sz="2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знать тип детско-родительских отношений в семье;</a:t>
            </a:r>
          </a:p>
          <a:p>
            <a:pPr lvl="0" algn="just">
              <a:lnSpc>
                <a:spcPct val="150000"/>
              </a:lnSpc>
              <a:buClr>
                <a:srgbClr val="C00000"/>
              </a:buClr>
              <a:buFont typeface="Wingdings" panose="05000000000000000000" pitchFamily="2" charset="2"/>
              <a:buChar char="v"/>
              <a:tabLst>
                <a:tab pos="630555" algn="l"/>
              </a:tabLst>
            </a:pPr>
            <a:r>
              <a:rPr lang="ru-RU" sz="2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организовать психологическую помощь детям из неполной семьи, что позволит корректировать их отношение к окружающим людям;</a:t>
            </a:r>
          </a:p>
          <a:p>
            <a:pPr lvl="0" algn="just">
              <a:lnSpc>
                <a:spcPct val="150000"/>
              </a:lnSpc>
              <a:buClr>
                <a:srgbClr val="C00000"/>
              </a:buClr>
              <a:buFont typeface="Wingdings" panose="05000000000000000000" pitchFamily="2" charset="2"/>
              <a:buChar char="v"/>
              <a:tabLst>
                <a:tab pos="630555" algn="l"/>
              </a:tabLst>
            </a:pPr>
            <a:r>
              <a:rPr lang="ru-RU" sz="2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оказывать психолого-педагогическую помощь родителям из неполной семьи, что позволит корректировать влияние детско-родительских отношений на развитие личности ребенка.</a:t>
            </a:r>
          </a:p>
        </p:txBody>
      </p:sp>
    </p:spTree>
    <p:extLst>
      <p:ext uri="{BB962C8B-B14F-4D97-AF65-F5344CB8AC3E}">
        <p14:creationId xmlns:p14="http://schemas.microsoft.com/office/powerpoint/2010/main" val="1126842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260465"/>
            <a:ext cx="8596668" cy="1320800"/>
          </a:xfrm>
        </p:spPr>
        <p:txBody>
          <a:bodyPr>
            <a:normAutofit/>
          </a:bodyPr>
          <a:lstStyle/>
          <a:p>
            <a:pPr algn="ctr"/>
            <a:r>
              <a:rPr lang="ru-RU" sz="5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исследования:</a:t>
            </a:r>
            <a:endParaRPr lang="ru-RU" sz="5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313411"/>
            <a:ext cx="8596668" cy="5544589"/>
          </a:xfrm>
        </p:spPr>
        <p:txBody>
          <a:bodyPr/>
          <a:lstStyle/>
          <a:p>
            <a:pPr lvl="0" algn="just">
              <a:lnSpc>
                <a:spcPct val="150000"/>
              </a:lnSpc>
              <a:buClr>
                <a:srgbClr val="C00000"/>
              </a:buClr>
              <a:buFont typeface="Wingdings" panose="05000000000000000000" pitchFamily="2" charset="2"/>
              <a:buChar char="v"/>
              <a:tabLst>
                <a:tab pos="630555" algn="l"/>
              </a:tabLst>
            </a:pPr>
            <a:r>
              <a:rPr lang="ru-RU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охарактеризовать развитие личности ребенка в семье;</a:t>
            </a:r>
            <a:endParaRPr lang="ru-RU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50000"/>
              </a:lnSpc>
              <a:buClr>
                <a:srgbClr val="C00000"/>
              </a:buClr>
              <a:buFont typeface="Wingdings" panose="05000000000000000000" pitchFamily="2" charset="2"/>
              <a:buChar char="v"/>
              <a:tabLst>
                <a:tab pos="630555" algn="l"/>
              </a:tabLst>
            </a:pPr>
            <a:r>
              <a:rPr lang="ru-RU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рассмотреть детско-родительские отношения как показатель формирования личности ребенка в семье;</a:t>
            </a:r>
            <a:endParaRPr lang="ru-RU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50000"/>
              </a:lnSpc>
              <a:buClr>
                <a:srgbClr val="C00000"/>
              </a:buClr>
              <a:buFont typeface="Wingdings" panose="05000000000000000000" pitchFamily="2" charset="2"/>
              <a:buChar char="v"/>
              <a:tabLst>
                <a:tab pos="630555" algn="l"/>
              </a:tabLst>
            </a:pPr>
            <a:r>
              <a:rPr lang="ru-RU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проанализировать особенности детско-родительских отношений в полной и неполной семье;</a:t>
            </a:r>
            <a:endParaRPr lang="ru-RU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50000"/>
              </a:lnSpc>
              <a:buClr>
                <a:srgbClr val="C00000"/>
              </a:buClr>
              <a:buFont typeface="Wingdings" panose="05000000000000000000" pitchFamily="2" charset="2"/>
              <a:buChar char="v"/>
              <a:tabLst>
                <a:tab pos="630555" algn="l"/>
              </a:tabLst>
            </a:pPr>
            <a:r>
              <a:rPr lang="ru-RU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сравнить детско-родительские отношения и уровень агрессивности младших школьников из полных и неполных семей;</a:t>
            </a:r>
            <a:endParaRPr lang="ru-RU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50000"/>
              </a:lnSpc>
              <a:buClr>
                <a:srgbClr val="C00000"/>
              </a:buClr>
              <a:buFont typeface="Wingdings" panose="05000000000000000000" pitchFamily="2" charset="2"/>
              <a:buChar char="v"/>
              <a:tabLst>
                <a:tab pos="630555" algn="l"/>
              </a:tabLst>
            </a:pPr>
            <a:r>
              <a:rPr lang="ru-RU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разработать рекомендации по организации психолого-педагогической работы с ребенком из неполной семьи;</a:t>
            </a:r>
            <a:endParaRPr lang="ru-RU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50000"/>
              </a:lnSpc>
              <a:buClr>
                <a:srgbClr val="C00000"/>
              </a:buClr>
              <a:buFont typeface="Wingdings" panose="05000000000000000000" pitchFamily="2" charset="2"/>
              <a:buChar char="v"/>
              <a:tabLst>
                <a:tab pos="630555" algn="l"/>
              </a:tabLst>
            </a:pPr>
            <a:r>
              <a:rPr lang="ru-RU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рассмотреть возможности оптимизации детско-родительских отношений в неполной семье ребенка младшего школьного возраста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98344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6963" y="310341"/>
            <a:ext cx="8596668" cy="1320800"/>
          </a:xfrm>
        </p:spPr>
        <p:txBody>
          <a:bodyPr>
            <a:noAutofit/>
          </a:bodyPr>
          <a:lstStyle/>
          <a:p>
            <a:pPr algn="ctr"/>
            <a:r>
              <a:rPr lang="ru-RU" sz="4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Выводы по изучению психолого-педагогической литературы: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4456342"/>
          </a:xfrm>
        </p:spPr>
        <p:txBody>
          <a:bodyPr>
            <a:normAutofit fontScale="92500" lnSpcReduction="10000"/>
          </a:bodyPr>
          <a:lstStyle/>
          <a:p>
            <a:pPr algn="just">
              <a:buClr>
                <a:srgbClr val="C00000"/>
              </a:buClr>
              <a:buFont typeface="Wingdings" panose="05000000000000000000" pitchFamily="2" charset="2"/>
              <a:buChar char="v"/>
            </a:pPr>
            <a:r>
              <a:rPr lang="ru-RU" sz="25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Семья -  один из важнейших факторов, </a:t>
            </a:r>
            <a:r>
              <a:rPr lang="ru-RU" sz="25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влияющих на становление </a:t>
            </a:r>
            <a:r>
              <a:rPr lang="ru-RU" sz="25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личности</a:t>
            </a:r>
            <a:r>
              <a:rPr lang="ru-RU" sz="25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25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buClr>
                <a:srgbClr val="C00000"/>
              </a:buClr>
              <a:buFont typeface="Wingdings" panose="05000000000000000000" pitchFamily="2" charset="2"/>
              <a:buChar char="v"/>
            </a:pPr>
            <a:r>
              <a:rPr lang="ru-RU" sz="25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Процесс </a:t>
            </a:r>
            <a:r>
              <a:rPr lang="ru-RU" sz="25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формирования личности ребенка напрямую зависит от типа родительского отношения к нему. </a:t>
            </a:r>
            <a:endParaRPr lang="ru-RU" sz="25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Clr>
                <a:srgbClr val="C00000"/>
              </a:buClr>
              <a:buFont typeface="Wingdings" panose="05000000000000000000" pitchFamily="2" charset="2"/>
              <a:buChar char="v"/>
            </a:pPr>
            <a:r>
              <a:rPr lang="ru-RU" sz="25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Распад семьи отрицательно влияет на отношения между родителями и детьми. В связи с этим происходят нарушения в сфере родительского воспитания и выбор стилей их воспитания</a:t>
            </a:r>
            <a:r>
              <a:rPr lang="ru-RU" sz="25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25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5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Clr>
                <a:srgbClr val="C00000"/>
              </a:buClr>
              <a:buFont typeface="Wingdings" panose="05000000000000000000" pitchFamily="2" charset="2"/>
              <a:buChar char="v"/>
            </a:pPr>
            <a:r>
              <a:rPr lang="ru-RU" sz="25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25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аиболее </a:t>
            </a:r>
            <a:r>
              <a:rPr lang="ru-RU" sz="25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распространенными стилями воспитания в неполных семьях являются неустойчивый стиль воспитания, </a:t>
            </a:r>
            <a:r>
              <a:rPr lang="ru-RU" sz="25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гипопротекция</a:t>
            </a:r>
            <a:r>
              <a:rPr lang="ru-RU" sz="25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потворствующая </a:t>
            </a:r>
            <a:r>
              <a:rPr lang="ru-RU" sz="25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гиперпротекция</a:t>
            </a:r>
            <a:r>
              <a:rPr lang="ru-RU" sz="25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эмоциональное отвержение.</a:t>
            </a:r>
          </a:p>
          <a:p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2305197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519046" y="139469"/>
            <a:ext cx="11193241" cy="1789083"/>
          </a:xfrm>
        </p:spPr>
        <p:txBody>
          <a:bodyPr>
            <a:normAutofit fontScale="90000"/>
          </a:bodyPr>
          <a:lstStyle/>
          <a:p>
            <a:pPr marL="1600200" lvl="3" indent="-228600" algn="ctr">
              <a:lnSpc>
                <a:spcPct val="150000"/>
              </a:lnSpc>
              <a:spcAft>
                <a:spcPts val="0"/>
              </a:spcAft>
              <a:tabLst>
                <a:tab pos="-4410710" algn="l"/>
              </a:tabLst>
            </a:pPr>
            <a:r>
              <a:rPr lang="ru-RU" sz="4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Результаты тест-опросника родительского отношения (ОРО) Варга-</a:t>
            </a:r>
            <a:r>
              <a:rPr lang="ru-RU" sz="40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Столина</a:t>
            </a:r>
            <a:r>
              <a:rPr lang="ru-RU" sz="4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ru-RU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44802" y="1928552"/>
            <a:ext cx="9380968" cy="4750262"/>
          </a:xfrm>
          <a:prstGeom prst="rect">
            <a:avLst/>
          </a:prstGeom>
        </p:spPr>
      </p:pic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6096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0647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9471" y="326968"/>
            <a:ext cx="9115059" cy="1320800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Результаты методики «</a:t>
            </a:r>
            <a:r>
              <a:rPr lang="ru-RU" sz="40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Родительско</a:t>
            </a:r>
            <a:r>
              <a:rPr lang="ru-RU" sz="4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-детские отношения» (PARI)</a:t>
            </a:r>
            <a:endParaRPr lang="ru-RU" sz="4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59471" y="1647768"/>
            <a:ext cx="9842063" cy="5012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2740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рань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1062</TotalTime>
  <Words>363</Words>
  <Application>Microsoft Office PowerPoint</Application>
  <PresentationFormat>Широкоэкранный</PresentationFormat>
  <Paragraphs>33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9" baseType="lpstr">
      <vt:lpstr>Arial</vt:lpstr>
      <vt:lpstr>Calibri</vt:lpstr>
      <vt:lpstr>Times New Roman</vt:lpstr>
      <vt:lpstr>Trebuchet MS</vt:lpstr>
      <vt:lpstr>Wingdings</vt:lpstr>
      <vt:lpstr>Wingdings 3</vt:lpstr>
      <vt:lpstr>Грань</vt:lpstr>
      <vt:lpstr> Влияние детско – родительских отношений на развитие личности ребенка младшего школьного возраста в полной и неполной семье.</vt:lpstr>
      <vt:lpstr>Цель исследования: </vt:lpstr>
      <vt:lpstr>Объект исследования:</vt:lpstr>
      <vt:lpstr>Предмет исследования:</vt:lpstr>
      <vt:lpstr>Гипотеза исследования:</vt:lpstr>
      <vt:lpstr>Задачи исследования:</vt:lpstr>
      <vt:lpstr>Выводы по изучению психолого-педагогической литературы:</vt:lpstr>
      <vt:lpstr>Результаты тест-опросника родительского отношения (ОРО) Варга-Столина. </vt:lpstr>
      <vt:lpstr>Результаты методики «Родительско-детские отношения» (PARI)</vt:lpstr>
      <vt:lpstr>Соотношение форм агрессии на констатирующем и итоговом этапе эксперимента.</vt:lpstr>
      <vt:lpstr>Организация психолого-педагогической работы с учащимися и родителями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Влияние детско – родительских отношений на развитие личности ребенка младшего школьного возраста в полной и неполной семье.</dc:title>
  <dc:creator>Настя</dc:creator>
  <cp:lastModifiedBy>RePack by Diakov</cp:lastModifiedBy>
  <cp:revision>15</cp:revision>
  <dcterms:created xsi:type="dcterms:W3CDTF">2015-07-05T11:33:24Z</dcterms:created>
  <dcterms:modified xsi:type="dcterms:W3CDTF">2017-12-29T21:15:59Z</dcterms:modified>
</cp:coreProperties>
</file>