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3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79" r:id="rId13"/>
    <p:sldId id="278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</p:sldIdLst>
  <p:sldSz cx="9144000" cy="6858000" type="screen4x3"/>
  <p:notesSz cx="6858000" cy="9144000"/>
  <p:embeddedFontLst>
    <p:embeddedFont>
      <p:font typeface="Matilda" charset="0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27704F"/>
    <a:srgbClr val="69A12B"/>
    <a:srgbClr val="6CA62C"/>
    <a:srgbClr val="50C850"/>
    <a:srgbClr val="D88306"/>
    <a:srgbClr val="FF66CC"/>
    <a:srgbClr val="EDA413"/>
    <a:srgbClr val="CC0066"/>
    <a:srgbClr val="943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44300" y="908720"/>
            <a:ext cx="6060148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normalizeH="0" baseline="0" noProof="0" dirty="0">
              <a:ln w="11430"/>
              <a:gradFill>
                <a:gsLst>
                  <a:gs pos="0">
                    <a:srgbClr val="0070C0"/>
                  </a:gs>
                  <a:gs pos="27000">
                    <a:srgbClr val="6CA62C"/>
                  </a:gs>
                  <a:gs pos="62000">
                    <a:srgbClr val="0070C0"/>
                  </a:gs>
                  <a:gs pos="99000">
                    <a:srgbClr val="6CA62C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365104"/>
            <a:ext cx="5040560" cy="1728192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Matilda" charset="0"/>
                <a:cs typeface="Times New Roman" pitchFamily="18" charset="0"/>
              </a:rPr>
              <a:t>Выполнил: Сушко Тимур</a:t>
            </a:r>
          </a:p>
          <a:p>
            <a:pPr>
              <a:spcBef>
                <a:spcPts val="0"/>
              </a:spcBef>
              <a:buNone/>
            </a:pPr>
            <a:r>
              <a:rPr lang="ru-RU" sz="2200" b="1" i="1" dirty="0">
                <a:solidFill>
                  <a:schemeClr val="tx1"/>
                </a:solidFill>
                <a:latin typeface="Matilda" charset="0"/>
                <a:cs typeface="Times New Roman" pitchFamily="18" charset="0"/>
              </a:rPr>
              <a:t>у</a:t>
            </a:r>
            <a:r>
              <a:rPr lang="ru-RU" sz="2200" b="1" i="1" dirty="0" smtClean="0">
                <a:solidFill>
                  <a:schemeClr val="tx1"/>
                </a:solidFill>
                <a:latin typeface="Matilda" charset="0"/>
                <a:cs typeface="Times New Roman" pitchFamily="18" charset="0"/>
              </a:rPr>
              <a:t>ченик 2 класса</a:t>
            </a: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971600" y="548680"/>
            <a:ext cx="7143750" cy="31670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</a:rPr>
              <a:t/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</a:rPr>
            </a:b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</a:rPr>
              <a:t/>
            </a:r>
            <a:b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</a:rPr>
            </a:b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</a:rPr>
              <a:t>            </a:t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</a:rPr>
            </a:b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tilda" charset="0"/>
              </a:rPr>
              <a:t>Акмолинская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tilda" charset="0"/>
              </a:rPr>
              <a:t> область</a:t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tilda" charset="0"/>
              </a:rPr>
            </a:b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tilda" charset="0"/>
              </a:rPr>
              <a:t>Буландынский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tilda" charset="0"/>
              </a:rPr>
              <a:t> район</a:t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tilda" charset="0"/>
              </a:rPr>
            </a:b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tilda" charset="0"/>
              </a:rPr>
              <a:t>КГУ «</a:t>
            </a:r>
            <a:r>
              <a:rPr lang="ru-RU" sz="1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Отрадненская</a:t>
            </a:r>
            <a:r>
              <a:rPr lang="ru-R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tilda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tilda" charset="0"/>
              </a:rPr>
              <a:t>средняя школа»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</a:rPr>
              <a:t/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</a:rPr>
              <a:t/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</a:rPr>
              <a:t/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tilda" charset="0"/>
              </a:rPr>
              <a:t>Тема исследования:</a:t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tilda" charset="0"/>
              </a:rPr>
            </a:b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  <a:ea typeface="Calibri"/>
                <a:cs typeface="Times New Roman"/>
              </a:rPr>
              <a:t>«Влияние света на рост и развитие фасоли».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</a:rPr>
              <a:t/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</a:rPr>
            </a:b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</a:rPr>
              <a:t/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СЕКЦИЯ</a:t>
            </a:r>
            <a:r>
              <a:rPr lang="ru-RU" sz="1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ХИМИЯ- БИОЛОГИЯ</a:t>
            </a:r>
            <a:r>
              <a:rPr lang="ru-RU" sz="1100" dirty="0">
                <a:solidFill>
                  <a:srgbClr val="9D050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9D050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/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</a:rPr>
            </a:b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99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5856" y="6021288"/>
            <a:ext cx="5040560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Руководитель: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Борко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 Т.Н.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Самое ценное свойство фасоли – то, что по содержанию растительных белков она приближается к мясу и превосходит рыбу, зеленый горошек (на 6%) и крупы (в 2 раза), а по калорийности – картофель (в 3,5 раза). 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3168352" cy="362097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84784"/>
            <a:ext cx="2947020" cy="38642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64" y="5372869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Клеопатра использовала фасоль в своих масках для лица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5589240"/>
            <a:ext cx="2947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Авиценна считал фасоль полезной для груди и лёгких.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912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«Фасоль – растительное мясо».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charset="0"/>
            </a:endParaRPr>
          </a:p>
        </p:txBody>
      </p:sp>
      <p:pic>
        <p:nvPicPr>
          <p:cNvPr id="3074" name="Picture 2" descr="C:\Documents and Settings\Администратор\Мои документы\Downloads\img10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2" t="42494" r="24798" b="5036"/>
          <a:stretch/>
        </p:blipFill>
        <p:spPr bwMode="auto">
          <a:xfrm>
            <a:off x="827584" y="1988840"/>
            <a:ext cx="406006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Одна тарелка бобов фасоли (300г.) даёт полное ощущение сытости, словно после съеденного  мясного обеда. Поэтому фасоль часто называют «растительным мясом», из-за медленного переваривания белков в желудке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87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Методы исследования: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63688" y="1268760"/>
            <a:ext cx="6984776" cy="525658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/>
              <a:t> Беседа с родителями;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Изучение научной литературы;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/>
              <a:t> Изучение интернет-источников;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Наблюдение;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/>
              <a:t> Эксперимент.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4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Дневник наблюдения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5616" y="1600200"/>
            <a:ext cx="3380184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Для постановки эксперимента мы приобрели семена фасоли спаржевой 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Изумрудные сережки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. При вскрытии пакетиков установили, что семена имеют разную окраску и форму. Семена фасоли измерили линейкой. Отобрали 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одинаковые семена,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длиной 1,5 см.  Отобранные семена использовали для постановки опыта.</a:t>
            </a:r>
            <a:endParaRPr lang="ru-RU" sz="2400" dirty="0"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7862"/>
          <a:stretch/>
        </p:blipFill>
        <p:spPr>
          <a:xfrm>
            <a:off x="5220072" y="2276872"/>
            <a:ext cx="3156857" cy="2509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1786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88062"/>
            <a:ext cx="4474840" cy="1143000"/>
          </a:xfrm>
        </p:spPr>
        <p:txBody>
          <a:bodyPr>
            <a:noAutofit/>
          </a:bodyPr>
          <a:lstStyle/>
          <a:p>
            <a:pPr>
              <a:spcAft>
                <a:spcPts val="75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20 октября – 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дата начала эксперимента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 Семена положили на влажную вату для набухания и прорастания.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>
            <a:noAutofit/>
          </a:bodyPr>
          <a:lstStyle/>
          <a:p>
            <a:pPr>
              <a:spcAft>
                <a:spcPts val="750"/>
              </a:spcAft>
            </a:pPr>
            <a:r>
              <a:rPr lang="ru-RU" sz="1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25 октября </a:t>
            </a:r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– пророщенные семена фасоли поместили в две одинаковые пронумерованные ёмкости с одинаковым составом почвы и поддонами.</a:t>
            </a:r>
            <a:r>
              <a:rPr lang="ru-RU" sz="1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Ёмкость №1 </a:t>
            </a:r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(контрольное растение)поставили в тёплое, хорошо освещённое место - на окно.  </a:t>
            </a:r>
            <a:r>
              <a:rPr lang="ru-RU" sz="1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Ёмкость № 2 </a:t>
            </a:r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(опытное растение) – в тёплое место –на шкаф. </a:t>
            </a:r>
            <a:r>
              <a:rPr lang="ru-RU" sz="1400" dirty="0">
                <a:solidFill>
                  <a:srgbClr val="000000"/>
                </a:solidFill>
                <a:ea typeface="Times New Roman"/>
              </a:rPr>
              <a:t>Растения регулярно поливали одинаковым количеством отстоявшейся воды комнатной температуры.</a:t>
            </a:r>
            <a:endParaRPr lang="ru-RU" sz="1200" dirty="0">
              <a:ea typeface="Times New Roman"/>
            </a:endParaRPr>
          </a:p>
          <a:p>
            <a:endParaRPr lang="ru-RU" sz="1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777283"/>
          </a:xfrm>
        </p:spPr>
        <p:txBody>
          <a:bodyPr>
            <a:normAutofit/>
          </a:bodyPr>
          <a:lstStyle/>
          <a:p>
            <a:pPr>
              <a:spcAft>
                <a:spcPts val="750"/>
              </a:spcAft>
            </a:pPr>
            <a:r>
              <a:rPr lang="ru-RU" sz="1400" b="1" dirty="0">
                <a:solidFill>
                  <a:srgbClr val="000000"/>
                </a:solidFill>
                <a:ea typeface="Times New Roman"/>
              </a:rPr>
              <a:t>29 октября </a:t>
            </a:r>
            <a:r>
              <a:rPr lang="ru-RU" sz="1400" dirty="0">
                <a:solidFill>
                  <a:srgbClr val="000000"/>
                </a:solidFill>
                <a:ea typeface="Times New Roman"/>
              </a:rPr>
              <a:t>– взошел № 2 с семядольными листьями бледно-желтого цвета, его высота равна 6 см        </a:t>
            </a:r>
            <a:endParaRPr lang="ru-RU" sz="1400" dirty="0">
              <a:ea typeface="Times New Roman"/>
            </a:endParaRPr>
          </a:p>
          <a:p>
            <a:pPr>
              <a:spcAft>
                <a:spcPts val="750"/>
              </a:spcAft>
            </a:pPr>
            <a:endParaRPr lang="ru-RU" sz="2400" dirty="0">
              <a:ea typeface="Times New Roman"/>
            </a:endParaRPr>
          </a:p>
          <a:p>
            <a:endParaRPr lang="ru-RU" dirty="0"/>
          </a:p>
        </p:txBody>
      </p:sp>
      <p:pic>
        <p:nvPicPr>
          <p:cNvPr id="7" name="Рисунок 6" descr="C:\Documents and Settings\Администратор\Мои документы\Downloads\images (1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1990725" cy="142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17093" r="52857"/>
          <a:stretch/>
        </p:blipFill>
        <p:spPr>
          <a:xfrm>
            <a:off x="5912416" y="3356992"/>
            <a:ext cx="1956762" cy="29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94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lvl="0" indent="0">
              <a:spcAft>
                <a:spcPts val="750"/>
              </a:spcAft>
              <a:buNone/>
            </a:pP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          1 </a:t>
            </a:r>
            <a:r>
              <a:rPr lang="ru-RU" sz="2400" b="1" dirty="0">
                <a:solidFill>
                  <a:srgbClr val="000000"/>
                </a:solidFill>
                <a:ea typeface="Times New Roman"/>
              </a:rPr>
              <a:t>ноября– </a:t>
            </a:r>
            <a:r>
              <a:rPr lang="ru-RU" sz="2400" dirty="0">
                <a:solidFill>
                  <a:srgbClr val="000000"/>
                </a:solidFill>
                <a:ea typeface="Times New Roman"/>
              </a:rPr>
              <a:t>взошел №1, его высота равна 4 </a:t>
            </a:r>
            <a:r>
              <a:rPr lang="ru-RU" sz="2400" dirty="0" smtClean="0">
                <a:solidFill>
                  <a:srgbClr val="000000"/>
                </a:solidFill>
                <a:ea typeface="Times New Roman"/>
              </a:rPr>
              <a:t>см</a:t>
            </a:r>
          </a:p>
          <a:p>
            <a:pPr lvl="0">
              <a:spcAft>
                <a:spcPts val="750"/>
              </a:spcAft>
            </a:pPr>
            <a:endParaRPr lang="ru-RU" sz="1600" dirty="0">
              <a:solidFill>
                <a:srgbClr val="000000"/>
              </a:solidFill>
              <a:ea typeface="Times New Roman"/>
            </a:endParaRPr>
          </a:p>
          <a:p>
            <a:pPr lvl="0">
              <a:spcAft>
                <a:spcPts val="750"/>
              </a:spcAft>
            </a:pPr>
            <a:endParaRPr lang="ru-RU" sz="1600" dirty="0" smtClean="0">
              <a:solidFill>
                <a:srgbClr val="000000"/>
              </a:solidFill>
              <a:ea typeface="Times New Roman"/>
            </a:endParaRPr>
          </a:p>
          <a:p>
            <a:pPr lvl="0">
              <a:spcAft>
                <a:spcPts val="750"/>
              </a:spcAft>
            </a:pPr>
            <a:endParaRPr lang="ru-RU" sz="1600" dirty="0">
              <a:solidFill>
                <a:srgbClr val="000000"/>
              </a:solidFill>
              <a:ea typeface="Times New Roman"/>
            </a:endParaRPr>
          </a:p>
          <a:p>
            <a:pPr lvl="0">
              <a:spcAft>
                <a:spcPts val="750"/>
              </a:spcAft>
            </a:pPr>
            <a:endParaRPr lang="ru-RU" sz="1600" dirty="0" smtClean="0">
              <a:solidFill>
                <a:srgbClr val="000000"/>
              </a:solidFill>
              <a:ea typeface="Times New Roman"/>
            </a:endParaRPr>
          </a:p>
          <a:p>
            <a:pPr lvl="0">
              <a:spcAft>
                <a:spcPts val="750"/>
              </a:spcAft>
            </a:pPr>
            <a:endParaRPr lang="ru-RU" sz="1600" dirty="0">
              <a:solidFill>
                <a:srgbClr val="000000"/>
              </a:solidFill>
              <a:ea typeface="Times New Roman"/>
            </a:endParaRPr>
          </a:p>
          <a:p>
            <a:pPr lvl="0">
              <a:spcAft>
                <a:spcPts val="750"/>
              </a:spcAft>
            </a:pPr>
            <a:endParaRPr lang="ru-RU" sz="1600" dirty="0" smtClean="0">
              <a:solidFill>
                <a:srgbClr val="000000"/>
              </a:solidFill>
              <a:ea typeface="Times New Roman"/>
            </a:endParaRPr>
          </a:p>
          <a:p>
            <a:pPr lvl="0">
              <a:spcAft>
                <a:spcPts val="750"/>
              </a:spcAft>
            </a:pPr>
            <a:endParaRPr lang="ru-RU" sz="1600" dirty="0">
              <a:solidFill>
                <a:srgbClr val="000000"/>
              </a:solidFill>
              <a:ea typeface="Times New Roman"/>
            </a:endParaRPr>
          </a:p>
          <a:p>
            <a:pPr lvl="0">
              <a:spcAft>
                <a:spcPts val="750"/>
              </a:spcAft>
            </a:pPr>
            <a:endParaRPr lang="ru-RU" sz="1600" dirty="0" smtClean="0">
              <a:solidFill>
                <a:srgbClr val="000000"/>
              </a:solidFill>
              <a:ea typeface="Times New Roman"/>
            </a:endParaRPr>
          </a:p>
          <a:p>
            <a:pPr lvl="0"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Times New Roman"/>
              </a:rPr>
              <a:t>                           </a:t>
            </a:r>
          </a:p>
          <a:p>
            <a:pPr marL="0" lvl="0" indent="0" algn="r">
              <a:spcAft>
                <a:spcPts val="750"/>
              </a:spcAft>
              <a:buNone/>
            </a:pPr>
            <a:endParaRPr lang="ru-RU" sz="1600" dirty="0" smtClean="0">
              <a:solidFill>
                <a:srgbClr val="000000"/>
              </a:solidFill>
              <a:ea typeface="Times New Roman"/>
            </a:endParaRPr>
          </a:p>
          <a:p>
            <a:pPr marL="0" lvl="0" indent="0" algn="r">
              <a:spcAft>
                <a:spcPts val="75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a typeface="Times New Roman"/>
              </a:rPr>
              <a:t>                                                                                                                           высота </a:t>
            </a:r>
            <a:r>
              <a:rPr lang="ru-RU" sz="2400" dirty="0">
                <a:solidFill>
                  <a:srgbClr val="000000"/>
                </a:solidFill>
                <a:ea typeface="Times New Roman"/>
              </a:rPr>
              <a:t>№2 равна 18 см</a:t>
            </a:r>
            <a:endParaRPr lang="ru-RU" sz="2400" dirty="0">
              <a:solidFill>
                <a:prstClr val="black"/>
              </a:solidFill>
              <a:ea typeface="Times New Roman"/>
            </a:endParaRPr>
          </a:p>
          <a:p>
            <a:pPr>
              <a:spcAft>
                <a:spcPts val="750"/>
              </a:spcAft>
            </a:pPr>
            <a:endParaRPr lang="ru-RU" dirty="0" smtClean="0"/>
          </a:p>
          <a:p>
            <a:pPr>
              <a:spcAft>
                <a:spcPts val="750"/>
              </a:spcAft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7" r="2426" b="-715"/>
          <a:stretch/>
        </p:blipFill>
        <p:spPr>
          <a:xfrm>
            <a:off x="5508104" y="1307624"/>
            <a:ext cx="2535039" cy="3948416"/>
          </a:xfrm>
        </p:spPr>
      </p:pic>
      <p:pic>
        <p:nvPicPr>
          <p:cNvPr id="5" name="Рисунок 4" descr="C:\Documents and Settings\Администратор\Мои документы\Downloads\images (14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3024336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438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21462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0000"/>
                </a:solidFill>
                <a:ea typeface="Times New Roman"/>
              </a:rPr>
              <a:t>4 ноября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 </a:t>
            </a:r>
            <a:r>
              <a:rPr lang="ru-RU" sz="2000" b="1" dirty="0">
                <a:solidFill>
                  <a:srgbClr val="000000"/>
                </a:solidFill>
                <a:ea typeface="Times New Roman"/>
              </a:rPr>
              <a:t>– 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№ 1 с семядольными листьями бледно-желтого цвета, высота равна 5 см, появились 2 листа; высота № 2 равна 23 см, его семядольные листья засохли и отпали, появились 2 листа в виде чешуек.</a:t>
            </a:r>
            <a:r>
              <a:rPr lang="ru-RU" sz="1800" dirty="0">
                <a:ea typeface="Times New Roman"/>
              </a:rPr>
              <a:t/>
            </a:r>
            <a:br>
              <a:rPr lang="ru-RU" sz="1800" dirty="0">
                <a:ea typeface="Times New Roman"/>
              </a:rPr>
            </a:br>
            <a:endParaRPr lang="ru-RU" sz="2000" dirty="0"/>
          </a:p>
        </p:txBody>
      </p:sp>
      <p:pic>
        <p:nvPicPr>
          <p:cNvPr id="4" name="Объект 3" descr="C:\Documents and Settings\Администратор\Рабочий стол\фасоль\Изображение 7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3096344" cy="338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564904"/>
            <a:ext cx="2821935" cy="345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5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30ноября - </a:t>
            </a:r>
            <a:r>
              <a:rPr lang="ru-RU" sz="3100" dirty="0"/>
              <a:t>высота № 1 равна 16 см, в пазухе нижнего листа образование бутона; </a:t>
            </a:r>
            <a:endParaRPr lang="ru-RU" dirty="0"/>
          </a:p>
        </p:txBody>
      </p:sp>
      <p:pic>
        <p:nvPicPr>
          <p:cNvPr id="4" name="Объект 3" descr="C:\Documents and Settings\Администратор\Рабочий стол\фасоль\Изображение 73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6120680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683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75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14декабря  - 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высота № 1 равна 18 см, в пазухе шестого  листа образование стручка; </a:t>
            </a:r>
            <a:endParaRPr lang="ru-RU" dirty="0"/>
          </a:p>
        </p:txBody>
      </p:sp>
      <p:pic>
        <p:nvPicPr>
          <p:cNvPr id="4" name="Объект 3" descr="C:\Documents and Settings\Администратор\Рабочий стол\фасоль\Изображение 76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2509181" cy="2052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Администратор\Рабочий стол\фасоль\Изображение 77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2880320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516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75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24 декабря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 – у образца  № 1стручок достиг длины 7 см, в стручке образовались плоды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фасоли</a:t>
            </a:r>
            <a:endParaRPr lang="ru-RU" sz="2800" dirty="0"/>
          </a:p>
        </p:txBody>
      </p:sp>
      <p:pic>
        <p:nvPicPr>
          <p:cNvPr id="4" name="Объект 3" descr="C:\Documents and Settings\Администратор\Рабочий стол\фасоль\Изображение 76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252028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3494087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07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Актуальность: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63688" y="1268760"/>
            <a:ext cx="6984776" cy="525658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Выращивание растений из семян – очень увлекательный процесс. Наблюдение за всеми фазами развития растения в разных условиях освещенности натолкнуло меня на изучение влияния освещения надземных органов на направление и скорость роста 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растения на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примере фасоли.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lang="ru-RU" sz="2800" dirty="0"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Вывод: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63688" y="1268760"/>
            <a:ext cx="6984776" cy="525658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В результате наблюдения за ростом и развитием фасоли на подоконнике, я сделал  вывод, что растения с сильной корневой системой и достаточным освещением выжили, и дали плоды, а растения помещённые в слабо освещённое место были слабыми и погибли. </a:t>
            </a:r>
            <a:endParaRPr lang="ru-RU" sz="2800" dirty="0"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3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3501008"/>
            <a:ext cx="59766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908720"/>
            <a:ext cx="6840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«Любознательные никогда не останавливаются на том, что изучили. Стремитесь познавать этот загадочный мир!»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0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Цель работы: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63688" y="1268760"/>
            <a:ext cx="6984776" cy="525658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проверить влияние света на рост и развитие фасоли.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2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Задачи: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63688" y="1268760"/>
            <a:ext cx="6984776" cy="5256584"/>
          </a:xfrm>
        </p:spPr>
        <p:txBody>
          <a:bodyPr>
            <a:normAutofit/>
          </a:bodyPr>
          <a:lstStyle/>
          <a:p>
            <a:pPr>
              <a:spcAft>
                <a:spcPts val="75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ea typeface="Times New Roman"/>
              </a:rPr>
              <a:t>изучить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влияние света на рост и развитие фасоли;</a:t>
            </a:r>
            <a:endParaRPr lang="ru-RU" sz="2800" dirty="0">
              <a:ea typeface="Times New Roman"/>
            </a:endParaRPr>
          </a:p>
          <a:p>
            <a:pPr>
              <a:spcAft>
                <a:spcPts val="75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ea typeface="Times New Roman"/>
              </a:rPr>
              <a:t>изучить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характеристику фасоли;</a:t>
            </a:r>
            <a:endParaRPr lang="ru-RU" sz="2800" dirty="0">
              <a:ea typeface="Times New Roman"/>
            </a:endParaRPr>
          </a:p>
          <a:p>
            <a:pPr>
              <a:spcAft>
                <a:spcPts val="75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ea typeface="Times New Roman"/>
              </a:rPr>
              <a:t>вырастить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фасоль в разных условиях освещенности;</a:t>
            </a:r>
            <a:endParaRPr lang="ru-RU" sz="2800" dirty="0">
              <a:ea typeface="Times New Roman"/>
            </a:endParaRPr>
          </a:p>
          <a:p>
            <a:pPr>
              <a:spcAft>
                <a:spcPts val="75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понаблюдать за ростом и развитием фасоли;</a:t>
            </a:r>
            <a:endParaRPr lang="ru-RU" sz="2800" dirty="0">
              <a:ea typeface="Times New Roman"/>
            </a:endParaRPr>
          </a:p>
          <a:p>
            <a:pPr>
              <a:spcAft>
                <a:spcPts val="75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ea typeface="Times New Roman"/>
              </a:rPr>
              <a:t>измерить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рост растения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.</a:t>
            </a:r>
            <a:endParaRPr lang="ru-RU" sz="28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7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Гипотеза: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63688" y="1268760"/>
            <a:ext cx="6984776" cy="525658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если фасоль поместить в </a:t>
            </a:r>
            <a:r>
              <a:rPr lang="ru-RU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недостаточно освещённое место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, то она погибнет</a:t>
            </a:r>
            <a:r>
              <a:rPr lang="ru-RU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01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Предмет исследования: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свет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316495" y="2780928"/>
            <a:ext cx="734481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Объект исследования: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фасоль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Зачем растению свет?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63688" y="1268760"/>
            <a:ext cx="6984776" cy="5256584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800" b="1" i="1" dirty="0">
                <a:solidFill>
                  <a:srgbClr val="C00000"/>
                </a:solidFill>
                <a:latin typeface="Calibri"/>
              </a:rPr>
              <a:t>Листья – это «живые заводы» по производству еды. В листьях растения содержится хлорофилл.  С его помощью растение вырабатывает себе пищу. </a:t>
            </a:r>
          </a:p>
          <a:p>
            <a:pPr marL="0" indent="0">
              <a:spcAft>
                <a:spcPts val="0"/>
              </a:spcAft>
              <a:buNone/>
            </a:pPr>
            <a:endParaRPr lang="ru-RU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53136"/>
            <a:ext cx="171926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Выращивание растений из семя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12514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64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750"/>
              </a:spcAft>
            </a:pPr>
            <a:r>
              <a:rPr lang="ru-RU" sz="2800" dirty="0">
                <a:solidFill>
                  <a:srgbClr val="000000"/>
                </a:solidFill>
                <a:ea typeface="Times New Roman"/>
              </a:rPr>
              <a:t>Фасоль – растение семейства бобовых. </a:t>
            </a:r>
            <a:r>
              <a:rPr lang="ru-RU" sz="2800" dirty="0" smtClean="0">
                <a:solidFill>
                  <a:srgbClr val="000000"/>
                </a:solidFill>
                <a:ea typeface="Times New Roman"/>
              </a:rPr>
              <a:t>Её 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выращивают в более теплых областях обоих полушарий. Разводят из-за плодов и семян, а некоторые виды также из-за цветов — под названием турецких бобов. Семена фасоли и зеленые плоды используют в пищу, т.к. имеют высокую пищевую ценность. </a:t>
            </a:r>
            <a:endParaRPr lang="ru-RU" sz="2400" dirty="0">
              <a:ea typeface="Times New Roman"/>
            </a:endParaRPr>
          </a:p>
          <a:p>
            <a:r>
              <a:rPr lang="ru-RU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Родина фасоли - Южная, Центральная Америка и Индия.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94559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В настоящее время фасоль выращивается во всем мире. В Европу фасоль завез Христофор 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Колумб.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В промышленных масштабах возделывается главным образом на Украине, в Молдавии, Грузии, Краснодарском крае. Выращивается любителями-садоводами на приусадебных участках.</a:t>
            </a:r>
            <a:endParaRPr lang="ru-RU" sz="2800" dirty="0">
              <a:ea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Существует порядка 200 видов фасоли.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302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95B3D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483</Words>
  <Application>Microsoft Office PowerPoint</Application>
  <PresentationFormat>Экран (4:3)</PresentationFormat>
  <Paragraphs>61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Times New Roman</vt:lpstr>
      <vt:lpstr>Wingdings</vt:lpstr>
      <vt:lpstr>Matilda</vt:lpstr>
      <vt:lpstr>Calibri</vt:lpstr>
      <vt:lpstr>Тема Office</vt:lpstr>
      <vt:lpstr>               Акмолинская область Буландынский район КГУ «Отрадненская  средняя школа»   Тема исследования: «Влияние света на рост и развитие фасоли».  СЕКЦИЯ: ХИМИЯ- БИОЛОГИЯ  </vt:lpstr>
      <vt:lpstr>Актуальность:</vt:lpstr>
      <vt:lpstr>Цель работы:</vt:lpstr>
      <vt:lpstr>Задачи:</vt:lpstr>
      <vt:lpstr>Гипотеза:</vt:lpstr>
      <vt:lpstr>Предмет исследования: свет</vt:lpstr>
      <vt:lpstr>Зачем растению свет?</vt:lpstr>
      <vt:lpstr>Презентация PowerPoint</vt:lpstr>
      <vt:lpstr>Презентация PowerPoint</vt:lpstr>
      <vt:lpstr> Самое ценное свойство фасоли – то, что по содержанию растительных белков она приближается к мясу и превосходит рыбу, зеленый горошек (на 6%) и крупы (в 2 раза), а по калорийности – картофель (в 3,5 раза). </vt:lpstr>
      <vt:lpstr>«Фасоль – растительное мясо».</vt:lpstr>
      <vt:lpstr>Методы исследования:</vt:lpstr>
      <vt:lpstr>Дневник наблюдения</vt:lpstr>
      <vt:lpstr>20 октября – дата начала эксперимента. Семена положили на влажную вату для набухания и прорастания.</vt:lpstr>
      <vt:lpstr>Презентация PowerPoint</vt:lpstr>
      <vt:lpstr>4 ноября – № 1 с семядольными листьями бледно-желтого цвета, высота равна 5 см, появились 2 листа; высота № 2 равна 23 см, его семядольные листья засохли и отпали, появились 2 листа в виде чешуек. </vt:lpstr>
      <vt:lpstr>30ноября - высота № 1 равна 16 см, в пазухе нижнего листа образование бутона; </vt:lpstr>
      <vt:lpstr>14декабря  - высота № 1 равна 18 см, в пазухе шестого  листа образование стручка; </vt:lpstr>
      <vt:lpstr>24 декабря – у образца  № 1стручок достиг длины 7 см, в стручке образовались плоды фасоли</vt:lpstr>
      <vt:lpstr>Вывод: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XP GAME 2009</cp:lastModifiedBy>
  <cp:revision>92</cp:revision>
  <dcterms:created xsi:type="dcterms:W3CDTF">2013-08-23T08:38:35Z</dcterms:created>
  <dcterms:modified xsi:type="dcterms:W3CDTF">2018-05-01T02:11:14Z</dcterms:modified>
</cp:coreProperties>
</file>