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09" autoAdjust="0"/>
    <p:restoredTop sz="94660"/>
  </p:normalViewPr>
  <p:slideViewPr>
    <p:cSldViewPr snapToGrid="0">
      <p:cViewPr>
        <p:scale>
          <a:sx n="70" d="100"/>
          <a:sy n="70" d="100"/>
        </p:scale>
        <p:origin x="-60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57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Лист1!$D$2:$D$3</c:f>
            </c:numRef>
          </c:val>
        </c:ser>
        <c:shape val="cylinder"/>
        <c:axId val="58071680"/>
        <c:axId val="104292736"/>
        <c:axId val="0"/>
      </c:bar3DChart>
      <c:catAx>
        <c:axId val="58071680"/>
        <c:scaling>
          <c:orientation val="minMax"/>
        </c:scaling>
        <c:axPos val="b"/>
        <c:tickLblPos val="nextTo"/>
        <c:crossAx val="104292736"/>
        <c:crosses val="autoZero"/>
        <c:auto val="1"/>
        <c:lblAlgn val="ctr"/>
        <c:lblOffset val="100"/>
      </c:catAx>
      <c:valAx>
        <c:axId val="104292736"/>
        <c:scaling>
          <c:orientation val="minMax"/>
        </c:scaling>
        <c:axPos val="l"/>
        <c:majorGridlines/>
        <c:numFmt formatCode="General" sourceLinked="1"/>
        <c:tickLblPos val="nextTo"/>
        <c:crossAx val="580716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13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51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44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15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303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30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2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5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25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15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98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85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71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7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DF439-C83D-471B-99AD-01FB3B34D31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FA5992-5D4F-48D6-92E4-20BFA2972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88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57;&#1055;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0;&#1057;&#1055;.doc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chart" Target="../charts/chart1.xml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549" y="0"/>
            <a:ext cx="7852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и отражение внедрения семи модулей в серию последовательных уроков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4477" y="3126562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2.Обучение критическому мышлению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6354" y="6118846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7.Управление и лидерство 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4478" y="5343897"/>
            <a:ext cx="347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6.Использование информационно-коммуникационных технологий в преподавании и обучении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2603" y="4583875"/>
            <a:ext cx="343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5.Обучение талантливых и одаренных учеников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478" y="4108345"/>
            <a:ext cx="332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4.Преподавание и обучение  в соответствии с возрастными  особенностями учеников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2602" y="3624277"/>
            <a:ext cx="342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3.Оценивание для обучения и оценивание обучения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0102" y="2648197"/>
            <a:ext cx="344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1.Новые подходы в преподавании и обучении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Вертикальный свиток 40"/>
          <p:cNvSpPr/>
          <p:nvPr/>
        </p:nvSpPr>
        <p:spPr>
          <a:xfrm>
            <a:off x="3146961" y="2006930"/>
            <a:ext cx="4726379" cy="4851069"/>
          </a:xfrm>
          <a:prstGeom prst="vertic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9678390" y="6353298"/>
            <a:ext cx="2846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Шалдамбаева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Д.К.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70119" y="2137558"/>
            <a:ext cx="327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Модули Программы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flipH="1">
            <a:off x="7542602" y="4107268"/>
            <a:ext cx="2042555" cy="1056905"/>
          </a:xfrm>
          <a:prstGeom prst="wedgeRoundRectCallout">
            <a:avLst>
              <a:gd name="adj1" fmla="val 61525"/>
              <a:gd name="adj2" fmla="val 88686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0" y="3616657"/>
            <a:ext cx="3099460" cy="1201002"/>
          </a:xfrm>
          <a:prstGeom prst="wedgeRoundRectCallout">
            <a:avLst>
              <a:gd name="adj1" fmla="val 69268"/>
              <a:gd name="adj2" fmla="val -51991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0" y="4844955"/>
            <a:ext cx="3051958" cy="914400"/>
          </a:xfrm>
          <a:prstGeom prst="wedgeRoundRectCallout">
            <a:avLst>
              <a:gd name="adj1" fmla="val 68025"/>
              <a:gd name="adj2" fmla="val -66919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0" y="2157764"/>
            <a:ext cx="3135086" cy="1472540"/>
          </a:xfrm>
          <a:prstGeom prst="wedgeRoundRectCallout">
            <a:avLst>
              <a:gd name="adj1" fmla="val 67404"/>
              <a:gd name="adj2" fmla="val 39568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flipH="1">
            <a:off x="7511734" y="2714637"/>
            <a:ext cx="2042555" cy="1092531"/>
          </a:xfrm>
          <a:prstGeom prst="wedgeRoundRectCallout">
            <a:avLst>
              <a:gd name="adj1" fmla="val 63165"/>
              <a:gd name="adj2" fmla="val 86902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flipH="1">
            <a:off x="7808232" y="5474644"/>
            <a:ext cx="2042555" cy="1092531"/>
          </a:xfrm>
          <a:prstGeom prst="wedgeRoundRectCallout">
            <a:avLst>
              <a:gd name="adj1" fmla="val 78680"/>
              <a:gd name="adj2" fmla="val 39417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0" y="5800298"/>
            <a:ext cx="3016333" cy="1057701"/>
          </a:xfrm>
          <a:prstGeom prst="wedgeRoundRectCallout">
            <a:avLst>
              <a:gd name="adj1" fmla="val 74815"/>
              <a:gd name="adj2" fmla="val -69309"/>
              <a:gd name="adj3" fmla="val 16667"/>
            </a:avLst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MEJX3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69" y="654749"/>
            <a:ext cx="1583377" cy="1175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510637" y="271849"/>
            <a:ext cx="154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 «Г» класс  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290294" y="334702"/>
            <a:ext cx="6792686" cy="1828800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826328" y="498763"/>
            <a:ext cx="63671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Геометрическая фигура, площадь фигуры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научить вычислять площадь фигуры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Ожидаемый результат: различать симметричные и несимметричные плоские фигуры, составлять и применять формулы нахождения площади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прямоугольника, квадрата, прямоугольного треугольника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161310"/>
            <a:ext cx="3241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«Смайлики», «Светофор», «Большой палец», «Карусель», «От кулака до пальцев»,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Плюс,минус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интересно»,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«Лестница успеха», «Две звезды, одно пожелание»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627114"/>
            <a:ext cx="3194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ГР,ПР,ИР,КР «ЗХУ», «Работа по карточке», «Раскрась фигуры»,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«Классификация», «Пожелание»,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«Пять пальцев», «Составь квадрат»,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«Пять пальцев», «Ромашка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853817"/>
            <a:ext cx="302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Вращающиеся круги»,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«Терминологическая разминка»,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«Составь  и ответь», «Строитель»,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5009" y="4141119"/>
            <a:ext cx="193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 слайдов,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видео,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компьютером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868537"/>
            <a:ext cx="300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Дифференцированные, решение задач на опережение, усложненные задание на нахождение площади для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ТиО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73339" y="5578921"/>
            <a:ext cx="1923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Лидерская позиция учителя в классе, учитель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3490" y="2843697"/>
            <a:ext cx="203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Память,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усидчивость,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C:\Users\User\Pictures\img035.jpg">
            <a:hlinkClick r:id="rId3" action="ppaction://hlinkfile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412407" y="-295704"/>
            <a:ext cx="2483894" cy="30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67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38" y="148281"/>
            <a:ext cx="3496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Цели обучения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3.1.3.1   называть объекты,  которые имеют площадь,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выбирать меры и инструменты для измерения площади, производить измерения палеткой.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3.2.2.2   строить прямоугольник и квадрат (по данным сторонам), чертить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окружность с помощью циркуля.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3.3.1.3    составлять и применять формулы нахождения площади прямоугольника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квадрата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ru-RU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прямоугольного треугольника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):2 и объектов окружающего мира.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вычислять площадь прямоугольника и квадрата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Критерии оценивание: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называет объекты,  которые имеют площадь,  производит измерения палеткой.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строит прямоугольник и квадрат (по данным сторонам), чертить окружность с помощью циркуля.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составляет и применяет формулы нахождения площади прямоугольника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квадрата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ru-RU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объектов окружающего мира.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44098" cy="44607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41805" y="0"/>
            <a:ext cx="643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Нахождение площади прямоугольника, квадрата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945" y="939114"/>
            <a:ext cx="1816444" cy="1186249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9459" y="621956"/>
            <a:ext cx="2113006" cy="1243914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19535" y="939114"/>
            <a:ext cx="1816444" cy="119860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8489" y="4640238"/>
            <a:ext cx="1869744" cy="1048479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59643" y="5619004"/>
            <a:ext cx="1853514" cy="1050324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4003590" y="2125361"/>
            <a:ext cx="1729946" cy="2310715"/>
          </a:xfrm>
          <a:prstGeom prst="upArrowCallout">
            <a:avLst>
              <a:gd name="adj1" fmla="val 21984"/>
              <a:gd name="adj2" fmla="val 25000"/>
              <a:gd name="adj3" fmla="val 25000"/>
              <a:gd name="adj4" fmla="val 74501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058929" y="1845274"/>
            <a:ext cx="1816443" cy="2516661"/>
          </a:xfrm>
          <a:prstGeom prst="upArrowCallou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8036010" y="2150076"/>
            <a:ext cx="1816443" cy="2261286"/>
          </a:xfrm>
          <a:prstGeom prst="upArrowCallout">
            <a:avLst>
              <a:gd name="adj1" fmla="val 17687"/>
              <a:gd name="adj2" fmla="val 25000"/>
              <a:gd name="adj3" fmla="val 25000"/>
              <a:gd name="adj4" fmla="val 742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65374" y="1000897"/>
            <a:ext cx="176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критическому мышлению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7741" y="593124"/>
            <a:ext cx="170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подходы в преподавании и обучении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1317" y="963827"/>
            <a:ext cx="177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талантливых и одаренных учеников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194" y="4685240"/>
            <a:ext cx="200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ИКТ в обучении и преподавании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9971" y="5615131"/>
            <a:ext cx="1915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и лидерство в обучении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84191" y="5464452"/>
            <a:ext cx="1804087" cy="11205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880023" y="2817342"/>
            <a:ext cx="196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«Вращающиеся круги»,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«Строитель»,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«Составь квадрат»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3026" y="2916196"/>
            <a:ext cx="190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ГР,ПР,ИР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«Строитель»,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«Составь квадрат»,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по карточкам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81319" y="2953265"/>
            <a:ext cx="1890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Дифференцированные задание  по степени  сложности, по поддержке,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237863" y="5517937"/>
            <a:ext cx="2236574" cy="1136821"/>
          </a:xfrm>
          <a:prstGeom prst="wedgeRoundRectCallout">
            <a:avLst>
              <a:gd name="adj1" fmla="val -70735"/>
              <a:gd name="adj2" fmla="val -33117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308132" y="5607755"/>
            <a:ext cx="200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 слайдов, задание на компьютере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332563" y="4490113"/>
            <a:ext cx="2033515" cy="1146412"/>
          </a:xfrm>
          <a:prstGeom prst="wedgeRoundRectCallout">
            <a:avLst>
              <a:gd name="adj1" fmla="val -77588"/>
              <a:gd name="adj2" fmla="val 20524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219824" y="5482528"/>
            <a:ext cx="1878227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Оценивание для обучения и оценивание обучения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9867332" y="3630304"/>
            <a:ext cx="2060811" cy="1596604"/>
          </a:xfrm>
          <a:prstGeom prst="wedgeRoundRectCallout">
            <a:avLst>
              <a:gd name="adj1" fmla="val -40071"/>
              <a:gd name="adj2" fmla="val 104636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C:\Users\User\Pictures\img037.jpg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0036" y="0"/>
            <a:ext cx="2351964" cy="31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9853684" y="3698541"/>
            <a:ext cx="2338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«Светофор»,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«Смайлик», « Плюс, минус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,интересно»,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«Лестница успеха»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4574" y="4490111"/>
            <a:ext cx="1637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занимаю в своем классе лидерскую позицию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 rot="19698933">
            <a:off x="3650709" y="428907"/>
            <a:ext cx="978408" cy="406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2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989" y="158680"/>
            <a:ext cx="604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успешности обучения учеников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4" name="Picture 3" descr="F:\фото отчет\IMG_2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88" y="3863017"/>
            <a:ext cx="2483709" cy="1635740"/>
          </a:xfrm>
          <a:prstGeom prst="rect">
            <a:avLst/>
          </a:prstGeom>
          <a:noFill/>
        </p:spPr>
      </p:pic>
      <p:pic>
        <p:nvPicPr>
          <p:cNvPr id="6" name="Picture 4" descr="F:\фото отчет\IMG_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890" y="749113"/>
            <a:ext cx="2571736" cy="1785950"/>
          </a:xfrm>
          <a:prstGeom prst="rect">
            <a:avLst/>
          </a:prstGeom>
          <a:noFill/>
        </p:spPr>
      </p:pic>
      <p:pic>
        <p:nvPicPr>
          <p:cNvPr id="7" name="Picture 5" descr="F:\фото отчет\IMG_2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7978" y="724401"/>
            <a:ext cx="2357454" cy="1785950"/>
          </a:xfrm>
          <a:prstGeom prst="rect">
            <a:avLst/>
          </a:prstGeom>
          <a:noFill/>
        </p:spPr>
      </p:pic>
      <p:pic>
        <p:nvPicPr>
          <p:cNvPr id="10" name="Picture 7" descr="F:\фото отчет\SJOQ8533.JPG"/>
          <p:cNvPicPr>
            <a:picLocks noChangeAspect="1" noChangeArrowheads="1"/>
          </p:cNvPicPr>
          <p:nvPr/>
        </p:nvPicPr>
        <p:blipFill>
          <a:blip r:embed="rId5"/>
          <a:srcRect r="40089" b="9090"/>
          <a:stretch>
            <a:fillRect/>
          </a:stretch>
        </p:blipFill>
        <p:spPr bwMode="auto">
          <a:xfrm>
            <a:off x="6360076" y="3759553"/>
            <a:ext cx="2607836" cy="1610374"/>
          </a:xfrm>
          <a:prstGeom prst="rect">
            <a:avLst/>
          </a:prstGeom>
          <a:noFill/>
        </p:spPr>
      </p:pic>
      <p:pic>
        <p:nvPicPr>
          <p:cNvPr id="11" name="Picture 6" descr="F:\фото отчет\NJTB4541.JPG"/>
          <p:cNvPicPr>
            <a:picLocks noChangeAspect="1" noChangeArrowheads="1"/>
          </p:cNvPicPr>
          <p:nvPr/>
        </p:nvPicPr>
        <p:blipFill>
          <a:blip r:embed="rId6"/>
          <a:srcRect t="23684" r="38596" b="47173"/>
          <a:stretch>
            <a:fillRect/>
          </a:stretch>
        </p:blipFill>
        <p:spPr bwMode="auto">
          <a:xfrm>
            <a:off x="9529762" y="3726853"/>
            <a:ext cx="2357454" cy="1643074"/>
          </a:xfrm>
          <a:prstGeom prst="rect">
            <a:avLst/>
          </a:prstGeom>
          <a:noFill/>
        </p:spPr>
      </p:pic>
      <p:sp>
        <p:nvSpPr>
          <p:cNvPr id="14" name="Блок-схема: знак завершения 13"/>
          <p:cNvSpPr/>
          <p:nvPr/>
        </p:nvSpPr>
        <p:spPr>
          <a:xfrm>
            <a:off x="191069" y="2624774"/>
            <a:ext cx="2770495" cy="112836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289480" y="2605431"/>
            <a:ext cx="2669059" cy="112040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6392537" y="2601486"/>
            <a:ext cx="2603182" cy="104246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9418982" y="2579427"/>
            <a:ext cx="2542359" cy="107817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9406625" y="5596884"/>
            <a:ext cx="2505289" cy="107576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6374344" y="5487069"/>
            <a:ext cx="2652544" cy="1200334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333016" y="5527343"/>
            <a:ext cx="2513021" cy="1166884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163772" y="5585255"/>
            <a:ext cx="2825087" cy="110991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1194" y="2601559"/>
            <a:ext cx="27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ИР «Раскрась фигуры»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Нужно раскрасить фигуры плоскости красным, а объемные зеленым цветом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2808" y="2645636"/>
            <a:ext cx="2669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 Игра «Строитель»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Практическое задание на определение площади – частей дома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F:\фото отчет\IOQV5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9253" y="3818922"/>
            <a:ext cx="2557849" cy="163040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47535" y="5609968"/>
            <a:ext cx="2335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 «Ромашка вопросов» В группе составляют вопросы по теме квадрат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39415" y="5647038"/>
            <a:ext cx="2261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Взаимооценивание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групповой работы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«Смайлик»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0732" y="2522254"/>
            <a:ext cx="2619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 «Защита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постера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Учащиеся в группе должны охарактеризовать фигуры и найти общие признаки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F:\фото отчет\IMG_23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345" y="790832"/>
            <a:ext cx="2533135" cy="173400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57200" y="5613313"/>
            <a:ext cx="2384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ИР «Работа по карточке»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Нужно дорисовать симметричные фигуры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92509" y="2579427"/>
            <a:ext cx="2508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 «Составь квадрат»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Пары должны на ИКТ составить из разных отрезков фигур квадрат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C:\Users\User\Desktop\суретики\IMG_19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3966" y="790831"/>
            <a:ext cx="2545494" cy="173400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642771" y="5739437"/>
            <a:ext cx="224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ИР Таблица «ЗХУ»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заполнение таблицы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8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8223" y="15946"/>
            <a:ext cx="67176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эффективности внедрения изменений в практику преподавания и учения </a:t>
            </a:r>
            <a:r>
              <a:rPr lang="ru-RU" dirty="0"/>
              <a:t>	</a:t>
            </a:r>
          </a:p>
        </p:txBody>
      </p:sp>
      <p:pic>
        <p:nvPicPr>
          <p:cNvPr id="5" name="Picture 4" descr="F:\фото отчет\IMG_2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246" y="2999066"/>
            <a:ext cx="247629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:\фото отчет\IMG_2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41" y="939224"/>
            <a:ext cx="251334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:\фото отчет\IMG_2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148" y="3051778"/>
            <a:ext cx="228636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:\фото отчет\IMG_2499.JPG"/>
          <p:cNvPicPr>
            <a:picLocks noChangeAspect="1" noChangeArrowheads="1"/>
          </p:cNvPicPr>
          <p:nvPr/>
        </p:nvPicPr>
        <p:blipFill rotWithShape="1">
          <a:blip r:embed="rId5" cstate="print"/>
          <a:srcRect l="1997" t="3125" r="14409" b="9375"/>
          <a:stretch/>
        </p:blipFill>
        <p:spPr bwMode="auto">
          <a:xfrm>
            <a:off x="605141" y="2991132"/>
            <a:ext cx="237473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IMG_1933.JPG"/>
          <p:cNvPicPr/>
          <p:nvPr/>
        </p:nvPicPr>
        <p:blipFill rotWithShape="1">
          <a:blip r:embed="rId6" cstate="print"/>
          <a:srcRect l="37200" t="31042" r="33137" b="41239"/>
          <a:stretch/>
        </p:blipFill>
        <p:spPr bwMode="auto">
          <a:xfrm>
            <a:off x="4580387" y="4847184"/>
            <a:ext cx="2286016" cy="177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455" y="5240259"/>
            <a:ext cx="2786082" cy="13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F:\фото отчет\IMG_24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4354" y="5424783"/>
            <a:ext cx="2786050" cy="116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564" t="24158" r="3564" b="-2112"/>
          <a:stretch/>
        </p:blipFill>
        <p:spPr>
          <a:xfrm>
            <a:off x="8617991" y="2617646"/>
            <a:ext cx="3574009" cy="2341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User\Desktop\EPRP36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8797" y="455679"/>
            <a:ext cx="3492842" cy="2125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Диаграмма 13"/>
          <p:cNvGraphicFramePr/>
          <p:nvPr/>
        </p:nvGraphicFramePr>
        <p:xfrm>
          <a:off x="506437" y="661182"/>
          <a:ext cx="3362178" cy="206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4646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020" y="90535"/>
            <a:ext cx="854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управления изменениями в практике преподавания и учения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0" y="3134233"/>
            <a:ext cx="2878979" cy="178947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138875" y="425035"/>
            <a:ext cx="2509320" cy="14032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4505596" y="1086754"/>
            <a:ext cx="2251318" cy="141901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-5642" y="1405407"/>
            <a:ext cx="2344848" cy="156464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User\Desktop\20180901_100930.jpg"/>
          <p:cNvPicPr/>
          <p:nvPr/>
        </p:nvPicPr>
        <p:blipFill>
          <a:blip r:embed="rId2" cstate="print"/>
          <a:srcRect l="10785" t="27321" r="33442" b="27616"/>
          <a:stretch>
            <a:fillRect/>
          </a:stretch>
        </p:blipFill>
        <p:spPr bwMode="auto">
          <a:xfrm>
            <a:off x="2454958" y="2016602"/>
            <a:ext cx="2762862" cy="1977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86494" y="1778427"/>
            <a:ext cx="107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Молния 19"/>
          <p:cNvSpPr/>
          <p:nvPr/>
        </p:nvSpPr>
        <p:spPr>
          <a:xfrm>
            <a:off x="4466607" y="3699810"/>
            <a:ext cx="1161543" cy="4979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785980" y="2970056"/>
            <a:ext cx="1874068" cy="1149791"/>
          </a:xfrm>
          <a:prstGeom prst="wedgeRoundRectCallout">
            <a:avLst>
              <a:gd name="adj1" fmla="val -45954"/>
              <a:gd name="adj2" fmla="val 9478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8967457" y="4273416"/>
            <a:ext cx="1874068" cy="1149791"/>
          </a:xfrm>
          <a:prstGeom prst="wedgeRoundRectCallout">
            <a:avLst>
              <a:gd name="adj1" fmla="val -45954"/>
              <a:gd name="adj2" fmla="val 9478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flipH="1">
            <a:off x="5631255" y="2994200"/>
            <a:ext cx="1741290" cy="1219583"/>
          </a:xfrm>
          <a:prstGeom prst="wedgeRoundRectCallout">
            <a:avLst>
              <a:gd name="adj1" fmla="val -45954"/>
              <a:gd name="adj2" fmla="val 9478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flipH="1">
            <a:off x="4165355" y="4207849"/>
            <a:ext cx="1694880" cy="1226424"/>
          </a:xfrm>
          <a:prstGeom prst="wedgeRoundRectCallout">
            <a:avLst>
              <a:gd name="adj1" fmla="val -45954"/>
              <a:gd name="adj2" fmla="val 9478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429" y="1586890"/>
            <a:ext cx="181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учитывался  «Голос ученика»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7392" y="425035"/>
            <a:ext cx="1676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учащиеся  вовлечены в процесс обучения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768" y="1214559"/>
            <a:ext cx="167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группах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352" y="3297916"/>
            <a:ext cx="2360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уделяла внимание на инструмент оценивание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 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взаимооценивание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1255" y="3219899"/>
            <a:ext cx="180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всегда ученик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148" y="3105638"/>
            <a:ext cx="1739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диалога на уроке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08198" y="4405562"/>
            <a:ext cx="183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уроке стала более плодотворной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er\Desktop\FKDZ06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8313" y="4448432"/>
            <a:ext cx="2829697" cy="216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4164228" y="4324864"/>
            <a:ext cx="175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учащиеся вовлечены в процесс обучения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4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291" y="307817"/>
            <a:ext cx="662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для дальнейшего использования в практике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7362" y="1122629"/>
            <a:ext cx="8591739" cy="5251010"/>
          </a:xfrm>
          <a:prstGeom prst="round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47318" y="1809142"/>
            <a:ext cx="7695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групповой работы на уроках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Продолжить работу над развитием критического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Эффективно организовывать  групповые, парные,  индивидуальные работы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4. Учитывать «Голос ученика»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5. Использование ИКТ учениками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6. Научить учеников составлять  вопросы высокого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порядка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0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537</TotalTime>
  <Words>338</Words>
  <Application>Microsoft Office PowerPoint</Application>
  <PresentationFormat>Произвольный</PresentationFormat>
  <Paragraphs>62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 Berdibekova</dc:creator>
  <cp:lastModifiedBy>Alinur</cp:lastModifiedBy>
  <cp:revision>60</cp:revision>
  <dcterms:created xsi:type="dcterms:W3CDTF">2019-12-10T07:24:06Z</dcterms:created>
  <dcterms:modified xsi:type="dcterms:W3CDTF">2019-12-11T08:46:23Z</dcterms:modified>
</cp:coreProperties>
</file>