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58" r:id="rId5"/>
    <p:sldId id="272" r:id="rId6"/>
    <p:sldId id="256" r:id="rId7"/>
    <p:sldId id="259" r:id="rId8"/>
    <p:sldId id="275" r:id="rId9"/>
    <p:sldId id="278" r:id="rId10"/>
    <p:sldId id="276" r:id="rId11"/>
    <p:sldId id="281" r:id="rId12"/>
    <p:sldId id="257" r:id="rId13"/>
    <p:sldId id="280" r:id="rId14"/>
    <p:sldId id="264" r:id="rId15"/>
    <p:sldId id="260" r:id="rId16"/>
    <p:sldId id="270" r:id="rId17"/>
    <p:sldId id="269" r:id="rId18"/>
    <p:sldId id="271" r:id="rId19"/>
    <p:sldId id="274" r:id="rId20"/>
    <p:sldId id="263" r:id="rId21"/>
    <p:sldId id="273" r:id="rId22"/>
    <p:sldId id="277" r:id="rId23"/>
    <p:sldId id="265" r:id="rId24"/>
    <p:sldId id="266" r:id="rId25"/>
    <p:sldId id="261" r:id="rId26"/>
    <p:sldId id="262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6000">
              <a:srgbClr val="FEE7F2">
                <a:alpha val="39000"/>
              </a:srgbClr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7;&#1090;&#1080;%20&#1089;%20&#1054;&#1042;&#1047;%20&#1096;&#1082;&#1086;&#1083;&#1072;-&#1089;&#1072;&#1076;.xlsx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83;&#1086;&#1082;%20&#1072;&#1082;&#1090;&#1099;/&#1087;&#1086;&#1083;&#1086;&#1078;&#1077;&#1085;&#1080;&#1077;%20&#1086;%20&#1096;&#1082;&#1086;&#1083;&#1100;&#1085;&#1086;&#1084;%20&#1055;&#1052;&#1055;&#1050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59;&#1052;&#1050;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8;&#1072;&#1074;&#1085;&#1077;&#1085;&#1080;&#1077;&#1057;&#1087;&#1077;&#1094;%20&#1060;&#1043;&#1054;&#1057;.ppt" TargetMode="External"/><Relationship Id="rId2" Type="http://schemas.openxmlformats.org/officeDocument/2006/relationships/hyperlink" Target="&#1085;&#1072;%20&#1088;&#1077;&#1089;&#1087;%20&#1089;&#1077;&#1084;&#1080;&#1085;&#1072;&#1088;/&#1076;&#1083;&#1103;%20&#1074;&#1099;&#1089;&#1090;&#1091;&#1087;&#1083;&#1077;&#1085;&#1080;&#1103;/&#1040;&#1054;&#1054;&#1055;%20&#1087;&#1086;%20&#1060;&#1043;&#1054;&#1057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0;&#1054;&#1054;&#1055;%20&#1087;&#1086;%20&#1060;&#1043;&#1054;&#1057;.doc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50;&#1086;&#1084;&#1087;&#1083;&#1077;&#1082;&#1089;&#1085;&#1072;&#1103;%20&#1087;&#1088;&#1086;&#1075;&#1088;&#1072;&#1084;&#1084;&#1072;.docx" TargetMode="External"/><Relationship Id="rId3" Type="http://schemas.openxmlformats.org/officeDocument/2006/relationships/hyperlink" Target="&#1056;&#1072;&#1089;&#1087;&#1080;&#1089;&#1072;&#1085;&#1080;&#1077;%202015-16.xlsx" TargetMode="External"/><Relationship Id="rId7" Type="http://schemas.openxmlformats.org/officeDocument/2006/relationships/hyperlink" Target="&#1088;&#1072;&#1079;&#1074;&#1080;&#1090;&#1080;&#1077;%20&#1088;&#1077;&#1095;&#1080;%20&#1076;&#1083;&#1103;%20&#1076;&#1077;&#1090;&#1077;&#1081;%20&#1089;%20&#1054;&#1042;&#1047;.docx" TargetMode="External"/><Relationship Id="rId2" Type="http://schemas.openxmlformats.org/officeDocument/2006/relationships/hyperlink" Target="&#1085;&#1072;%20&#1088;&#1077;&#1089;&#1087;%20&#1089;&#1077;&#1084;&#1080;&#1085;&#1072;&#1088;/&#1076;&#1083;&#1103;%20&#1074;&#1099;&#1089;&#1090;&#1091;&#1087;&#1083;&#1077;&#1085;&#1080;&#1103;/&#1056;&#1072;&#1089;&#1087;&#1080;&#1089;&#1072;&#1085;&#1080;&#1077;%202015-16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5;&#1086;&#1076;&#1086;&#1074;&#1086;&#1081;%20&#1087;&#1083;&#1072;&#1085;%20&#1083;&#1086;&#1075;&#1086;&#1087;&#1077;&#1076;&#1072;.docx" TargetMode="External"/><Relationship Id="rId5" Type="http://schemas.openxmlformats.org/officeDocument/2006/relationships/hyperlink" Target="&#1087;&#1088;&#1086;&#1075;&#1088;&#1072;&#1084;&#1084;&#1072;%20&#1082;&#1086;&#1088;&#1088;.%20&#1088;&#1072;&#1073;&#1086;&#1090;&#1099;.docx" TargetMode="External"/><Relationship Id="rId4" Type="http://schemas.openxmlformats.org/officeDocument/2006/relationships/hyperlink" Target="&#1085;&#1072;%20&#1088;&#1077;&#1089;&#1087;%20&#1089;&#1077;&#1084;&#1080;&#1085;&#1072;&#1088;/&#1076;&#1083;&#1103;%20&#1074;&#1099;&#1089;&#1090;&#1091;&#1087;&#1083;&#1077;&#1085;&#1080;&#1103;/&#1080;&#1085;&#1076;&#1080;&#1074;.%20&#1087;&#1083;&#1072;&#1085;&#1099;" TargetMode="External"/><Relationship Id="rId9" Type="http://schemas.openxmlformats.org/officeDocument/2006/relationships/hyperlink" Target="&#1055;&#1083;&#1072;&#1085;%20&#1087;&#1089;&#1080;&#1093;&#1086;&#1083;&#1086;&#1075;&#1072;%20-%202016-17.doc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0;&#1077;&#1076;&#1077;&#1088;&#1072;&#1083;&#1100;&#1085;&#1099;&#1081;%20&#1085;&#1086;&#1088;&#1084;&#1072;&#1090;&#1080;&#1074;.docx" TargetMode="External"/><Relationship Id="rId2" Type="http://schemas.openxmlformats.org/officeDocument/2006/relationships/hyperlink" Target="&#1052;&#1077;&#1078;&#1076;&#1091;&#1085;&#1072;&#1088;&#1086;&#1076;&#1085;&#1099;&#1081;%20&#1085;&#1086;&#1088;&#1084;&#1072;&#1090;&#1080;&#1074;.docx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&#1083;&#1086;&#1082;%20&#1072;&#1082;&#1090;&#1099;" TargetMode="External"/><Relationship Id="rId4" Type="http://schemas.openxmlformats.org/officeDocument/2006/relationships/hyperlink" Target="&#1088;&#1077;&#1075;&#1080;&#1086;&#1085;%20&#1080;%20&#1084;&#1091;&#1085;%20&#1091;&#1088;&#1086;&#1074;&#1077;&#1085;&#1100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5214974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МБОУ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Намская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школа-сад»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Picture 4" descr="Зна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857232"/>
            <a:ext cx="33102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4979" y="3786190"/>
            <a:ext cx="79361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Проект «Школа,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где каждый успешен!»</a:t>
            </a:r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5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Рост численности нуждающихся в специальном образовании – общемировая тенденция, характерная и для России, в том числе и нас.</a:t>
            </a:r>
          </a:p>
          <a:p>
            <a:r>
              <a:rPr lang="ru-RU" dirty="0" smtClean="0"/>
              <a:t>Проблема роста количества детей с ОВЗ коснулась и нашей школы. Так за 2 года количество детей с ОВЗ в школе возросло с 5 до 11 человек. Наблюдается тенденция прироста детей с ОВЗ в начальной школе. (2014-2015 </a:t>
            </a:r>
            <a:r>
              <a:rPr lang="ru-RU" dirty="0" err="1" smtClean="0"/>
              <a:t>уч</a:t>
            </a:r>
            <a:r>
              <a:rPr lang="ru-RU" dirty="0" smtClean="0"/>
              <a:t> год – 5, 2015-2016 </a:t>
            </a:r>
            <a:r>
              <a:rPr lang="ru-RU" dirty="0" err="1" smtClean="0"/>
              <a:t>уч.год</a:t>
            </a:r>
            <a:r>
              <a:rPr lang="ru-RU" dirty="0" smtClean="0"/>
              <a:t> – 14, 2016-2017 </a:t>
            </a:r>
            <a:r>
              <a:rPr lang="ru-RU" dirty="0" err="1" smtClean="0"/>
              <a:t>учг</a:t>
            </a:r>
            <a:r>
              <a:rPr lang="ru-RU" smtClean="0"/>
              <a:t> год 11).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85728"/>
            <a:ext cx="8503920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закрепленной за школой территории зарегистрированы и проживают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11 детей с ОВЗ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возрасте от 7 до  11  лет.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Родители детей с ОВЗ изъявили желание обучать их по месту жительства в МБОУ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Намская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школа-сад» МО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Намский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улус» РС(Я). По этой причине в 2016-2017 учебном году в состав контингента обучающихся входят: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задержкой психического развития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вида обучения) – 2 детей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VIII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вида обучения) – 7 детей из них на домашнем обучении – 5 учеников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вида обучения) - 1 обучающийся на домашнем обучении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обучающийся на домашнем обучении по общему заболеванию, обучается по общеобразовательной программе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6600CC"/>
                </a:solidFill>
              </a:rPr>
              <a:t>В школе используются следующие формы организации учебного процесса: классно – урочная система, индивидуально-групповые занятия,  внеурочные виды деятельности. </a:t>
            </a:r>
            <a:br>
              <a:rPr lang="ru-RU" sz="3100" dirty="0" smtClean="0">
                <a:solidFill>
                  <a:srgbClr val="6600CC"/>
                </a:solidFill>
              </a:rPr>
            </a:br>
            <a:r>
              <a:rPr lang="ru-RU" sz="3100" dirty="0" smtClean="0">
                <a:solidFill>
                  <a:srgbClr val="6600CC"/>
                </a:solidFill>
              </a:rPr>
              <a:t>Организация учебного процесса ведется  в целях охраны жизни и здоровья учащихся. Обучение и воспитание несут коррекционно-развивающий характер, сопровождаются в течение учебного года </a:t>
            </a:r>
            <a:r>
              <a:rPr lang="ru-RU" sz="3100" dirty="0" smtClean="0">
                <a:solidFill>
                  <a:srgbClr val="6600CC"/>
                </a:solidFill>
                <a:hlinkClick r:id="rId2" action="ppaction://hlinkfile"/>
              </a:rPr>
              <a:t>работой </a:t>
            </a:r>
            <a:r>
              <a:rPr lang="ru-RU" sz="3100" dirty="0" err="1" smtClean="0">
                <a:solidFill>
                  <a:srgbClr val="6600CC"/>
                </a:solidFill>
                <a:hlinkClick r:id="rId2" action="ppaction://hlinkfile"/>
              </a:rPr>
              <a:t>ПМПк</a:t>
            </a:r>
            <a:r>
              <a:rPr lang="ru-RU" sz="3100" dirty="0" smtClean="0">
                <a:solidFill>
                  <a:srgbClr val="6600CC"/>
                </a:solidFill>
                <a:hlinkClick r:id="rId2" action="ppaction://hlinkfile"/>
              </a:rPr>
              <a:t>.</a:t>
            </a:r>
            <a:r>
              <a:rPr lang="ru-RU" sz="3100" dirty="0" smtClean="0">
                <a:solidFill>
                  <a:srgbClr val="6600CC"/>
                </a:solidFill>
              </a:rPr>
              <a:t/>
            </a:r>
            <a:br>
              <a:rPr lang="ru-RU" sz="3100" dirty="0" smtClean="0">
                <a:solidFill>
                  <a:srgbClr val="6600CC"/>
                </a:solidFill>
              </a:rPr>
            </a:br>
            <a:r>
              <a:rPr lang="ru-RU" sz="3100" dirty="0" smtClean="0">
                <a:solidFill>
                  <a:srgbClr val="6600CC"/>
                </a:solidFill>
              </a:rPr>
              <a:t> На уроках применяются  </a:t>
            </a:r>
            <a:r>
              <a:rPr lang="ru-RU" sz="3100" dirty="0" err="1" smtClean="0">
                <a:solidFill>
                  <a:srgbClr val="6600CC"/>
                </a:solidFill>
              </a:rPr>
              <a:t>здоровьесберегающие</a:t>
            </a:r>
            <a:r>
              <a:rPr lang="ru-RU" sz="3100" dirty="0" smtClean="0">
                <a:solidFill>
                  <a:srgbClr val="6600CC"/>
                </a:solidFill>
              </a:rPr>
              <a:t> технологии.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Кадровое обеспечение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школе на 1 сентября 2016 года преподают  7 человек, работающие с данной категорией детей. Среди них 5 педагогов, 2 специалистов имеющих специальное образование для работы с детьми с ОВЗ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олигофренопедагог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также с целью обеспечения освоения детьми с ОВЗ ООП НОО, коррекции недостатков психического развития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школе работает 1 педагог-психолог.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Администрация обеспечивает возможность прохождения курсовой подготовки и переподготовки учителей по вопросам специального образования.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Переподготовку прошли трое специалистов: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Замятина Л.К – зам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дир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по УВР. Переподготовка: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олигофренопедагог-дефектолог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 СВФУ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Христофорова М.П. - педагог-психолог. Переподготовка: логопед, психолого-педагогическое сопровождение детей с ЗРР. АДПО. г.Курган.</a:t>
            </a:r>
          </a:p>
          <a:p>
            <a:pPr marL="514350" indent="-514350">
              <a:buAutoNum type="arabicPeriod"/>
            </a:pP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Канаева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А.А – воспитатель. Переподготовка: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олигофренопедагог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- дефектолог. СВФУ </a:t>
            </a:r>
          </a:p>
          <a:p>
            <a:pPr marL="514350" indent="-514350" algn="just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Курсовую подготовку прошли все 7 педагогов.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Учебно-методический комплект.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</a:rPr>
              <a:t>Школа достаточно укомплектована </a:t>
            </a: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учебниками</a:t>
            </a: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</a:rPr>
              <a:t> для обучения детей с ОВЗ. </a:t>
            </a:r>
          </a:p>
          <a:p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</a:rPr>
              <a:t>С целью поиска путей и средств исправления недостатков общего, речевого, физического развития и нравственного воспитания детей в процессе овладения каждым учебным предметом подписаны на </a:t>
            </a: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</a:rPr>
              <a:t>перв</a:t>
            </a: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</a:rPr>
              <a:t>ое </a:t>
            </a: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</a:rPr>
              <a:t>полугодие 2017 года на периодическое издание по коррекционной работе.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АООП НОО по СФГОС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обучении детей используется программа, максимально адаптированная к условиям школы и возможностям учащихся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2" action="ppaction://hlinkfile"/>
              </a:rPr>
              <a:t>(АООП НОО по СФГОС).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Программа учитывает особенности познавательной деятельности  каждого обучающегося с ОВЗ. Она направлена на разностороннее развитие личности учащихся, способствует их умственному развитию, обеспечивают гражданское, нравственное, трудовое, эстетическое и физическое воспитание. Программа содержит материал, помогающий учащимся достичь того уровня знаний и умений, трудовых навыков, который необходим им для социальной адаптации.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3" action="ppaction://hlinkpres?slideindex=1&amp;slidetitle="/>
              </a:rPr>
              <a:t>(СФГОС и ФГОС - сравнение),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(пример АООП по СФГОС)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u="sng" dirty="0" smtClean="0">
                <a:solidFill>
                  <a:srgbClr val="C00000"/>
                </a:solidFill>
              </a:rPr>
              <a:t>Характеристика режима образовательного процесса для детей с ОВЗ (обучающихся инклюзивно в классах)</a:t>
            </a:r>
          </a:p>
          <a:p>
            <a:pPr algn="ctr">
              <a:buNone/>
            </a:pPr>
            <a:endParaRPr lang="ru-RU" sz="3800" dirty="0" smtClean="0">
              <a:solidFill>
                <a:srgbClr val="CC0066"/>
              </a:solidFill>
            </a:endParaRPr>
          </a:p>
          <a:p>
            <a:r>
              <a:rPr lang="ru-RU" dirty="0" smtClean="0">
                <a:solidFill>
                  <a:srgbClr val="CC0066"/>
                </a:solidFill>
              </a:rPr>
              <a:t>Режим работы школы – </a:t>
            </a:r>
            <a:r>
              <a:rPr lang="sah-RU" dirty="0" smtClean="0">
                <a:solidFill>
                  <a:srgbClr val="CC0066"/>
                </a:solidFill>
              </a:rPr>
              <a:t>1 класс обучается </a:t>
            </a:r>
            <a:r>
              <a:rPr lang="ru-RU" dirty="0" smtClean="0">
                <a:solidFill>
                  <a:srgbClr val="CC0066"/>
                </a:solidFill>
              </a:rPr>
              <a:t>по пятидневной неделе, 2-4 классы 6 дней в неделе. Начало занятий в 9 ч.00 мин</a:t>
            </a:r>
          </a:p>
          <a:p>
            <a:r>
              <a:rPr lang="ru-RU" dirty="0" smtClean="0">
                <a:solidFill>
                  <a:srgbClr val="CC0066"/>
                </a:solidFill>
              </a:rPr>
              <a:t>Продолжительность урока - 1 -е классы – 35/45 мин., 2-4 классы – 45 мин</a:t>
            </a:r>
            <a:r>
              <a:rPr lang="sah-RU" dirty="0" smtClean="0">
                <a:solidFill>
                  <a:srgbClr val="CC0066"/>
                </a:solidFill>
              </a:rPr>
              <a:t>.</a:t>
            </a:r>
            <a:endParaRPr lang="ru-RU" dirty="0" smtClean="0">
              <a:solidFill>
                <a:srgbClr val="CC0066"/>
              </a:solidFill>
            </a:endParaRPr>
          </a:p>
          <a:p>
            <a:r>
              <a:rPr lang="ru-RU" dirty="0" smtClean="0">
                <a:solidFill>
                  <a:srgbClr val="CC0066"/>
                </a:solidFill>
              </a:rPr>
              <a:t>Продолжительность перемен от 10-20 мин.</a:t>
            </a:r>
          </a:p>
          <a:p>
            <a:r>
              <a:rPr lang="ru-RU" dirty="0" smtClean="0">
                <a:solidFill>
                  <a:srgbClr val="CC0066"/>
                </a:solidFill>
              </a:rPr>
              <a:t>Продолжительность учебного года: 1 класс – 33 учебные недели, 2-4 классы – 34 учебные недели.</a:t>
            </a:r>
          </a:p>
          <a:p>
            <a:r>
              <a:rPr lang="ru-RU" dirty="0" smtClean="0">
                <a:solidFill>
                  <a:srgbClr val="CC0066"/>
                </a:solidFill>
              </a:rPr>
              <a:t>Начало дополнительного образования  (ВУД) –   с 14.30 - 15.40</a:t>
            </a:r>
          </a:p>
          <a:p>
            <a:r>
              <a:rPr lang="ru-RU" dirty="0" smtClean="0">
                <a:solidFill>
                  <a:srgbClr val="CC0066"/>
                </a:solidFill>
              </a:rPr>
              <a:t>На коррекционные (логопедические) индивидуальные и групповые занятия по расписанию отводятся часы  продолжительностью  30  минут</a:t>
            </a:r>
          </a:p>
          <a:p>
            <a:r>
              <a:rPr lang="ru-RU" dirty="0" smtClean="0">
                <a:solidFill>
                  <a:srgbClr val="CC0066"/>
                </a:solidFill>
              </a:rPr>
              <a:t>Форма образования: очная, индивидуальное обучение на дому.</a:t>
            </a:r>
          </a:p>
          <a:p>
            <a:r>
              <a:rPr lang="ru-RU" dirty="0" smtClean="0">
                <a:solidFill>
                  <a:srgbClr val="CC0066"/>
                </a:solidFill>
              </a:rPr>
              <a:t>Объем максимальной учебной нагрузки:</a:t>
            </a:r>
          </a:p>
          <a:p>
            <a:r>
              <a:rPr lang="ru-RU" dirty="0" smtClean="0">
                <a:solidFill>
                  <a:srgbClr val="CC0066"/>
                </a:solidFill>
              </a:rPr>
              <a:t>Начальная школа:	1 класс – 21 час в неделю,  2 - 4 </a:t>
            </a:r>
            <a:r>
              <a:rPr lang="ru-RU" dirty="0" err="1" smtClean="0">
                <a:solidFill>
                  <a:srgbClr val="CC0066"/>
                </a:solidFill>
              </a:rPr>
              <a:t>кл</a:t>
            </a:r>
            <a:r>
              <a:rPr lang="ru-RU" dirty="0" smtClean="0">
                <a:solidFill>
                  <a:srgbClr val="CC0066"/>
                </a:solidFill>
              </a:rPr>
              <a:t>.– 26 часов в неделю,  (обучение на дому) –  8 часов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hlinkClick r:id="rId2" action="ppaction://hlinkfile"/>
              </a:rPr>
              <a:t>Расписание 2016-2017 </a:t>
            </a:r>
            <a:r>
              <a:rPr lang="ru-RU" sz="4000" dirty="0" err="1" smtClean="0">
                <a:hlinkClick r:id="rId2" action="ppaction://hlinkfile"/>
              </a:rPr>
              <a:t>уч.г</a:t>
            </a:r>
            <a:r>
              <a:rPr lang="ru-RU" sz="4000" dirty="0" smtClean="0">
                <a:hlinkClick r:id="rId2" action="ppaction://hlinkfile"/>
              </a:rPr>
              <a:t>. по школе</a:t>
            </a:r>
            <a:r>
              <a:rPr lang="ru-RU" sz="4000" dirty="0" smtClean="0">
                <a:hlinkClick r:id="rId3" action="ppaction://hlinkfile"/>
              </a:rPr>
              <a:t>.</a:t>
            </a:r>
            <a:endParaRPr lang="ru-RU" sz="4000" dirty="0" smtClean="0"/>
          </a:p>
          <a:p>
            <a:r>
              <a:rPr lang="ru-RU" sz="4000" dirty="0" smtClean="0">
                <a:hlinkClick r:id="rId4" action="ppaction://hlinkfile"/>
              </a:rPr>
              <a:t>Индивидуальные учебные планы</a:t>
            </a:r>
            <a:endParaRPr lang="ru-RU" sz="4000" dirty="0" smtClean="0"/>
          </a:p>
          <a:p>
            <a:r>
              <a:rPr lang="ru-RU" sz="4000" dirty="0" smtClean="0">
                <a:hlinkClick r:id="rId5" action="ppaction://hlinkfile"/>
              </a:rPr>
              <a:t>Коррекционно-развивающие занятия</a:t>
            </a:r>
            <a:endParaRPr lang="ru-RU" sz="4000" dirty="0" smtClean="0"/>
          </a:p>
          <a:p>
            <a:r>
              <a:rPr lang="ru-RU" sz="4000" dirty="0" smtClean="0">
                <a:hlinkClick r:id="rId6" action="ppaction://hlinkfile"/>
              </a:rPr>
              <a:t>План логопедического часа</a:t>
            </a:r>
            <a:endParaRPr lang="ru-RU" sz="4000" dirty="0" smtClean="0"/>
          </a:p>
          <a:p>
            <a:r>
              <a:rPr lang="ru-RU" sz="4000" dirty="0" smtClean="0">
                <a:hlinkClick r:id="rId5" action="ppaction://hlinkfile"/>
              </a:rPr>
              <a:t>Программа коррекционной работы</a:t>
            </a:r>
            <a:endParaRPr lang="ru-RU" sz="4000" dirty="0" smtClean="0"/>
          </a:p>
          <a:p>
            <a:r>
              <a:rPr lang="ru-RU" sz="4000" dirty="0" smtClean="0">
                <a:hlinkClick r:id="rId7" action="ppaction://hlinkfile"/>
              </a:rPr>
              <a:t>Развитие речи для детей с ОВЗ</a:t>
            </a:r>
            <a:endParaRPr lang="ru-RU" sz="4000" dirty="0" smtClean="0"/>
          </a:p>
          <a:p>
            <a:r>
              <a:rPr lang="ru-RU" sz="4000" dirty="0" smtClean="0">
                <a:hlinkClick r:id="rId8" action="ppaction://hlinkfile"/>
              </a:rPr>
              <a:t>Комплексная программа сопровождения детей с ОВЗ, детей инвалидов</a:t>
            </a:r>
            <a:r>
              <a:rPr lang="ru-RU" sz="4000" dirty="0" smtClean="0">
                <a:hlinkClick r:id="rId8" action="ppaction://hlinkfile"/>
              </a:rPr>
              <a:t>.</a:t>
            </a:r>
            <a:endParaRPr lang="ru-RU" sz="4000" dirty="0" smtClean="0"/>
          </a:p>
          <a:p>
            <a:r>
              <a:rPr lang="ru-RU" sz="4000" dirty="0" smtClean="0">
                <a:hlinkClick r:id="rId9" action="ppaction://hlinkfile"/>
              </a:rPr>
              <a:t>План педагога-психолога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6975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реализации программы коррекционной работы: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обеспечена устойчивая положительная динамика индивидуального развития детей с особыми образовательными потребностями, отражающая каждую группу результатов: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личностные результаты – индивидуальное продвижение обучающегося в личностном развитии (расширение круга социальных контактов, стремление к собственной результативности и др.);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предметные результаты – овладение содержанием ООП НОО (конкретных предметных областей; подпрограмм) с учетом индивидуальных возможностей разных категорий детей с ОВЗ;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результаты – овладение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общеучебными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умениями с учетом индивидуальных возможностей; освоение умственных действий, направленных на анализ и управление своей деятельностью;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коммуникативных действий, направленных на сотрудничество и конструктивное общение и т.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 флешки\Банн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5111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осуществления инклюзивного образования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78647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необходимость специальных оборудований, технических средств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ремонт кабинетов индивидуальной работы с учащимися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 smtClean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отсутствие медицинского сопровождения образовательного процесса;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проблема подготовки педагогов к работе с детьми с ОВЗ;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необходимость в каждом образовательном учреждении отдельной должности руководителя по инклюзивной работе;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другие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(несвоевременное выявление детей с ОВЗ, разработка индивидуальных коррекционно-развивающих программ, проблема толерантного отношения к детям с ОВЗ в образовательной среде и др.).</a:t>
            </a:r>
          </a:p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необходимость введения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новых штатных должностей (</a:t>
            </a:r>
            <a:r>
              <a:rPr lang="ru-RU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работе с детьми с ОВЗ, педагог-логопед, учитель-дефектолог)</a:t>
            </a:r>
          </a:p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оплата дополнительных часов индивидуального обучения -  Курсовая подготовка и переподготовка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учителей.</a:t>
            </a:r>
            <a:endParaRPr lang="ru-RU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00132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работы учреждений </a:t>
            </a:r>
            <a:br>
              <a:rPr lang="ru-RU" sz="27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созданию инклюзии: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>
            <a:normAutofit fontScale="77500" lnSpcReduction="20000"/>
          </a:bodyPr>
          <a:lstStyle/>
          <a:p>
            <a:pPr indent="44958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комплексной модели деятельности специалистов различного профиля;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научно-программно-методического</a:t>
            </a: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обеспечения инклюзивного образования;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</a:t>
            </a: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возможности дистанционного образования;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межведомственного взаимодействия и социального партнерства;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преемственность с группами дошкольного образования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«</a:t>
            </a:r>
            <a:r>
              <a:rPr lang="ru-RU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безбарьерной</a:t>
            </a:r>
            <a:r>
              <a:rPr lang="ru-RU" sz="4000" dirty="0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образовательной и социальной среды инклюзивного образования.</a:t>
            </a:r>
            <a:endParaRPr lang="ru-RU" sz="4000" dirty="0" smtClean="0">
              <a:solidFill>
                <a:srgbClr val="66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60007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Небольшой совет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ru-RU" sz="4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главное, когда в общеобразовательную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школу приходит ребенок с ОВЗ —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общий настрой — и одноклассников, и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учителей, и администрации школы.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 ребенку относиться как к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самому обычному школьнику (с некоторыми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особыми потребностями), то такое отношение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передается и учителям и одноклассникам ребенка.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и дети будут оказывать посильную помощь, и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будет себя ощущать более свободно, да и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одноклассников будут оставаться в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порядке.</a:t>
            </a: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Нам хотелось бы, чтобы таких школ было как можно больше. Для ребенка-инвалида обучение в школе — способ вырваться из изоляции, доказать, что он такой же, как и все. А для «обычных» детей — возможность понять и изменить существующее мнение об инвалидах, научится не жалеть и унижать их, а уважать и считать равными себе, полноценными 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</a:rPr>
              <a:t>Инклюзивное образование является следующим шагом в развитии образования не только детей с ОВЗ, но и всей образовательной системы. </a:t>
            </a:r>
            <a:r>
              <a:rPr lang="ru-RU" b="1" dirty="0" smtClean="0">
                <a:latin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57826"/>
            <a:ext cx="8229600" cy="8826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Творческих успехов в новых начинаниях!</a:t>
            </a:r>
          </a:p>
          <a:p>
            <a:endParaRPr lang="ru-RU" dirty="0"/>
          </a:p>
        </p:txBody>
      </p:sp>
      <p:pic>
        <p:nvPicPr>
          <p:cNvPr id="4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4176711" cy="346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июня 1994 г. на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«Всемирной Конференции по образованию лиц с особыми потребностями: доступ и качество»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Саламанке (Испания) была принята Декларация  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принципах, политике и практической деятельности в сфере образования лиц с особыми потребностями»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документ призывает государства действовать в направлении создания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«школ для всех»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— учреждений, которые объединяют всех, учитывают индивидуальные различия детей, содействуют процессу обучения и соответствуют индивидуальным потребностям.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Второй пункт Декларации гласит: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«Каждый ребенок имеет право на образование и должен иметь возможность получать и поддерживать приемлемый уровень знаний», «лица, имеющие особые потребности в области образования, должны иметь доступ к обучению в обычных школах, которые должны создать им условия на основе педагогических методов, ориентированных, в первую очередь, на детей с целью удовлетворения этих потребностей.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Инклюзивное</a:t>
            </a:r>
            <a:r>
              <a:rPr lang="ru-RU" dirty="0" smtClean="0"/>
              <a:t> (франц. </a:t>
            </a:r>
            <a:r>
              <a:rPr lang="ru-RU" dirty="0" err="1" smtClean="0"/>
              <a:t>inclusif</a:t>
            </a:r>
            <a:r>
              <a:rPr lang="ru-RU" dirty="0" smtClean="0"/>
              <a:t> - включающий в себя, от лат. </a:t>
            </a:r>
            <a:r>
              <a:rPr lang="ru-RU" dirty="0" err="1" smtClean="0"/>
              <a:t>include</a:t>
            </a:r>
            <a:r>
              <a:rPr lang="ru-RU" dirty="0" smtClean="0"/>
              <a:t> - заключаю, включаю) или включенное образование - термин, используемый для описания процесса обучения детей с особыми потребностями в общеобразовательных учреждениях. В основу инклюзивного образования положена идеология, которая исключает любую дискриминацию детей, которая обеспечивает равное отношение ко всем людям, но создает особые условия для детей, имеющих особые потребности.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143932" cy="614366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Сроки реализации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2015 -2019 годы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Участники реализации Проекта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с ОВЗ, с инвалидностью, дети «группы риска», обучающиеся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школы-сад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родители, педагоги, медработники.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Создание оптимальных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психолого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педагогических условий для усвоения детьми с отклонениями в развитии соответствующих общеобразовательных программ, коррекции в отклонении развитии, социальной адаптации, психологического развития обучающихся, воспитанников.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Создание модели инклюзивного образования в школе.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Создание кадровых, методических, материально – технических условий для реализации программы коррекционной работы.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3. Реализация индивидуальных программ коррекционной работы с учащимися школы.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Мониторинг качества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обученности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учащихся с особыми образовательными потребностями.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5. Анализ результатов работы и внесение изменений в ООП НОО в части «Коррекционная работа»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проектной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 этап – подготовительный (2015 – 2016 </a:t>
            </a:r>
            <a:r>
              <a:rPr lang="ru-RU" dirty="0" err="1" smtClean="0">
                <a:solidFill>
                  <a:srgbClr val="C00000"/>
                </a:solidFill>
              </a:rPr>
              <a:t>уч.г</a:t>
            </a:r>
            <a:r>
              <a:rPr lang="ru-RU" dirty="0" smtClean="0">
                <a:solidFill>
                  <a:srgbClr val="C00000"/>
                </a:solidFill>
              </a:rPr>
              <a:t>.) – нормативно-правовое, методическое и аналитическое обеспечение реализации СФГОС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 этап – основной – (2016 – 2017 </a:t>
            </a:r>
            <a:r>
              <a:rPr lang="ru-RU" dirty="0" err="1" smtClean="0">
                <a:solidFill>
                  <a:srgbClr val="C00000"/>
                </a:solidFill>
              </a:rPr>
              <a:t>уч.г</a:t>
            </a:r>
            <a:r>
              <a:rPr lang="ru-RU" dirty="0" smtClean="0">
                <a:solidFill>
                  <a:srgbClr val="C00000"/>
                </a:solidFill>
              </a:rPr>
              <a:t>.) организационное обеспечение реализации СФГОС, реализация моделей коррекционной работы в школе, мониторинг качества </a:t>
            </a:r>
            <a:r>
              <a:rPr lang="ru-RU" dirty="0" err="1" smtClean="0">
                <a:solidFill>
                  <a:srgbClr val="C00000"/>
                </a:solidFill>
              </a:rPr>
              <a:t>обученности</a:t>
            </a:r>
            <a:r>
              <a:rPr lang="ru-RU" dirty="0" smtClean="0">
                <a:solidFill>
                  <a:srgbClr val="C00000"/>
                </a:solidFill>
              </a:rPr>
              <a:t> учащихся с ОВЗ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 этап – аналитический -  (2017 – 2018 </a:t>
            </a:r>
            <a:r>
              <a:rPr lang="ru-RU" dirty="0" err="1" smtClean="0">
                <a:solidFill>
                  <a:srgbClr val="C00000"/>
                </a:solidFill>
              </a:rPr>
              <a:t>уч.г</a:t>
            </a:r>
            <a:r>
              <a:rPr lang="ru-RU" dirty="0" smtClean="0">
                <a:solidFill>
                  <a:srgbClr val="C00000"/>
                </a:solidFill>
              </a:rPr>
              <a:t>.) анализ результатов работы, внесение изменений в программу коррекционной работы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 этап – переход в штатный режим – (2018 – 2019 </a:t>
            </a:r>
            <a:r>
              <a:rPr lang="ru-RU" dirty="0" err="1" smtClean="0">
                <a:solidFill>
                  <a:srgbClr val="C00000"/>
                </a:solidFill>
              </a:rPr>
              <a:t>уч.г</a:t>
            </a:r>
            <a:r>
              <a:rPr lang="ru-RU" dirty="0" smtClean="0">
                <a:solidFill>
                  <a:srgbClr val="C00000"/>
                </a:solidFill>
              </a:rPr>
              <a:t>.) переход к реализации программ коррекционной работы в штатном режиме, информационное обеспечение введения СФГОС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61436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работы над проектом: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Будут разработаны локальные акты, регламентирующие деятельность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коррекционной работе.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2.Создан банк данных детей с ОВЗ и другими особенностями образовательных потребностей.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Будет налажена работа специалистов школы и ТПМПК.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Разработаны индивидуальные программ коррекционной работы со всеми детьми, имеющими особые образовательные потребности.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Осуществлена переподготовка (курсовая подготовка) педагогов, работающих с детьми с ОВЗ.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Создана система мониторинга качества реализации программы коррекционной работы.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Обеспечена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безбарьерная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среда в образовательном учреждении.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9.Обеспечение кабинетов специальными техническими оборудованиями, средствами реабилитации 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обучающихся с ОВЗ и инвалидностью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2143140" cy="11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29289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2286016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786058"/>
            <a:ext cx="2357454" cy="12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71546"/>
            <a:ext cx="2371729" cy="11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00570"/>
            <a:ext cx="6643734" cy="10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/>
          </p:cNvSpPr>
          <p:nvPr/>
        </p:nvSpPr>
        <p:spPr bwMode="auto">
          <a:xfrm>
            <a:off x="357158" y="928670"/>
            <a:ext cx="381000" cy="3929090"/>
          </a:xfrm>
          <a:prstGeom prst="leftBracket">
            <a:avLst>
              <a:gd name="adj" fmla="val 5458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8501090" y="928670"/>
            <a:ext cx="419100" cy="4071966"/>
          </a:xfrm>
          <a:prstGeom prst="rightBracket">
            <a:avLst>
              <a:gd name="adj" fmla="val 4962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2928926" y="1643050"/>
            <a:ext cx="200025" cy="158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3000364" y="3429000"/>
            <a:ext cx="200025" cy="219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flipH="1" flipV="1">
            <a:off x="6000760" y="3357562"/>
            <a:ext cx="276225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H="1">
            <a:off x="6000760" y="1571612"/>
            <a:ext cx="219075" cy="158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071802" y="2143116"/>
            <a:ext cx="3000396" cy="110490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 организации инклюзивного образования 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школе-сад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57224" y="1214422"/>
            <a:ext cx="1800226" cy="79533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с ОВЗ, обучающиеся на дому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29388" y="2786058"/>
            <a:ext cx="2286016" cy="107157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Общеобразовательные классы с включением детей с ОВЗ, в том числе детей-инвалидов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571604" y="4643446"/>
            <a:ext cx="6143668" cy="7762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14348" y="2928934"/>
            <a:ext cx="2071702" cy="88423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Группа, реализующая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АООП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357950" y="1071546"/>
            <a:ext cx="2143140" cy="108585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с ОВЗ, обучающиеся по индивидуальному учебному плану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28572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сегодняшний день модель инклюзивного образования, апробированная за истекший 2015-2016 учебный год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21429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Нормативно-правовое обеспечение инклюзивного образования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857364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Constantia" pitchFamily="18" charset="0"/>
              </a:rPr>
              <a:t>1. </a:t>
            </a: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hlinkClick r:id="rId2" action="ppaction://hlinkfile"/>
              </a:rPr>
              <a:t>Международные документы в области охраны прав детей.</a:t>
            </a:r>
            <a:endParaRPr lang="ru-RU" altLang="ru-RU" sz="32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2. </a:t>
            </a: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hlinkClick r:id="rId3" action="ppaction://hlinkfile"/>
              </a:rPr>
              <a:t>Законодательные акты Российской Федерации в сфере образования.</a:t>
            </a:r>
            <a:endParaRPr lang="ru-RU" altLang="ru-RU" sz="32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3</a:t>
            </a: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hlinkClick r:id="rId4" action="ppaction://hlinkfile"/>
              </a:rPr>
              <a:t>. Законодательные акты регионального, муниципального  уровня, и уровня образовательного учреждения</a:t>
            </a:r>
            <a:endParaRPr lang="ru-RU" altLang="ru-RU" sz="32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4. </a:t>
            </a:r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hlinkClick r:id="rId5" action="ppaction://hlinkfile"/>
              </a:rPr>
              <a:t>Документальное сопровождение инклюзивного образования.</a:t>
            </a:r>
            <a:endParaRPr lang="ru-RU" altLang="ru-RU" sz="32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741</TotalTime>
  <Words>1608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Литейная</vt:lpstr>
      <vt:lpstr>Бумажная</vt:lpstr>
      <vt:lpstr>Официальная</vt:lpstr>
      <vt:lpstr>МБОУ «Намская  школа-сад» </vt:lpstr>
      <vt:lpstr>Слайд 2</vt:lpstr>
      <vt:lpstr>Слайд 3</vt:lpstr>
      <vt:lpstr>Слайд 4</vt:lpstr>
      <vt:lpstr>Слайд 5</vt:lpstr>
      <vt:lpstr>Этапы проектной работы</vt:lpstr>
      <vt:lpstr>Слайд 7</vt:lpstr>
      <vt:lpstr>Слайд 8</vt:lpstr>
      <vt:lpstr>Слайд 9</vt:lpstr>
      <vt:lpstr>Актуальность</vt:lpstr>
      <vt:lpstr>Слайд 11</vt:lpstr>
      <vt:lpstr>В школе используются следующие формы организации учебного процесса: классно – урочная система, индивидуально-групповые занятия,  внеурочные виды деятельности.  Организация учебного процесса ведется  в целях охраны жизни и здоровья учащихся. Обучение и воспитание несут коррекционно-развивающий характер, сопровождаются в течение учебного года работой ПМПк.  На уроках применяются  здоровьесберегающие технологии.  </vt:lpstr>
      <vt:lpstr>Кадровое обеспечение</vt:lpstr>
      <vt:lpstr>Администрация обеспечивает возможность прохождения курсовой подготовки и переподготовки учителей по вопросам специального образования. </vt:lpstr>
      <vt:lpstr>Учебно-методический комплект.</vt:lpstr>
      <vt:lpstr>АООП НОО по СФГОС </vt:lpstr>
      <vt:lpstr>Слайд 17</vt:lpstr>
      <vt:lpstr>Слайд 18</vt:lpstr>
      <vt:lpstr>Слайд 19</vt:lpstr>
      <vt:lpstr>Проблемы осуществления инклюзивного образования</vt:lpstr>
      <vt:lpstr>Перспективы работы учреждений  по созданию инклюзии: </vt:lpstr>
      <vt:lpstr>Слайд 22</vt:lpstr>
      <vt:lpstr>ЗАКЛЮЧЕНИЕ</vt:lpstr>
      <vt:lpstr>Инклюзивное образование является следующим шагом в развитии образования не только детей с ОВЗ, но и всей образовательной системы.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Намская начальная  школа-детский сад </dc:title>
  <dc:creator>Пользователь</dc:creator>
  <cp:lastModifiedBy>Пользователь</cp:lastModifiedBy>
  <cp:revision>69</cp:revision>
  <dcterms:created xsi:type="dcterms:W3CDTF">2016-02-29T04:24:13Z</dcterms:created>
  <dcterms:modified xsi:type="dcterms:W3CDTF">2016-12-09T16:48:11Z</dcterms:modified>
</cp:coreProperties>
</file>