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60" r:id="rId3"/>
    <p:sldId id="261" r:id="rId4"/>
    <p:sldId id="272" r:id="rId5"/>
    <p:sldId id="268" r:id="rId6"/>
    <p:sldId id="262" r:id="rId7"/>
    <p:sldId id="265" r:id="rId8"/>
    <p:sldId id="271" r:id="rId9"/>
    <p:sldId id="266" r:id="rId10"/>
    <p:sldId id="267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Ы для презентаций\ФОНЫ-МАРИНА- Дефектолог\КАРТИНКИ для презентаций-Марина\ФГОС ДОО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29569"/>
            <a:ext cx="1115616" cy="7333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8609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dirty="0" smtClean="0">
                <a:ln w="953" cap="flat" cmpd="sng" algn="ctr">
                  <a:solidFill>
                    <a:srgbClr val="D60093"/>
                  </a:solidFill>
                  <a:prstDash val="solid"/>
                  <a:round/>
                </a:ln>
                <a:gradFill>
                  <a:gsLst>
                    <a:gs pos="0">
                      <a:srgbClr val="A54200"/>
                    </a:gs>
                    <a:gs pos="78000">
                      <a:srgbClr val="FF8C19"/>
                    </a:gs>
                    <a:gs pos="100000">
                      <a:srgbClr val="FFF1E9"/>
                    </a:gs>
                  </a:gsLst>
                  <a:lin ang="5400000" scaled="0"/>
                </a:gra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3600" b="1" dirty="0" smtClean="0">
                <a:ln w="953" cap="flat" cmpd="sng" algn="ctr">
                  <a:solidFill>
                    <a:srgbClr val="D60093"/>
                  </a:solidFill>
                  <a:prstDash val="solid"/>
                  <a:round/>
                </a:ln>
                <a:gradFill>
                  <a:gsLst>
                    <a:gs pos="0">
                      <a:srgbClr val="A54200"/>
                    </a:gs>
                    <a:gs pos="78000">
                      <a:srgbClr val="FF8C19"/>
                    </a:gs>
                    <a:gs pos="100000">
                      <a:srgbClr val="FFF1E9"/>
                    </a:gs>
                  </a:gsLst>
                  <a:lin ang="5400000" scaled="0"/>
                </a:gra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3600" b="1" dirty="0" smtClean="0">
                <a:ln w="953" cap="flat" cmpd="sng" algn="ctr">
                  <a:solidFill>
                    <a:srgbClr val="D60093"/>
                  </a:solidFill>
                  <a:prstDash val="solid"/>
                  <a:round/>
                </a:ln>
                <a:gradFill>
                  <a:gsLst>
                    <a:gs pos="0">
                      <a:srgbClr val="A54200"/>
                    </a:gs>
                    <a:gs pos="78000">
                      <a:srgbClr val="FF8C19"/>
                    </a:gs>
                    <a:gs pos="100000">
                      <a:srgbClr val="FFF1E9"/>
                    </a:gs>
                  </a:gsLst>
                  <a:lin ang="5400000" scaled="0"/>
                </a:gra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ru-RU" sz="4400" b="1" dirty="0" smtClean="0">
                <a:ln w="953" cap="flat" cmpd="sng" algn="ctr">
                  <a:solidFill>
                    <a:srgbClr val="D60093"/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  <a:t>Взаимодействие специалистов</a:t>
            </a:r>
            <a:br>
              <a:rPr lang="ru-RU" sz="4400" b="1" dirty="0" smtClean="0">
                <a:ln w="953" cap="flat" cmpd="sng" algn="ctr">
                  <a:solidFill>
                    <a:srgbClr val="D60093"/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ru-RU" sz="4400" b="1" dirty="0" smtClean="0">
                <a:ln w="953" cap="flat" cmpd="sng" algn="ctr">
                  <a:solidFill>
                    <a:srgbClr val="D60093"/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  <a:t> в работе  с детьми дошкольного возраста</a:t>
            </a:r>
            <a:br>
              <a:rPr lang="ru-RU" sz="4400" b="1" dirty="0" smtClean="0">
                <a:ln w="953" cap="flat" cmpd="sng" algn="ctr">
                  <a:solidFill>
                    <a:srgbClr val="D60093"/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ru-RU" sz="4400" b="1" dirty="0" smtClean="0">
                <a:ln w="953" cap="flat" cmpd="sng" algn="ctr">
                  <a:solidFill>
                    <a:srgbClr val="D60093"/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  <a:t> с ОВЗ (ОНР)</a:t>
            </a:r>
            <a:r>
              <a:rPr lang="ru-RU" sz="1200" dirty="0" smtClean="0">
                <a:ea typeface="Calibri"/>
                <a:cs typeface="Times New Roman"/>
              </a:rPr>
              <a:t/>
            </a:r>
            <a:br>
              <a:rPr lang="ru-RU" sz="1200" dirty="0" smtClean="0">
                <a:ea typeface="Calibri"/>
                <a:cs typeface="Times New Roman"/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643446"/>
            <a:ext cx="7854696" cy="11430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 Учитель-логопед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МБДОУ ЦРР </a:t>
            </a:r>
            <a:r>
              <a:rPr lang="ru-RU" sz="2000" b="1" dirty="0" err="1" smtClean="0">
                <a:solidFill>
                  <a:srgbClr val="0070C0"/>
                </a:solidFill>
              </a:rPr>
              <a:t>д\с</a:t>
            </a:r>
            <a:r>
              <a:rPr lang="ru-RU" sz="2000" b="1" dirty="0" smtClean="0">
                <a:solidFill>
                  <a:srgbClr val="0070C0"/>
                </a:solidFill>
              </a:rPr>
              <a:t> № 37 с. Месягутово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err="1" smtClean="0">
                <a:solidFill>
                  <a:srgbClr val="0070C0"/>
                </a:solidFill>
              </a:rPr>
              <a:t>Тебенькова</a:t>
            </a:r>
            <a:r>
              <a:rPr lang="ru-RU" sz="2000" b="1" dirty="0" smtClean="0">
                <a:solidFill>
                  <a:srgbClr val="0070C0"/>
                </a:solidFill>
              </a:rPr>
              <a:t> Е.Б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r"/>
            <a:endParaRPr lang="ru-RU" sz="8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6072206"/>
            <a:ext cx="26494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600" b="1" dirty="0" smtClean="0">
                <a:solidFill>
                  <a:srgbClr val="0033CC"/>
                </a:solidFill>
              </a:rPr>
              <a:t>  2017 г</a:t>
            </a:r>
            <a:endParaRPr lang="ru-RU" sz="16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Инструктор по физической культуре: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r>
              <a:rPr lang="ru-RU" i="1" dirty="0" smtClean="0"/>
              <a:t>Развитие и формирование:</a:t>
            </a:r>
            <a:br>
              <a:rPr lang="ru-RU" i="1" dirty="0" smtClean="0"/>
            </a:br>
            <a:r>
              <a:rPr lang="ru-RU" dirty="0" smtClean="0"/>
              <a:t>1. слухового, зрительного, пространственного восприятия;</a:t>
            </a:r>
            <a:br>
              <a:rPr lang="ru-RU" dirty="0" smtClean="0"/>
            </a:br>
            <a:r>
              <a:rPr lang="ru-RU" dirty="0" smtClean="0"/>
              <a:t>2. координации движений;</a:t>
            </a:r>
            <a:br>
              <a:rPr lang="ru-RU" dirty="0" smtClean="0"/>
            </a:br>
            <a:r>
              <a:rPr lang="ru-RU" dirty="0" smtClean="0"/>
              <a:t>3. общей и мелкой моторики;</a:t>
            </a:r>
            <a:br>
              <a:rPr lang="ru-RU" dirty="0" smtClean="0"/>
            </a:br>
            <a:r>
              <a:rPr lang="ru-RU" dirty="0" smtClean="0"/>
              <a:t>4. закрепление поставленных учителем-логопедом звуков в свободной речи;</a:t>
            </a:r>
            <a:br>
              <a:rPr lang="ru-RU" dirty="0" smtClean="0"/>
            </a:br>
            <a:r>
              <a:rPr lang="ru-RU" dirty="0" smtClean="0"/>
              <a:t>5. речевого и физиологического дыхания;</a:t>
            </a:r>
            <a:br>
              <a:rPr lang="ru-RU" dirty="0" smtClean="0"/>
            </a:br>
            <a:r>
              <a:rPr lang="ru-RU" dirty="0" smtClean="0"/>
              <a:t>6. формирование темпа, ритма и интонационной выразительности речи;</a:t>
            </a:r>
            <a:br>
              <a:rPr lang="ru-RU" dirty="0" smtClean="0"/>
            </a:br>
            <a:r>
              <a:rPr lang="ru-RU" dirty="0" smtClean="0"/>
              <a:t>7. работа над мимикой лица.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Вокруг ребенка с ОНР совместными усилиями различных специалистов создается единое коррекционное пространство. </a:t>
            </a:r>
          </a:p>
          <a:p>
            <a:r>
              <a:rPr lang="ru-RU" b="1" dirty="0" smtClean="0"/>
              <a:t>Тесная связь учителя-логопеда, воспитателя, педагога-психолога, муз. руководителя и инструктора по ФИЗО возможна только при условии совместного планирования работы, правильного и четкого распределения задач каждого участника коррекционно-образовательного процесса. </a:t>
            </a:r>
          </a:p>
          <a:p>
            <a:r>
              <a:rPr lang="ru-RU" b="1" dirty="0" smtClean="0"/>
              <a:t>В результате такого комплексного взаимодействия значительно повышается эффективность коррекционно-образовательной деятельности.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57224" y="500042"/>
            <a:ext cx="7643866" cy="8572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ОСОБЕННОСТИ ПСИХОРЕЧЕВОГО РАЗВИТИЯ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ДЕТЕЙ С ОНР</a:t>
            </a:r>
            <a:r>
              <a:rPr lang="ru-RU" sz="2000" b="1" dirty="0" smtClean="0">
                <a:ln w="953" cap="flat" cmpd="sng" algn="ctr">
                  <a:solidFill>
                    <a:srgbClr val="D60093"/>
                  </a:solidFill>
                  <a:prstDash val="solid"/>
                  <a:round/>
                </a:ln>
                <a:gradFill>
                  <a:gsLst>
                    <a:gs pos="0">
                      <a:srgbClr val="A54200"/>
                    </a:gs>
                    <a:gs pos="78000">
                      <a:srgbClr val="FF8C19"/>
                    </a:gs>
                    <a:gs pos="100000">
                      <a:srgbClr val="FFF1E9"/>
                    </a:gs>
                  </a:gsLst>
                  <a:lin ang="5400000" scaled="0"/>
                </a:gradFill>
                <a:ea typeface="Calibri"/>
                <a:cs typeface="Times New Roman"/>
              </a:rPr>
              <a:t>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человечки и пазлы ФГОС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77" y="4880778"/>
            <a:ext cx="4328133" cy="1818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39551" y="1214422"/>
            <a:ext cx="80648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Несформированность</a:t>
            </a: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или нарушение речевых компонентов (низкий уровень словарного запаса, </a:t>
            </a:r>
            <a:r>
              <a:rPr lang="ru-RU" sz="20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несформированность</a:t>
            </a: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грамматического строя, связной речи, фонематических процессов, нарушение произношения);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Недостаточная </a:t>
            </a:r>
            <a:r>
              <a:rPr lang="ru-RU" sz="20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сформированность</a:t>
            </a: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общей,  мелкой, артикуляционной моторики;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незрелость психических процессов (снижение уровня внимания, памяти, логического мышления);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наличие сопутствующих невротических проявлений;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проявление синдрома двигательных расстройств;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снижение умственной работоспособности;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повышенеи</a:t>
            </a: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психической истощаемости;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наличие излишней возбудимости, эмоциональной неустойчивости.</a:t>
            </a:r>
            <a:endParaRPr lang="ru-RU" sz="20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7" name="Picture 3" descr="D:\ФОНЫ для презентаций\ФОНЫ-МАРИНА- Дефектолог\КАРТИНКИ для презентаций-Марина\ФГОС ДОО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09928"/>
            <a:ext cx="1386188" cy="6480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9592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79" y="2204864"/>
            <a:ext cx="2549318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907704" y="116632"/>
            <a:ext cx="7067128" cy="93610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953" cap="flat" cmpd="sng" algn="ctr">
                  <a:solidFill>
                    <a:srgbClr val="D60093"/>
                  </a:solidFill>
                  <a:prstDash val="solid"/>
                  <a:round/>
                </a:ln>
                <a:gradFill>
                  <a:gsLst>
                    <a:gs pos="0">
                      <a:srgbClr val="A54200"/>
                    </a:gs>
                    <a:gs pos="78000">
                      <a:srgbClr val="FF8C19"/>
                    </a:gs>
                    <a:gs pos="100000">
                      <a:srgbClr val="FFF1E9"/>
                    </a:gs>
                  </a:gsLst>
                  <a:lin ang="5400000" scaled="0"/>
                </a:gradFill>
                <a:ea typeface="Calibri"/>
                <a:cs typeface="Times New Roman"/>
              </a:rPr>
              <a:t> 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928662" y="1357299"/>
            <a:ext cx="7858180" cy="400052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000" dirty="0" smtClean="0"/>
              <a:t>    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1500174"/>
            <a:ext cx="69099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700" dirty="0" smtClean="0"/>
              <a:t> </a:t>
            </a:r>
            <a:r>
              <a:rPr lang="ru-RU" sz="2800" b="1" dirty="0" smtClean="0"/>
              <a:t>Нарушение речевой деятельности у детей с ОНР носит </a:t>
            </a:r>
            <a:r>
              <a:rPr lang="ru-RU" sz="2800" b="1" dirty="0" err="1" smtClean="0"/>
              <a:t>многоаспектный</a:t>
            </a:r>
            <a:r>
              <a:rPr lang="ru-RU" sz="2800" b="1" dirty="0" smtClean="0"/>
              <a:t> характер, требующий выработки единой стратегии, методической и организационной преемственности в решении воспитательно-коррекционных задач</a:t>
            </a:r>
            <a:endParaRPr lang="ru-RU" sz="2800" b="1" dirty="0"/>
          </a:p>
        </p:txBody>
      </p:sp>
      <p:pic>
        <p:nvPicPr>
          <p:cNvPr id="6" name="Picture 3" descr="D:\ФОНЫ для презентаций\ФОНЫ-МАРИНА- Дефектолог\КАРТИНКИ для презентаций-Марина\ФГОС ДОО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84" y="6172860"/>
            <a:ext cx="1386188" cy="6480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20688"/>
            <a:ext cx="8229600" cy="83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8208912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Реализация коррекционно-образовательной программы базируется на взаимосвязи и взаимообусловленности структурных блоков педагогического процесса: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Специально организованная коррекционная деятельность (логопед)</a:t>
            </a:r>
          </a:p>
          <a:p>
            <a:pPr lvl="0"/>
            <a:r>
              <a:rPr lang="ru-RU" dirty="0" smtClean="0"/>
              <a:t>Основная образовательная деятельность (воспитатель, музыкальный руководитель, педагог-психолог, инструктор по физической культуре) и образовательная деятельность в режимных моментах (воспитатель)</a:t>
            </a:r>
          </a:p>
          <a:p>
            <a:pPr lvl="0"/>
            <a:r>
              <a:rPr lang="ru-RU" dirty="0" smtClean="0"/>
              <a:t>Совместная деятельность взрослого и ребенка</a:t>
            </a:r>
          </a:p>
          <a:p>
            <a:pPr lvl="0"/>
            <a:r>
              <a:rPr lang="ru-RU" dirty="0" smtClean="0"/>
              <a:t>Свободная самостоятельная деятельность детей</a:t>
            </a:r>
          </a:p>
          <a:p>
            <a:pPr lvl="0"/>
            <a:r>
              <a:rPr lang="ru-RU" dirty="0" smtClean="0"/>
              <a:t>Совместная деятельность родителей с детьми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70609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953" cap="flat" cmpd="sng" algn="ctr">
                  <a:solidFill>
                    <a:srgbClr val="D60093"/>
                  </a:solidFill>
                  <a:prstDash val="solid"/>
                  <a:round/>
                </a:ln>
                <a:gradFill>
                  <a:gsLst>
                    <a:gs pos="0">
                      <a:srgbClr val="A54200"/>
                    </a:gs>
                    <a:gs pos="78000">
                      <a:srgbClr val="FF8C19"/>
                    </a:gs>
                    <a:gs pos="100000">
                      <a:srgbClr val="FFF1E9"/>
                    </a:gs>
                  </a:gsLst>
                  <a:lin ang="5400000" scaled="0"/>
                </a:gradFill>
                <a:ea typeface="+mn-ea"/>
                <a:cs typeface="Times New Roman"/>
              </a:rPr>
              <a:t> направления взаимодействия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500174"/>
            <a:ext cx="7858180" cy="3286148"/>
          </a:xfrm>
          <a:prstGeom prst="rect">
            <a:avLst/>
          </a:prstGeom>
          <a:solidFill>
            <a:srgbClr val="E7FFE8"/>
          </a:solidFill>
          <a:ln>
            <a:solidFill>
              <a:srgbClr val="3399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3200" b="1" i="1" dirty="0" smtClean="0"/>
              <a:t>1. диагностическое;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i="1" dirty="0" smtClean="0"/>
              <a:t>2. коррекционно-развивающее;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i="1" dirty="0" smtClean="0"/>
              <a:t>3. информационно-консультативное</a:t>
            </a:r>
            <a:r>
              <a:rPr lang="ru-RU" sz="2800" i="1" dirty="0" smtClean="0"/>
              <a:t>.</a:t>
            </a:r>
            <a:endParaRPr lang="ru-RU" sz="2500" dirty="0"/>
          </a:p>
        </p:txBody>
      </p:sp>
    </p:spTree>
    <p:extLst>
      <p:ext uri="{BB962C8B-B14F-4D97-AF65-F5344CB8AC3E}">
        <p14:creationId xmlns="" xmlns:p14="http://schemas.microsoft.com/office/powerpoint/2010/main" val="5453432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4294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Учитель-логопед: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постановка диафрагмально-речевого дыхания;</a:t>
            </a:r>
            <a:br>
              <a:rPr lang="ru-RU" dirty="0" smtClean="0"/>
            </a:br>
            <a:r>
              <a:rPr lang="ru-RU" dirty="0" smtClean="0"/>
              <a:t>2. укрепление мышечного аппарата речевых органов средствами логопедического массажа;</a:t>
            </a:r>
            <a:br>
              <a:rPr lang="ru-RU" dirty="0" smtClean="0"/>
            </a:br>
            <a:r>
              <a:rPr lang="ru-RU" dirty="0" smtClean="0"/>
              <a:t>3. формирование артикуляторной базы для исправления неправильно произносимых звуков;</a:t>
            </a:r>
            <a:br>
              <a:rPr lang="ru-RU" dirty="0" smtClean="0"/>
            </a:br>
            <a:r>
              <a:rPr lang="ru-RU" dirty="0" smtClean="0"/>
              <a:t>4. коррекция нарушенных звуков, их автоматизация и дифференциация;</a:t>
            </a:r>
            <a:br>
              <a:rPr lang="ru-RU" dirty="0" smtClean="0"/>
            </a:br>
            <a:r>
              <a:rPr lang="ru-RU" dirty="0" smtClean="0"/>
              <a:t>5. развитие фонематического восприятия, анализа и синтеза;</a:t>
            </a:r>
            <a:br>
              <a:rPr lang="ru-RU" dirty="0" smtClean="0"/>
            </a:br>
            <a:r>
              <a:rPr lang="ru-RU" dirty="0" smtClean="0"/>
              <a:t>6. совершенствование лексико-грамматической стороны речи;</a:t>
            </a:r>
            <a:br>
              <a:rPr lang="ru-RU" dirty="0" smtClean="0"/>
            </a:br>
            <a:r>
              <a:rPr lang="ru-RU" dirty="0" smtClean="0"/>
              <a:t>7. обучение умению связно выражать свои мысли;</a:t>
            </a:r>
            <a:br>
              <a:rPr lang="ru-RU" dirty="0" smtClean="0"/>
            </a:br>
            <a:r>
              <a:rPr lang="ru-RU" dirty="0" smtClean="0"/>
              <a:t>8. обучение грамоте, профилактика </a:t>
            </a:r>
            <a:r>
              <a:rPr lang="ru-RU" dirty="0" err="1" smtClean="0"/>
              <a:t>дисграфии</a:t>
            </a:r>
            <a:r>
              <a:rPr lang="ru-RU" dirty="0" smtClean="0"/>
              <a:t> и </a:t>
            </a:r>
            <a:r>
              <a:rPr lang="ru-RU" dirty="0" err="1" smtClean="0"/>
              <a:t>дислексии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9. развитие психологической базы речи;</a:t>
            </a:r>
            <a:br>
              <a:rPr lang="ru-RU" dirty="0" smtClean="0"/>
            </a:br>
            <a:r>
              <a:rPr lang="ru-RU" dirty="0" smtClean="0"/>
              <a:t>10. совершенствование мелкой моторики;</a:t>
            </a:r>
            <a:br>
              <a:rPr lang="ru-RU" dirty="0" smtClean="0"/>
            </a:br>
            <a:r>
              <a:rPr lang="ru-RU" dirty="0" smtClean="0"/>
              <a:t>11. Участие учителя-логопеда в режимных моментах.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Воспитатель группы: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1.воспитание общего и речевого поведения детей;</a:t>
            </a:r>
          </a:p>
          <a:p>
            <a:r>
              <a:rPr lang="ru-RU" dirty="0" smtClean="0"/>
              <a:t>2. уточнение имеющегося словаря детей, расширение активного словарного запаса, его активизация по лексико-тематическим циклам;</a:t>
            </a:r>
          </a:p>
          <a:p>
            <a:r>
              <a:rPr lang="ru-RU" dirty="0" smtClean="0"/>
              <a:t>3. развитие общей и мелкой моторики;</a:t>
            </a:r>
          </a:p>
          <a:p>
            <a:r>
              <a:rPr lang="ru-RU" dirty="0" smtClean="0"/>
              <a:t>4. выполнение заданий и рекомендаций логопеда;</a:t>
            </a:r>
          </a:p>
          <a:p>
            <a:r>
              <a:rPr lang="ru-RU" dirty="0" smtClean="0"/>
              <a:t>5. закрепление речевых навыков, усвоенных детьми на логопедических занятиях;</a:t>
            </a:r>
          </a:p>
          <a:p>
            <a:r>
              <a:rPr lang="ru-RU" dirty="0" smtClean="0"/>
              <a:t>6. развитие памяти, путем заучивания речевого материала разного вида;</a:t>
            </a:r>
          </a:p>
          <a:p>
            <a:r>
              <a:rPr lang="ru-RU" dirty="0" smtClean="0"/>
              <a:t>7.закрепление навыков словообразования в играх и повседневной жизни;</a:t>
            </a:r>
          </a:p>
          <a:p>
            <a:r>
              <a:rPr lang="ru-RU" dirty="0" smtClean="0"/>
              <a:t>8. контроль речи детей, тактичное исправление ошибок;</a:t>
            </a:r>
          </a:p>
          <a:p>
            <a:r>
              <a:rPr lang="ru-RU" dirty="0" smtClean="0"/>
              <a:t>9. развитие диалогической речи в разных видах игр и театрализованной деятельности;</a:t>
            </a:r>
          </a:p>
          <a:p>
            <a:r>
              <a:rPr lang="ru-RU" dirty="0" smtClean="0"/>
              <a:t>10.формирование навыка короткого рассказа.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Музыкальный руководитель: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ru-RU" i="1" dirty="0" smtClean="0"/>
              <a:t>Развитие и формирование:</a:t>
            </a:r>
            <a:br>
              <a:rPr lang="ru-RU" i="1" dirty="0" smtClean="0"/>
            </a:br>
            <a:r>
              <a:rPr lang="ru-RU" dirty="0" smtClean="0"/>
              <a:t>1</a:t>
            </a:r>
            <a:r>
              <a:rPr lang="ru-RU" i="1" dirty="0" smtClean="0"/>
              <a:t>. </a:t>
            </a:r>
            <a:r>
              <a:rPr lang="ru-RU" dirty="0" smtClean="0"/>
              <a:t>слухового внимания и слуховой памяти;</a:t>
            </a:r>
            <a:br>
              <a:rPr lang="ru-RU" dirty="0" smtClean="0"/>
            </a:br>
            <a:r>
              <a:rPr lang="ru-RU" dirty="0" smtClean="0"/>
              <a:t>2. оптико-пространственных представлений;</a:t>
            </a:r>
            <a:br>
              <a:rPr lang="ru-RU" dirty="0" smtClean="0"/>
            </a:br>
            <a:r>
              <a:rPr lang="ru-RU" dirty="0" smtClean="0"/>
              <a:t>3. зрительной ориентировки на собеседника;</a:t>
            </a:r>
            <a:br>
              <a:rPr lang="ru-RU" dirty="0" smtClean="0"/>
            </a:br>
            <a:r>
              <a:rPr lang="ru-RU" dirty="0" smtClean="0"/>
              <a:t>4. координации движений;</a:t>
            </a:r>
            <a:br>
              <a:rPr lang="ru-RU" dirty="0" smtClean="0"/>
            </a:br>
            <a:r>
              <a:rPr lang="ru-RU" dirty="0" smtClean="0"/>
              <a:t>5. умения передавать несложный музыкальный ритмический рисунок.</a:t>
            </a:r>
            <a:br>
              <a:rPr lang="ru-RU" dirty="0" smtClean="0"/>
            </a:br>
            <a:r>
              <a:rPr lang="ru-RU" dirty="0" smtClean="0"/>
              <a:t>6. темпа и ритма дыхания и речи;</a:t>
            </a:r>
            <a:br>
              <a:rPr lang="ru-RU" dirty="0" smtClean="0"/>
            </a:br>
            <a:r>
              <a:rPr lang="ru-RU" dirty="0" smtClean="0"/>
              <a:t>7. орального </a:t>
            </a:r>
            <a:r>
              <a:rPr lang="ru-RU" dirty="0" err="1" smtClean="0"/>
              <a:t>праксиса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8. просодики;</a:t>
            </a:r>
            <a:br>
              <a:rPr lang="ru-RU" dirty="0" smtClean="0"/>
            </a:br>
            <a:r>
              <a:rPr lang="ru-RU" dirty="0" smtClean="0"/>
              <a:t>9. фонематического слуха.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</TotalTime>
  <Words>374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Взаимодействие специалистов  в работе  с детьми дошкольного возраста  с ОВЗ (ОНР) </vt:lpstr>
      <vt:lpstr>ОСОБЕННОСТИ ПСИХОРЕЧЕВОГО РАЗВИТИЯ  ДЕТЕЙ С ОНР </vt:lpstr>
      <vt:lpstr>  </vt:lpstr>
      <vt:lpstr>Слайд 4</vt:lpstr>
      <vt:lpstr>Реализация коррекционно-образовательной программы базируется на взаимосвязи и взаимообусловленности структурных блоков педагогического процесса:</vt:lpstr>
      <vt:lpstr> направления взаимодействия</vt:lpstr>
      <vt:lpstr>Учитель-логопед:</vt:lpstr>
      <vt:lpstr>Воспитатель группы:</vt:lpstr>
      <vt:lpstr>Музыкальный руководитель:</vt:lpstr>
      <vt:lpstr>Инструктор по физической культуре: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Fox</dc:creator>
  <cp:lastModifiedBy> Тебенькова</cp:lastModifiedBy>
  <cp:revision>23</cp:revision>
  <dcterms:created xsi:type="dcterms:W3CDTF">2015-03-02T16:47:49Z</dcterms:created>
  <dcterms:modified xsi:type="dcterms:W3CDTF">2018-09-11T17:59:40Z</dcterms:modified>
</cp:coreProperties>
</file>