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80" r:id="rId3"/>
    <p:sldId id="264" r:id="rId4"/>
    <p:sldId id="265" r:id="rId5"/>
    <p:sldId id="258" r:id="rId6"/>
    <p:sldId id="260" r:id="rId7"/>
    <p:sldId id="266" r:id="rId8"/>
    <p:sldId id="267" r:id="rId9"/>
    <p:sldId id="261" r:id="rId10"/>
    <p:sldId id="268" r:id="rId11"/>
    <p:sldId id="263" r:id="rId12"/>
    <p:sldId id="269" r:id="rId13"/>
    <p:sldId id="262" r:id="rId14"/>
    <p:sldId id="270" r:id="rId15"/>
    <p:sldId id="271" r:id="rId16"/>
    <p:sldId id="272" r:id="rId17"/>
    <p:sldId id="273" r:id="rId18"/>
    <p:sldId id="274" r:id="rId19"/>
    <p:sldId id="275" r:id="rId20"/>
    <p:sldId id="276" r:id="rId21"/>
    <p:sldId id="277" r:id="rId22"/>
    <p:sldId id="278" r:id="rId23"/>
    <p:sldId id="279" r:id="rId24"/>
    <p:sldId id="25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3" d="100"/>
          <a:sy n="83"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7542AB-3177-401B-A442-C0343E528F3A}" type="datetimeFigureOut">
              <a:rPr lang="ru-RU" smtClean="0"/>
              <a:t>04.03.2018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7013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37589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32755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5F1901CC-D3E6-4894-B080-1C9FDCEDA2CA}"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1970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215026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D7542AB-3177-401B-A442-C0343E528F3A}" type="datetimeFigureOut">
              <a:rPr lang="ru-RU" smtClean="0"/>
              <a:t>04.03.2018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74601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D7542AB-3177-401B-A442-C0343E528F3A}" type="datetimeFigureOut">
              <a:rPr lang="ru-RU" smtClean="0"/>
              <a:t>04.03.2018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2263681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542AB-3177-401B-A442-C0343E528F3A}" type="datetimeFigureOut">
              <a:rPr lang="ru-RU" smtClean="0"/>
              <a:t>04.03.2018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31532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7542AB-3177-401B-A442-C0343E528F3A}" type="datetimeFigureOut">
              <a:rPr lang="ru-RU" smtClean="0"/>
              <a:t>04.03.2018</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F1901CC-D3E6-4894-B080-1C9FDCEDA2CA}" type="slidenum">
              <a:rPr lang="ru-RU" smtClean="0"/>
              <a:t>‹#›</a:t>
            </a:fld>
            <a:endParaRPr lang="ru-RU"/>
          </a:p>
        </p:txBody>
      </p:sp>
    </p:spTree>
    <p:extLst>
      <p:ext uri="{BB962C8B-B14F-4D97-AF65-F5344CB8AC3E}">
        <p14:creationId xmlns:p14="http://schemas.microsoft.com/office/powerpoint/2010/main" val="317834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542AB-3177-401B-A442-C0343E528F3A}" type="datetimeFigureOut">
              <a:rPr lang="ru-RU" smtClean="0"/>
              <a:t>04.03.2018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03879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7542AB-3177-401B-A442-C0343E528F3A}" type="datetimeFigureOut">
              <a:rPr lang="ru-RU" smtClean="0"/>
              <a:t>04.03.2018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4301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5083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7542AB-3177-401B-A442-C0343E528F3A}" type="datetimeFigureOut">
              <a:rPr lang="ru-RU" smtClean="0"/>
              <a:t>04.03.2018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76449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7542AB-3177-401B-A442-C0343E528F3A}" type="datetimeFigureOut">
              <a:rPr lang="ru-RU" smtClean="0"/>
              <a:t>04.03.2018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374751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D7542AB-3177-401B-A442-C0343E528F3A}" type="datetimeFigureOut">
              <a:rPr lang="ru-RU" smtClean="0"/>
              <a:t>04.03.2018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30528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131906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542AB-3177-401B-A442-C0343E528F3A}" type="datetimeFigureOut">
              <a:rPr lang="ru-RU" smtClean="0"/>
              <a:t>04.03.2018</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1901CC-D3E6-4894-B080-1C9FDCEDA2CA}" type="slidenum">
              <a:rPr lang="ru-RU" smtClean="0"/>
              <a:t>‹#›</a:t>
            </a:fld>
            <a:endParaRPr lang="ru-RU"/>
          </a:p>
        </p:txBody>
      </p:sp>
    </p:spTree>
    <p:extLst>
      <p:ext uri="{BB962C8B-B14F-4D97-AF65-F5344CB8AC3E}">
        <p14:creationId xmlns:p14="http://schemas.microsoft.com/office/powerpoint/2010/main" val="99653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7542AB-3177-401B-A442-C0343E528F3A}" type="datetimeFigureOut">
              <a:rPr lang="ru-RU" smtClean="0"/>
              <a:t>04.03.2018</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F1901CC-D3E6-4894-B080-1C9FDCEDA2CA}" type="slidenum">
              <a:rPr lang="ru-RU" smtClean="0"/>
              <a:t>‹#›</a:t>
            </a:fld>
            <a:endParaRPr lang="ru-RU"/>
          </a:p>
        </p:txBody>
      </p:sp>
    </p:spTree>
    <p:extLst>
      <p:ext uri="{BB962C8B-B14F-4D97-AF65-F5344CB8AC3E}">
        <p14:creationId xmlns:p14="http://schemas.microsoft.com/office/powerpoint/2010/main" val="224783857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245" y="383854"/>
            <a:ext cx="11423562" cy="646331"/>
          </a:xfrm>
          <a:prstGeom prst="rect">
            <a:avLst/>
          </a:prstGeom>
        </p:spPr>
        <p:txBody>
          <a:bodyPr wrap="square">
            <a:spAutoFit/>
          </a:bodyPr>
          <a:lstStyle/>
          <a:p>
            <a:r>
              <a:rPr lang="ru-RU" sz="3600" dirty="0" smtClean="0">
                <a:latin typeface="Times New Roman" panose="02020603050405020304" pitchFamily="18" charset="0"/>
                <a:cs typeface="Times New Roman" panose="02020603050405020304" pitchFamily="18" charset="0"/>
              </a:rPr>
              <a:t>Животные Дагестана, </a:t>
            </a:r>
            <a:r>
              <a:rPr lang="ru-RU" sz="3600" dirty="0">
                <a:latin typeface="Times New Roman" panose="02020603050405020304" pitchFamily="18" charset="0"/>
                <a:cs typeface="Times New Roman" panose="02020603050405020304" pitchFamily="18" charset="0"/>
              </a:rPr>
              <a:t>занесенные в Красную </a:t>
            </a:r>
            <a:r>
              <a:rPr lang="ru-RU" sz="3600" dirty="0" smtClean="0">
                <a:latin typeface="Times New Roman" panose="02020603050405020304" pitchFamily="18" charset="0"/>
                <a:cs typeface="Times New Roman" panose="02020603050405020304" pitchFamily="18" charset="0"/>
              </a:rPr>
              <a:t>книгу</a:t>
            </a:r>
            <a:endParaRPr lang="ru-RU" sz="3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031877" y="2701461"/>
            <a:ext cx="4346448" cy="369332"/>
          </a:xfrm>
          <a:prstGeom prst="rect">
            <a:avLst/>
          </a:prstGeom>
        </p:spPr>
        <p:txBody>
          <a:bodyPr wrap="square">
            <a:spAutoFit/>
          </a:bodyPr>
          <a:lstStyle/>
          <a:p>
            <a:r>
              <a:rPr lang="ru-RU" dirty="0" smtClean="0"/>
              <a:t>    </a:t>
            </a: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206" y="1220408"/>
            <a:ext cx="2692150" cy="198879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1878" y="1129115"/>
            <a:ext cx="1770122" cy="150718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049" y="987158"/>
            <a:ext cx="2528316" cy="1907097"/>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4176" y="3070793"/>
            <a:ext cx="2058223" cy="2009082"/>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0716" y="5186946"/>
            <a:ext cx="2274080" cy="1644813"/>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4005" y="5288103"/>
            <a:ext cx="2777872" cy="1369447"/>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6577" y="3410829"/>
            <a:ext cx="1953988" cy="1669046"/>
          </a:xfrm>
          <a:prstGeom prst="rect">
            <a:avLst/>
          </a:prstGeom>
        </p:spPr>
      </p:pic>
      <p:pic>
        <p:nvPicPr>
          <p:cNvPr id="3" name="Рисунок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1041" y="2544408"/>
            <a:ext cx="2466618" cy="3093543"/>
          </a:xfrm>
          <a:prstGeom prst="rect">
            <a:avLst/>
          </a:prstGeom>
        </p:spPr>
      </p:pic>
      <p:sp>
        <p:nvSpPr>
          <p:cNvPr id="4" name="Прямоугольник 3"/>
          <p:cNvSpPr/>
          <p:nvPr/>
        </p:nvSpPr>
        <p:spPr>
          <a:xfrm>
            <a:off x="7374835" y="3424033"/>
            <a:ext cx="5367130" cy="2723823"/>
          </a:xfrm>
          <a:prstGeom prst="rect">
            <a:avLst/>
          </a:prstGeom>
        </p:spPr>
        <p:txBody>
          <a:bodyPr wrap="square">
            <a:spAutoFit/>
          </a:bodyPr>
          <a:lstStyle/>
          <a:p>
            <a:pPr algn="ctr">
              <a:lnSpc>
                <a:spcPct val="150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Автор: учитель биологии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ea typeface="Calibri" panose="020F0502020204030204" pitchFamily="34" charset="0"/>
                <a:cs typeface="Times New Roman" panose="02020603050405020304" pitchFamily="18" charset="0"/>
              </a:rPr>
              <a:t>МКОУ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Новокаякентская</a:t>
            </a:r>
            <a:r>
              <a:rPr lang="ru-RU" sz="2000" b="1" dirty="0">
                <a:latin typeface="Times New Roman" panose="02020603050405020304" pitchFamily="18" charset="0"/>
                <a:ea typeface="Calibri" panose="020F0502020204030204" pitchFamily="34" charset="0"/>
                <a:cs typeface="Times New Roman" panose="02020603050405020304" pitchFamily="18" charset="0"/>
              </a:rPr>
              <a:t> СОШ»  </a:t>
            </a:r>
          </a:p>
          <a:p>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с.Новокаякент</a:t>
            </a:r>
            <a:r>
              <a:rPr lang="ru-RU" sz="2000" b="1" dirty="0">
                <a:latin typeface="Times New Roman" panose="02020603050405020304" pitchFamily="18" charset="0"/>
                <a:cs typeface="Times New Roman" panose="02020603050405020304" pitchFamily="18" charset="0"/>
              </a:rPr>
              <a:t> </a:t>
            </a:r>
            <a:r>
              <a:rPr lang="ru-RU" sz="2000" b="1"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Каякентский</a:t>
            </a:r>
            <a:r>
              <a:rPr lang="ru-RU" sz="2000" b="1" dirty="0">
                <a:latin typeface="Times New Roman" panose="02020603050405020304" pitchFamily="18" charset="0"/>
                <a:cs typeface="Times New Roman" panose="02020603050405020304" pitchFamily="18" charset="0"/>
              </a:rPr>
              <a:t> район  </a:t>
            </a:r>
            <a:endParaRPr lang="ru-RU" sz="2000"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Республика Дагестан</a:t>
            </a:r>
          </a:p>
          <a:p>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Умалатова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Равганият</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Бийбулатовна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ru-RU" sz="2000" b="1" dirty="0">
                <a:latin typeface="Calibri" panose="020F0502020204030204" pitchFamily="34" charset="0"/>
                <a:ea typeface="Calibri" panose="020F0502020204030204" pitchFamily="34" charset="0"/>
                <a:cs typeface="Times New Roman" panose="02020603050405020304" pitchFamily="18" charset="0"/>
              </a:rPr>
              <a:t>                                             </a:t>
            </a:r>
            <a:r>
              <a:rPr lang="ru-RU" sz="2000" b="1" dirty="0"/>
              <a:t>2017 г.</a:t>
            </a:r>
            <a:endParaRPr lang="ru-RU" sz="2000" dirty="0"/>
          </a:p>
        </p:txBody>
      </p:sp>
    </p:spTree>
    <p:extLst>
      <p:ext uri="{BB962C8B-B14F-4D97-AF65-F5344CB8AC3E}">
        <p14:creationId xmlns:p14="http://schemas.microsoft.com/office/powerpoint/2010/main" val="316511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352" y="1100631"/>
            <a:ext cx="5943600" cy="4154984"/>
          </a:xfrm>
          <a:prstGeom prst="rect">
            <a:avLst/>
          </a:prstGeom>
        </p:spPr>
        <p:txBody>
          <a:bodyPr wrap="square">
            <a:spAutoFit/>
          </a:bodyPr>
          <a:lstStyle/>
          <a:p>
            <a:r>
              <a:rPr lang="ru-RU" sz="4400" dirty="0">
                <a:latin typeface="Times New Roman" panose="02020603050405020304" pitchFamily="18" charset="0"/>
                <a:cs typeface="Times New Roman" panose="02020603050405020304" pitchFamily="18" charset="0"/>
              </a:rPr>
              <a:t>Жужелица Абдурахманова обитает под камнями или стволами поваленных деревьев, в основном в горных районах.</a:t>
            </a:r>
          </a:p>
        </p:txBody>
      </p:sp>
      <p:sp>
        <p:nvSpPr>
          <p:cNvPr id="3" name="Прямоугольник 2"/>
          <p:cNvSpPr/>
          <p:nvPr/>
        </p:nvSpPr>
        <p:spPr>
          <a:xfrm flipH="1">
            <a:off x="7260336" y="420624"/>
            <a:ext cx="5462016" cy="1360015"/>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Жужелица Абдурахманова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984" y="2057400"/>
            <a:ext cx="5273040" cy="4572000"/>
          </a:xfrm>
          <a:prstGeom prst="rect">
            <a:avLst/>
          </a:prstGeom>
        </p:spPr>
      </p:pic>
    </p:spTree>
    <p:extLst>
      <p:ext uri="{BB962C8B-B14F-4D97-AF65-F5344CB8AC3E}">
        <p14:creationId xmlns:p14="http://schemas.microsoft.com/office/powerpoint/2010/main" val="226962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0" y="1868043"/>
            <a:ext cx="5242560" cy="4438650"/>
          </a:xfrm>
          <a:prstGeom prst="rect">
            <a:avLst/>
          </a:prstGeom>
        </p:spPr>
      </p:pic>
      <p:sp>
        <p:nvSpPr>
          <p:cNvPr id="3" name="Прямоугольник 2"/>
          <p:cNvSpPr/>
          <p:nvPr/>
        </p:nvSpPr>
        <p:spPr>
          <a:xfrm>
            <a:off x="6949440" y="548641"/>
            <a:ext cx="7060293" cy="921534"/>
          </a:xfrm>
          <a:prstGeom prst="rect">
            <a:avLst/>
          </a:prstGeom>
        </p:spPr>
        <p:txBody>
          <a:bodyPr wrap="square">
            <a:spAutoFit/>
          </a:bodyPr>
          <a:lstStyle/>
          <a:p>
            <a:pPr>
              <a:lnSpc>
                <a:spcPct val="107000"/>
              </a:lnSpc>
              <a:spcAft>
                <a:spcPts val="800"/>
              </a:spcAft>
            </a:pPr>
            <a:r>
              <a:rPr lang="ru-RU" sz="5400" dirty="0">
                <a:latin typeface="Times New Roman" panose="02020603050405020304" pitchFamily="18" charset="0"/>
                <a:ea typeface="Calibri" panose="020F0502020204030204" pitchFamily="34" charset="0"/>
                <a:cs typeface="Times New Roman" panose="02020603050405020304" pitchFamily="18" charset="0"/>
              </a:rPr>
              <a:t>Малый лебедь</a:t>
            </a:r>
          </a:p>
        </p:txBody>
      </p:sp>
      <p:sp>
        <p:nvSpPr>
          <p:cNvPr id="4" name="Прямоугольник 3"/>
          <p:cNvSpPr/>
          <p:nvPr/>
        </p:nvSpPr>
        <p:spPr>
          <a:xfrm>
            <a:off x="493776" y="969263"/>
            <a:ext cx="6236208" cy="3877985"/>
          </a:xfrm>
          <a:prstGeom prst="rect">
            <a:avLst/>
          </a:prstGeom>
        </p:spPr>
        <p:txBody>
          <a:bodyPr wrap="square">
            <a:spAutoFit/>
          </a:bodyPr>
          <a:lstStyle/>
          <a:p>
            <a:r>
              <a:rPr lang="ru-RU" sz="4800" dirty="0">
                <a:latin typeface="Times New Roman" panose="02020603050405020304" pitchFamily="18" charset="0"/>
                <a:cs typeface="Times New Roman" panose="02020603050405020304" pitchFamily="18" charset="0"/>
              </a:rPr>
              <a:t>Вид занесен в красную книгу. Численность вида в настоящий момент активно восстанавливают</a:t>
            </a:r>
            <a:r>
              <a:rPr lang="ru-RU"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528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456" y="822960"/>
            <a:ext cx="5650992" cy="5016758"/>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Белорыбица (семейство Сиговых) когда-то часто попадалась в сети рыбаков, но сегодня находится под угрозой полного исчезновения. Живет в Дагестанском секторе Каспия.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88" y="2706624"/>
            <a:ext cx="5074920" cy="3750736"/>
          </a:xfrm>
          <a:prstGeom prst="rect">
            <a:avLst/>
          </a:prstGeom>
        </p:spPr>
      </p:pic>
      <p:sp>
        <p:nvSpPr>
          <p:cNvPr id="4" name="Прямоугольник 3"/>
          <p:cNvSpPr/>
          <p:nvPr/>
        </p:nvSpPr>
        <p:spPr>
          <a:xfrm flipH="1">
            <a:off x="6876288" y="822960"/>
            <a:ext cx="7394258" cy="923330"/>
          </a:xfrm>
          <a:prstGeom prst="rect">
            <a:avLst/>
          </a:prstGeom>
        </p:spPr>
        <p:txBody>
          <a:bodyPr wrap="square">
            <a:spAutoFit/>
          </a:bodyPr>
          <a:lstStyle/>
          <a:p>
            <a:r>
              <a:rPr lang="ru-RU" sz="5400" dirty="0">
                <a:latin typeface="Times New Roman" panose="02020603050405020304" pitchFamily="18" charset="0"/>
                <a:cs typeface="Times New Roman" panose="02020603050405020304" pitchFamily="18" charset="0"/>
              </a:rPr>
              <a:t>Белорыбица </a:t>
            </a:r>
          </a:p>
        </p:txBody>
      </p:sp>
    </p:spTree>
    <p:extLst>
      <p:ext uri="{BB962C8B-B14F-4D97-AF65-F5344CB8AC3E}">
        <p14:creationId xmlns:p14="http://schemas.microsoft.com/office/powerpoint/2010/main" val="732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896" y="694944"/>
            <a:ext cx="6693408" cy="5632311"/>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Розовый пеликан обитает в низовьях Кумы, на берегах </a:t>
            </a:r>
            <a:r>
              <a:rPr lang="ru-RU" sz="4000" dirty="0" err="1">
                <a:latin typeface="Times New Roman" panose="02020603050405020304" pitchFamily="18" charset="0"/>
                <a:cs typeface="Times New Roman" panose="02020603050405020304" pitchFamily="18" charset="0"/>
              </a:rPr>
              <a:t>Кизлярского</a:t>
            </a:r>
            <a:r>
              <a:rPr lang="ru-RU" sz="4000" dirty="0">
                <a:latin typeface="Times New Roman" panose="02020603050405020304" pitchFamily="18" charset="0"/>
                <a:cs typeface="Times New Roman" panose="02020603050405020304" pitchFamily="18" charset="0"/>
              </a:rPr>
              <a:t> залива. Численность на сегодняшний день в Дагестане не превышает 10-15 пар. Эту красивую птицу можно увидеть только случайно – если очень повезет.</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951" y="2231136"/>
            <a:ext cx="4785360" cy="4370832"/>
          </a:xfrm>
          <a:prstGeom prst="rect">
            <a:avLst/>
          </a:prstGeom>
        </p:spPr>
      </p:pic>
      <p:sp>
        <p:nvSpPr>
          <p:cNvPr id="4" name="Прямоугольник 3"/>
          <p:cNvSpPr/>
          <p:nvPr/>
        </p:nvSpPr>
        <p:spPr>
          <a:xfrm flipH="1">
            <a:off x="7004304" y="694944"/>
            <a:ext cx="5522974" cy="830997"/>
          </a:xfrm>
          <a:prstGeom prst="rect">
            <a:avLst/>
          </a:prstGeom>
        </p:spPr>
        <p:txBody>
          <a:bodyPr wrap="square">
            <a:spAutoFit/>
          </a:bodyPr>
          <a:lstStyle/>
          <a:p>
            <a:r>
              <a:rPr lang="ru-RU" sz="4800" dirty="0">
                <a:latin typeface="Times New Roman" panose="02020603050405020304" pitchFamily="18" charset="0"/>
                <a:cs typeface="Times New Roman" panose="02020603050405020304" pitchFamily="18" charset="0"/>
              </a:rPr>
              <a:t>Розовый пеликан </a:t>
            </a:r>
          </a:p>
        </p:txBody>
      </p:sp>
    </p:spTree>
    <p:extLst>
      <p:ext uri="{BB962C8B-B14F-4D97-AF65-F5344CB8AC3E}">
        <p14:creationId xmlns:p14="http://schemas.microsoft.com/office/powerpoint/2010/main" val="343317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219456"/>
            <a:ext cx="7351776" cy="563231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Благородный </a:t>
            </a:r>
            <a:r>
              <a:rPr lang="ru-RU" sz="3600" dirty="0" smtClean="0">
                <a:latin typeface="Times New Roman" panose="02020603050405020304" pitchFamily="18" charset="0"/>
                <a:cs typeface="Times New Roman" panose="02020603050405020304" pitchFamily="18" charset="0"/>
              </a:rPr>
              <a:t>олень</a:t>
            </a:r>
            <a:endParaRPr lang="ru-RU" sz="3600" dirty="0">
              <a:latin typeface="Times New Roman" panose="02020603050405020304" pitchFamily="18" charset="0"/>
              <a:cs typeface="Times New Roman" panose="02020603050405020304" pitchFamily="18" charset="0"/>
            </a:endParaRPr>
          </a:p>
          <a:p>
            <a:r>
              <a:rPr lang="ru-RU" sz="3600" dirty="0">
                <a:latin typeface="Times New Roman" panose="02020603050405020304" pitchFamily="18" charset="0"/>
                <a:cs typeface="Times New Roman" panose="02020603050405020304" pitchFamily="18" charset="0"/>
              </a:rPr>
              <a:t>Олень в Дагестане имеет ограниченное распространение и низкую численность. Его можно встретить в низовьях Терека и на северных склонах Главного Кавказского хребта на территории </a:t>
            </a:r>
            <a:r>
              <a:rPr lang="ru-RU" sz="3600" dirty="0" err="1">
                <a:latin typeface="Times New Roman" panose="02020603050405020304" pitchFamily="18" charset="0"/>
                <a:cs typeface="Times New Roman" panose="02020603050405020304" pitchFamily="18" charset="0"/>
              </a:rPr>
              <a:t>Тляратинского</a:t>
            </a:r>
            <a:r>
              <a:rPr lang="ru-RU" sz="3600" dirty="0">
                <a:latin typeface="Times New Roman" panose="02020603050405020304" pitchFamily="18" charset="0"/>
                <a:cs typeface="Times New Roman" panose="02020603050405020304" pitchFamily="18" charset="0"/>
              </a:rPr>
              <a:t> и </a:t>
            </a:r>
            <a:r>
              <a:rPr lang="ru-RU" sz="3600" dirty="0" err="1">
                <a:latin typeface="Times New Roman" panose="02020603050405020304" pitchFamily="18" charset="0"/>
                <a:cs typeface="Times New Roman" panose="02020603050405020304" pitchFamily="18" charset="0"/>
              </a:rPr>
              <a:t>Цунтинского</a:t>
            </a:r>
            <a:r>
              <a:rPr lang="ru-RU" sz="3600" dirty="0">
                <a:latin typeface="Times New Roman" panose="02020603050405020304" pitchFamily="18" charset="0"/>
                <a:cs typeface="Times New Roman" panose="02020603050405020304" pitchFamily="18" charset="0"/>
              </a:rPr>
              <a:t> районов, и изредка – в </a:t>
            </a:r>
            <a:r>
              <a:rPr lang="ru-RU" sz="3600" dirty="0" err="1">
                <a:latin typeface="Times New Roman" panose="02020603050405020304" pitchFamily="18" charset="0"/>
                <a:cs typeface="Times New Roman" panose="02020603050405020304" pitchFamily="18" charset="0"/>
              </a:rPr>
              <a:t>Шамильском</a:t>
            </a:r>
            <a:r>
              <a:rPr lang="ru-RU" sz="3600" dirty="0">
                <a:latin typeface="Times New Roman" panose="02020603050405020304" pitchFamily="18" charset="0"/>
                <a:cs typeface="Times New Roman" panose="02020603050405020304" pitchFamily="18" charset="0"/>
              </a:rPr>
              <a:t> и </a:t>
            </a:r>
            <a:r>
              <a:rPr lang="ru-RU" sz="3600" dirty="0" err="1">
                <a:latin typeface="Times New Roman" panose="02020603050405020304" pitchFamily="18" charset="0"/>
                <a:cs typeface="Times New Roman" panose="02020603050405020304" pitchFamily="18" charset="0"/>
              </a:rPr>
              <a:t>Рутульском</a:t>
            </a:r>
            <a:r>
              <a:rPr lang="ru-RU" sz="3600" dirty="0">
                <a:latin typeface="Times New Roman" panose="02020603050405020304" pitchFamily="18" charset="0"/>
                <a:cs typeface="Times New Roman" panose="02020603050405020304" pitchFamily="18" charset="0"/>
              </a:rPr>
              <a:t> районах. </a:t>
            </a:r>
          </a:p>
        </p:txBody>
      </p:sp>
      <p:sp>
        <p:nvSpPr>
          <p:cNvPr id="3" name="Прямоугольник 2"/>
          <p:cNvSpPr/>
          <p:nvPr/>
        </p:nvSpPr>
        <p:spPr>
          <a:xfrm rot="10800000" flipH="1" flipV="1">
            <a:off x="7351776" y="743164"/>
            <a:ext cx="4480560" cy="64633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Благородный олень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352" y="2212848"/>
            <a:ext cx="4626864" cy="4462272"/>
          </a:xfrm>
          <a:prstGeom prst="rect">
            <a:avLst/>
          </a:prstGeom>
        </p:spPr>
      </p:pic>
    </p:spTree>
    <p:extLst>
      <p:ext uri="{BB962C8B-B14F-4D97-AF65-F5344CB8AC3E}">
        <p14:creationId xmlns:p14="http://schemas.microsoft.com/office/powerpoint/2010/main" val="316582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8394192" y="658368"/>
            <a:ext cx="3328416" cy="1323439"/>
          </a:xfrm>
          <a:prstGeom prst="rect">
            <a:avLst/>
          </a:prstGeom>
        </p:spPr>
        <p:txBody>
          <a:bodyPr wrap="square">
            <a:spAutoFit/>
          </a:bodyPr>
          <a:lstStyle/>
          <a:p>
            <a:r>
              <a:rPr lang="ru-RU" sz="4000" dirty="0" err="1" smtClean="0">
                <a:latin typeface="Times New Roman" panose="02020603050405020304" pitchFamily="18" charset="0"/>
                <a:cs typeface="Times New Roman" panose="02020603050405020304" pitchFamily="18" charset="0"/>
              </a:rPr>
              <a:t>Безоаровый</a:t>
            </a:r>
            <a:r>
              <a:rPr lang="ru-RU" sz="4000" dirty="0" smtClean="0">
                <a:latin typeface="Times New Roman" panose="02020603050405020304" pitchFamily="18" charset="0"/>
                <a:cs typeface="Times New Roman" panose="02020603050405020304" pitchFamily="18" charset="0"/>
              </a:rPr>
              <a:t> козел</a:t>
            </a:r>
            <a:endParaRPr lang="ru-RU" sz="4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4320" y="384048"/>
            <a:ext cx="7552944" cy="6494085"/>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Основные места обитания </a:t>
            </a:r>
            <a:r>
              <a:rPr lang="ru-RU" sz="3200" dirty="0" err="1">
                <a:latin typeface="Times New Roman" panose="02020603050405020304" pitchFamily="18" charset="0"/>
                <a:cs typeface="Times New Roman" panose="02020603050405020304" pitchFamily="18" charset="0"/>
              </a:rPr>
              <a:t>безоарового</a:t>
            </a:r>
            <a:r>
              <a:rPr lang="ru-RU" sz="3200" dirty="0">
                <a:latin typeface="Times New Roman" panose="02020603050405020304" pitchFamily="18" charset="0"/>
                <a:cs typeface="Times New Roman" panose="02020603050405020304" pitchFamily="18" charset="0"/>
              </a:rPr>
              <a:t> козла в республике расположены в верховьях двух притоков реки Сулак – Андийского и Аварского </a:t>
            </a:r>
            <a:r>
              <a:rPr lang="ru-RU" sz="3200" dirty="0" err="1">
                <a:latin typeface="Times New Roman" panose="02020603050405020304" pitchFamily="18" charset="0"/>
                <a:cs typeface="Times New Roman" panose="02020603050405020304" pitchFamily="18" charset="0"/>
              </a:rPr>
              <a:t>Койсу</a:t>
            </a:r>
            <a:r>
              <a:rPr lang="ru-RU" sz="3200" dirty="0">
                <a:latin typeface="Times New Roman" panose="02020603050405020304" pitchFamily="18" charset="0"/>
                <a:cs typeface="Times New Roman" panose="02020603050405020304" pitchFamily="18" charset="0"/>
              </a:rPr>
              <a:t>. </a:t>
            </a:r>
          </a:p>
          <a:p>
            <a:r>
              <a:rPr lang="ru-RU" sz="3200" dirty="0">
                <a:latin typeface="Times New Roman" panose="02020603050405020304" pitchFamily="18" charset="0"/>
                <a:cs typeface="Times New Roman" panose="02020603050405020304" pitchFamily="18" charset="0"/>
              </a:rPr>
              <a:t>В летний период самцы образуют отдельные группы и поднимаются к верхней границе лесного пояса, тогда как самки с козлятами и годовалыми особями держатся в средних, наиболее лесистых частях горных склонов. В зимний период образуют смешанные группы.</a:t>
            </a:r>
          </a:p>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264" y="2267712"/>
            <a:ext cx="4108704" cy="4389120"/>
          </a:xfrm>
          <a:prstGeom prst="rect">
            <a:avLst/>
          </a:prstGeom>
        </p:spPr>
      </p:pic>
    </p:spTree>
    <p:extLst>
      <p:ext uri="{BB962C8B-B14F-4D97-AF65-F5344CB8AC3E}">
        <p14:creationId xmlns:p14="http://schemas.microsoft.com/office/powerpoint/2010/main" val="71365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688" y="2286000"/>
            <a:ext cx="4224528" cy="4224528"/>
          </a:xfrm>
          <a:prstGeom prst="rect">
            <a:avLst/>
          </a:prstGeom>
        </p:spPr>
      </p:pic>
      <p:sp>
        <p:nvSpPr>
          <p:cNvPr id="3" name="Прямоугольник 2"/>
          <p:cNvSpPr/>
          <p:nvPr/>
        </p:nvSpPr>
        <p:spPr>
          <a:xfrm flipH="1">
            <a:off x="8595360" y="713232"/>
            <a:ext cx="2816351" cy="1200329"/>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Кавказский </a:t>
            </a:r>
            <a:r>
              <a:rPr lang="ru-RU" sz="3600" dirty="0" smtClean="0">
                <a:latin typeface="Times New Roman" panose="02020603050405020304" pitchFamily="18" charset="0"/>
                <a:cs typeface="Times New Roman" panose="02020603050405020304" pitchFamily="18" charset="0"/>
              </a:rPr>
              <a:t>      барс</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4592" y="713232"/>
            <a:ext cx="7626096" cy="6001643"/>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В Дагестане в настоящее время известно обитание переднеазиатского леопарда на </a:t>
            </a:r>
            <a:r>
              <a:rPr lang="ru-RU" sz="3200" dirty="0" err="1">
                <a:latin typeface="Times New Roman" panose="02020603050405020304" pitchFamily="18" charset="0"/>
                <a:cs typeface="Times New Roman" panose="02020603050405020304" pitchFamily="18" charset="0"/>
              </a:rPr>
              <a:t>Дюльтыдагском</a:t>
            </a:r>
            <a:r>
              <a:rPr lang="ru-RU" sz="3200" dirty="0">
                <a:latin typeface="Times New Roman" panose="02020603050405020304" pitchFamily="18" charset="0"/>
                <a:cs typeface="Times New Roman" panose="02020603050405020304" pitchFamily="18" charset="0"/>
              </a:rPr>
              <a:t> горном массиве и </a:t>
            </a:r>
            <a:r>
              <a:rPr lang="ru-RU" sz="3200" dirty="0" err="1">
                <a:latin typeface="Times New Roman" panose="02020603050405020304" pitchFamily="18" charset="0"/>
                <a:cs typeface="Times New Roman" panose="02020603050405020304" pitchFamily="18" charset="0"/>
              </a:rPr>
              <a:t>Богосском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хребте.Леопард</a:t>
            </a:r>
            <a:r>
              <a:rPr lang="ru-RU" sz="3200" dirty="0">
                <a:latin typeface="Times New Roman" panose="02020603050405020304" pitchFamily="18" charset="0"/>
                <a:cs typeface="Times New Roman" panose="02020603050405020304" pitchFamily="18" charset="0"/>
              </a:rPr>
              <a:t> предпочитает сильноизрезанные, скалистые склоны, заросшие лесом, в пределах 1500–2500 м над уровнем моря. Основу питания леопарда в Дагестане составляют такие виды, как тур дагестанский, </a:t>
            </a:r>
            <a:r>
              <a:rPr lang="ru-RU" sz="3200" dirty="0" err="1">
                <a:latin typeface="Times New Roman" panose="02020603050405020304" pitchFamily="18" charset="0"/>
                <a:cs typeface="Times New Roman" panose="02020603050405020304" pitchFamily="18" charset="0"/>
              </a:rPr>
              <a:t>безоаровый</a:t>
            </a:r>
            <a:r>
              <a:rPr lang="ru-RU" sz="3200" dirty="0">
                <a:latin typeface="Times New Roman" panose="02020603050405020304" pitchFamily="18" charset="0"/>
                <a:cs typeface="Times New Roman" panose="02020603050405020304" pitchFamily="18" charset="0"/>
              </a:rPr>
              <a:t> козел, кавказский олень, кабан и косуля. </a:t>
            </a:r>
          </a:p>
          <a:p>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34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7772400" y="585216"/>
            <a:ext cx="3657600" cy="1323439"/>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Камышовый кот, или Хаус</a:t>
            </a:r>
          </a:p>
        </p:txBody>
      </p:sp>
      <p:sp>
        <p:nvSpPr>
          <p:cNvPr id="3" name="Прямоугольник 2"/>
          <p:cNvSpPr/>
          <p:nvPr/>
        </p:nvSpPr>
        <p:spPr>
          <a:xfrm>
            <a:off x="329184" y="585216"/>
            <a:ext cx="7443216" cy="5509200"/>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Этот кот не боится воды и отлично плавает. Его можно встретить по всему Северо-Западному побережью Каспийского моря – от Волги до восточного Закавказья. Но основное ядро российской популяции этого кота приходится на низменный и предгорный Дагестан</a:t>
            </a: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Имеет очень злобный нрав и довольно большую физическую силу, что позволяет ему успешно обороняться от крупных </a:t>
            </a:r>
            <a:r>
              <a:rPr lang="ru-RU" sz="3200" dirty="0" smtClean="0">
                <a:latin typeface="Times New Roman" panose="02020603050405020304" pitchFamily="18" charset="0"/>
                <a:cs typeface="Times New Roman" panose="02020603050405020304" pitchFamily="18" charset="0"/>
              </a:rPr>
              <a:t>собак. </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5008" y="2450592"/>
            <a:ext cx="3976116" cy="4078224"/>
          </a:xfrm>
          <a:prstGeom prst="rect">
            <a:avLst/>
          </a:prstGeom>
        </p:spPr>
      </p:pic>
    </p:spTree>
    <p:extLst>
      <p:ext uri="{BB962C8B-B14F-4D97-AF65-F5344CB8AC3E}">
        <p14:creationId xmlns:p14="http://schemas.microsoft.com/office/powerpoint/2010/main" val="417566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flipH="1">
            <a:off x="8284464" y="493776"/>
            <a:ext cx="3419856" cy="1569660"/>
          </a:xfrm>
          <a:prstGeom prst="rect">
            <a:avLst/>
          </a:prstGeom>
        </p:spPr>
        <p:txBody>
          <a:bodyPr wrap="square">
            <a:spAutoFit/>
          </a:bodyPr>
          <a:lstStyle/>
          <a:p>
            <a:r>
              <a:rPr lang="ru-RU" sz="4800" dirty="0">
                <a:latin typeface="Times New Roman" panose="02020603050405020304" pitchFamily="18" charset="0"/>
                <a:cs typeface="Times New Roman" panose="02020603050405020304" pitchFamily="18" charset="0"/>
              </a:rPr>
              <a:t>Кавказская выдра</a:t>
            </a:r>
          </a:p>
        </p:txBody>
      </p:sp>
      <p:sp>
        <p:nvSpPr>
          <p:cNvPr id="4" name="Прямоугольник 3"/>
          <p:cNvSpPr/>
          <p:nvPr/>
        </p:nvSpPr>
        <p:spPr>
          <a:xfrm>
            <a:off x="219456" y="731520"/>
            <a:ext cx="7754112" cy="563231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Распространение кавказской выдры в Дагестане приурочено к бассейнам рек Терек, Сулак и Самур, а также к крупным опресненным водоемам низменности. На суше может передвигаться со скоростью 25 км/час. Выдра прекрасно плавает и ныряет. Может проплыть под водой до 100 м и не выныривать на поверхность до 5 </a:t>
            </a:r>
            <a:r>
              <a:rPr lang="ru-RU" sz="3600" dirty="0" smtClean="0">
                <a:latin typeface="Times New Roman" panose="02020603050405020304" pitchFamily="18" charset="0"/>
                <a:cs typeface="Times New Roman" panose="02020603050405020304" pitchFamily="18" charset="0"/>
              </a:rPr>
              <a:t>минут.</a:t>
            </a:r>
            <a:endParaRPr lang="ru-RU" sz="3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568" y="2542032"/>
            <a:ext cx="3968496" cy="3840480"/>
          </a:xfrm>
          <a:prstGeom prst="rect">
            <a:avLst/>
          </a:prstGeom>
        </p:spPr>
      </p:pic>
    </p:spTree>
    <p:extLst>
      <p:ext uri="{BB962C8B-B14F-4D97-AF65-F5344CB8AC3E}">
        <p14:creationId xmlns:p14="http://schemas.microsoft.com/office/powerpoint/2010/main" val="195107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9" y="2450592"/>
            <a:ext cx="4212337" cy="3931920"/>
          </a:xfrm>
          <a:prstGeom prst="rect">
            <a:avLst/>
          </a:prstGeom>
        </p:spPr>
      </p:pic>
      <p:sp>
        <p:nvSpPr>
          <p:cNvPr id="3" name="Прямоугольник 2"/>
          <p:cNvSpPr/>
          <p:nvPr/>
        </p:nvSpPr>
        <p:spPr>
          <a:xfrm flipH="1">
            <a:off x="7772399" y="384048"/>
            <a:ext cx="4419598" cy="1200329"/>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Кавказская европейская норка</a:t>
            </a:r>
          </a:p>
        </p:txBody>
      </p:sp>
      <p:sp>
        <p:nvSpPr>
          <p:cNvPr id="4" name="Прямоугольник 3"/>
          <p:cNvSpPr/>
          <p:nvPr/>
        </p:nvSpPr>
        <p:spPr>
          <a:xfrm>
            <a:off x="201169" y="384048"/>
            <a:ext cx="7382254" cy="6832640"/>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В начале и середине прошлого века норку заготавливали в качестве пушнины в районе р. Кумы. Известно, что в начале XX века добывались единичные экземпляры в районе с. Сергокала (</a:t>
            </a:r>
            <a:r>
              <a:rPr lang="ru-RU" sz="3200" dirty="0" err="1">
                <a:latin typeface="Times New Roman" panose="02020603050405020304" pitchFamily="18" charset="0"/>
                <a:cs typeface="Times New Roman" panose="02020603050405020304" pitchFamily="18" charset="0"/>
              </a:rPr>
              <a:t>Дешлагар</a:t>
            </a:r>
            <a:r>
              <a:rPr lang="ru-RU" sz="3200" dirty="0">
                <a:latin typeface="Times New Roman" panose="02020603050405020304" pitchFamily="18" charset="0"/>
                <a:cs typeface="Times New Roman" panose="02020603050405020304" pitchFamily="18" charset="0"/>
              </a:rPr>
              <a:t>). В настоящее время в Дагестане наиболее вероятные местообитания норки сохранились в низменных районах (Ногайский, </a:t>
            </a:r>
            <a:r>
              <a:rPr lang="ru-RU" sz="3200" dirty="0" err="1">
                <a:latin typeface="Times New Roman" panose="02020603050405020304" pitchFamily="18" charset="0"/>
                <a:cs typeface="Times New Roman" panose="02020603050405020304" pitchFamily="18" charset="0"/>
              </a:rPr>
              <a:t>Тарумовский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Кизлярский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Кизилюртовский</a:t>
            </a:r>
            <a:endParaRPr lang="ru-RU" sz="3200" dirty="0">
              <a:latin typeface="Times New Roman" panose="02020603050405020304" pitchFamily="18" charset="0"/>
              <a:cs typeface="Times New Roman" panose="02020603050405020304" pitchFamily="18" charset="0"/>
            </a:endParaRPr>
          </a:p>
          <a:p>
            <a:endParaRPr lang="ru-RU" sz="3200" dirty="0"/>
          </a:p>
          <a:p>
            <a:endParaRPr lang="ru-RU" sz="3600" dirty="0"/>
          </a:p>
          <a:p>
            <a:r>
              <a:rPr lang="ru-RU" dirty="0" smtClean="0"/>
              <a:t> </a:t>
            </a:r>
            <a:endParaRPr lang="ru-RU" dirty="0"/>
          </a:p>
        </p:txBody>
      </p:sp>
    </p:spTree>
    <p:extLst>
      <p:ext uri="{BB962C8B-B14F-4D97-AF65-F5344CB8AC3E}">
        <p14:creationId xmlns:p14="http://schemas.microsoft.com/office/powerpoint/2010/main" val="373020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592" y="263158"/>
            <a:ext cx="8778240" cy="563231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Красная книга Республики Дагестан — официальный справочник о состоянии редких и находящихся под угрозой исчезновения видов животных и растений на территории Республики Дагестан. Первое издание книги было выпущено в 1998 году. В 2009 г. Министерство охраны окружающей среды и природных ресурсов Республики Дагестан выпустило второе издание Красной книги Дагестана.</a:t>
            </a:r>
          </a:p>
        </p:txBody>
      </p:sp>
      <p:sp>
        <p:nvSpPr>
          <p:cNvPr id="3" name="Прямоугольник 2"/>
          <p:cNvSpPr/>
          <p:nvPr/>
        </p:nvSpPr>
        <p:spPr>
          <a:xfrm rot="10800000" flipH="1" flipV="1">
            <a:off x="8942832" y="513848"/>
            <a:ext cx="3474720" cy="2800767"/>
          </a:xfrm>
          <a:prstGeom prst="rect">
            <a:avLst/>
          </a:prstGeom>
        </p:spPr>
        <p:txBody>
          <a:bodyPr wrap="square">
            <a:spAutoFit/>
          </a:bodyPr>
          <a:lstStyle/>
          <a:p>
            <a:r>
              <a:rPr lang="ru-RU" sz="4400" dirty="0">
                <a:latin typeface="Times New Roman" panose="02020603050405020304" pitchFamily="18" charset="0"/>
                <a:cs typeface="Times New Roman" panose="02020603050405020304" pitchFamily="18" charset="0"/>
              </a:rPr>
              <a:t>Красная книга Республики </a:t>
            </a:r>
            <a:r>
              <a:rPr lang="ru-RU" sz="4400" dirty="0" smtClean="0">
                <a:latin typeface="Times New Roman" panose="02020603050405020304" pitchFamily="18" charset="0"/>
                <a:cs typeface="Times New Roman" panose="02020603050405020304" pitchFamily="18" charset="0"/>
              </a:rPr>
              <a:t>Дагестан. </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9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275" y="2427111"/>
            <a:ext cx="4883365" cy="4083417"/>
          </a:xfrm>
          <a:prstGeom prst="rect">
            <a:avLst/>
          </a:prstGeom>
        </p:spPr>
      </p:pic>
      <p:sp>
        <p:nvSpPr>
          <p:cNvPr id="3" name="Прямоугольник 2"/>
          <p:cNvSpPr/>
          <p:nvPr/>
        </p:nvSpPr>
        <p:spPr>
          <a:xfrm>
            <a:off x="9144001" y="808244"/>
            <a:ext cx="3084106" cy="923330"/>
          </a:xfrm>
          <a:prstGeom prst="rect">
            <a:avLst/>
          </a:prstGeom>
        </p:spPr>
        <p:txBody>
          <a:bodyPr wrap="square">
            <a:spAutoFit/>
          </a:bodyPr>
          <a:lstStyle/>
          <a:p>
            <a:r>
              <a:rPr lang="ru-RU" sz="5400" dirty="0">
                <a:latin typeface="Times New Roman" panose="02020603050405020304" pitchFamily="18" charset="0"/>
                <a:cs typeface="Times New Roman" panose="02020603050405020304" pitchFamily="18" charset="0"/>
              </a:rPr>
              <a:t>Серна</a:t>
            </a:r>
          </a:p>
        </p:txBody>
      </p:sp>
      <p:sp>
        <p:nvSpPr>
          <p:cNvPr id="7" name="Прямоугольник 6"/>
          <p:cNvSpPr/>
          <p:nvPr/>
        </p:nvSpPr>
        <p:spPr>
          <a:xfrm>
            <a:off x="164592" y="324219"/>
            <a:ext cx="6729984" cy="563231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Серна – житель высокогорий – стройное и довольно легкое животное с тонкой шеей, небольшой головой и крепкими ногами. Ее следы отличаются от следов других копытных животных. </a:t>
            </a:r>
          </a:p>
          <a:p>
            <a:r>
              <a:rPr lang="ru-RU" sz="3600" dirty="0">
                <a:latin typeface="Times New Roman" panose="02020603050405020304" pitchFamily="18" charset="0"/>
                <a:cs typeface="Times New Roman" panose="02020603050405020304" pitchFamily="18" charset="0"/>
              </a:rPr>
              <a:t>В России серну можно встретить только в горах Главного Кавказского хребта.</a:t>
            </a:r>
          </a:p>
        </p:txBody>
      </p:sp>
    </p:spTree>
    <p:extLst>
      <p:ext uri="{BB962C8B-B14F-4D97-AF65-F5344CB8AC3E}">
        <p14:creationId xmlns:p14="http://schemas.microsoft.com/office/powerpoint/2010/main" val="338822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8430768" y="402336"/>
            <a:ext cx="4425696" cy="1360015"/>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Перевязка южнорусская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184" y="2823055"/>
            <a:ext cx="3861816" cy="3394865"/>
          </a:xfrm>
          <a:prstGeom prst="rect">
            <a:avLst/>
          </a:prstGeom>
        </p:spPr>
      </p:pic>
      <p:sp>
        <p:nvSpPr>
          <p:cNvPr id="8" name="Прямоугольник 7"/>
          <p:cNvSpPr/>
          <p:nvPr/>
        </p:nvSpPr>
        <p:spPr>
          <a:xfrm>
            <a:off x="219456" y="402336"/>
            <a:ext cx="8110728" cy="6494085"/>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В Дагестане она населяет полупустынные и степные пространства, изредка встречается по окраинам насаждений и в лесополосах, кустарниках и тростниковых зарослях, на огородах, бахчах, изредка в населенных пунктах. Наиболее стабильные поселения отмечены на </a:t>
            </a:r>
            <a:r>
              <a:rPr lang="ru-RU" sz="3200" dirty="0" err="1">
                <a:latin typeface="Times New Roman" panose="02020603050405020304" pitchFamily="18" charset="0"/>
                <a:cs typeface="Times New Roman" panose="02020603050405020304" pitchFamily="18" charset="0"/>
              </a:rPr>
              <a:t>Терско-Кумской</a:t>
            </a:r>
            <a:r>
              <a:rPr lang="ru-RU" sz="3200" dirty="0">
                <a:latin typeface="Times New Roman" panose="02020603050405020304" pitchFamily="18" charset="0"/>
                <a:cs typeface="Times New Roman" panose="02020603050405020304" pitchFamily="18" charset="0"/>
              </a:rPr>
              <a:t> низменности</a:t>
            </a: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Перевязка активна в вечерние и утренние сумерки. Кормится грызунами – чаще всего песчанками, а также мелкими птицами, ящерицами. </a:t>
            </a:r>
          </a:p>
          <a:p>
            <a:r>
              <a:rPr lang="ru-RU" sz="3200" dirty="0"/>
              <a:t/>
            </a:r>
            <a:br>
              <a:rPr lang="ru-RU" sz="3200" dirty="0"/>
            </a:br>
            <a:endParaRPr lang="ru-RU" sz="3200" dirty="0"/>
          </a:p>
        </p:txBody>
      </p:sp>
    </p:spTree>
    <p:extLst>
      <p:ext uri="{BB962C8B-B14F-4D97-AF65-F5344CB8AC3E}">
        <p14:creationId xmlns:p14="http://schemas.microsoft.com/office/powerpoint/2010/main" val="171295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H="1" flipV="1">
            <a:off x="8321040" y="1061536"/>
            <a:ext cx="3278941" cy="707886"/>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Дикобразы</a:t>
            </a:r>
          </a:p>
        </p:txBody>
      </p:sp>
      <p:sp>
        <p:nvSpPr>
          <p:cNvPr id="3" name="Прямоугольник 2"/>
          <p:cNvSpPr/>
          <p:nvPr/>
        </p:nvSpPr>
        <p:spPr>
          <a:xfrm>
            <a:off x="365760" y="438912"/>
            <a:ext cx="7406640" cy="5509200"/>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Впервые в современной истории в 2005 году индийский дикобраз из Азербайджана проник на территорию Дагестана, этот факт был подтвержден учеными при посещении самого высокогорного аула Дагестана с. Куруш (2500м над уровнем моря), где был обнаружен погибший дикобраз. За прошедшие 7 лет дикобраз заселил подходящие для него территории во всем южном Дагестане.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511619"/>
            <a:ext cx="4279392" cy="4000754"/>
          </a:xfrm>
          <a:prstGeom prst="rect">
            <a:avLst/>
          </a:prstGeom>
        </p:spPr>
      </p:pic>
    </p:spTree>
    <p:extLst>
      <p:ext uri="{BB962C8B-B14F-4D97-AF65-F5344CB8AC3E}">
        <p14:creationId xmlns:p14="http://schemas.microsoft.com/office/powerpoint/2010/main" val="3425098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7626095" y="585216"/>
            <a:ext cx="5102352" cy="769441"/>
          </a:xfrm>
          <a:prstGeom prst="rect">
            <a:avLst/>
          </a:prstGeom>
        </p:spPr>
        <p:txBody>
          <a:bodyPr wrap="square">
            <a:spAutoFit/>
          </a:bodyPr>
          <a:lstStyle/>
          <a:p>
            <a:r>
              <a:rPr lang="ru-RU" sz="4400" dirty="0">
                <a:latin typeface="Times New Roman" panose="02020603050405020304" pitchFamily="18" charset="0"/>
                <a:cs typeface="Times New Roman" panose="02020603050405020304" pitchFamily="18" charset="0"/>
              </a:rPr>
              <a:t>Степной хорек</a:t>
            </a:r>
          </a:p>
        </p:txBody>
      </p:sp>
      <p:sp>
        <p:nvSpPr>
          <p:cNvPr id="3" name="Прямоугольник 2"/>
          <p:cNvSpPr/>
          <p:nvPr/>
        </p:nvSpPr>
        <p:spPr>
          <a:xfrm>
            <a:off x="475488" y="292607"/>
            <a:ext cx="7150608" cy="6494085"/>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В Дагестане этот вид заселяет в основном низменные районы – </a:t>
            </a:r>
            <a:r>
              <a:rPr lang="ru-RU" sz="3200" dirty="0" err="1">
                <a:latin typeface="Times New Roman" panose="02020603050405020304" pitchFamily="18" charset="0"/>
                <a:cs typeface="Times New Roman" panose="02020603050405020304" pitchFamily="18" charset="0"/>
              </a:rPr>
              <a:t>Терско-Кумскую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Терско-Сулакскую</a:t>
            </a:r>
            <a:r>
              <a:rPr lang="ru-RU" sz="3200" dirty="0">
                <a:latin typeface="Times New Roman" panose="02020603050405020304" pitchFamily="18" charset="0"/>
                <a:cs typeface="Times New Roman" panose="02020603050405020304" pitchFamily="18" charset="0"/>
              </a:rPr>
              <a:t> и </a:t>
            </a:r>
            <a:r>
              <a:rPr lang="ru-RU" sz="3200" dirty="0" err="1">
                <a:latin typeface="Times New Roman" panose="02020603050405020304" pitchFamily="18" charset="0"/>
                <a:cs typeface="Times New Roman" panose="02020603050405020304" pitchFamily="18" charset="0"/>
              </a:rPr>
              <a:t>Присулакскую</a:t>
            </a:r>
            <a:r>
              <a:rPr lang="ru-RU" sz="3200" dirty="0">
                <a:latin typeface="Times New Roman" panose="02020603050405020304" pitchFamily="18" charset="0"/>
                <a:cs typeface="Times New Roman" panose="02020603050405020304" pitchFamily="18" charset="0"/>
              </a:rPr>
              <a:t> низменности. Хорек достаточно сильный и энергичный хищник, и от его нападения не застраховано ни одно мелкое млекопитающее, до зайца включительно. Хорек весьма запаслив и при обилии грызунов добывает их значительно больше, чем может съесть.</a:t>
            </a:r>
          </a:p>
          <a:p>
            <a:endParaRPr lang="ru-RU" sz="3200" dirty="0"/>
          </a:p>
          <a:p>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688" y="2505456"/>
            <a:ext cx="4195590" cy="4078224"/>
          </a:xfrm>
          <a:prstGeom prst="rect">
            <a:avLst/>
          </a:prstGeom>
        </p:spPr>
      </p:pic>
    </p:spTree>
    <p:extLst>
      <p:ext uri="{BB962C8B-B14F-4D97-AF65-F5344CB8AC3E}">
        <p14:creationId xmlns:p14="http://schemas.microsoft.com/office/powerpoint/2010/main" val="286631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352" y="451844"/>
            <a:ext cx="8595360" cy="646331"/>
          </a:xfrm>
          <a:prstGeom prst="rect">
            <a:avLst/>
          </a:prstGeom>
        </p:spPr>
        <p:txBody>
          <a:bodyPr wrap="square">
            <a:spAutoFit/>
          </a:bodyPr>
          <a:lstStyle/>
          <a:p>
            <a:r>
              <a:rPr lang="en-US" dirty="0"/>
              <a:t>http://dreempics.com/img/picture/Dec/06/cc81699bd17b7e3428e5246fd4747615/6.jpg</a:t>
            </a:r>
            <a:endParaRPr lang="ru-RU" dirty="0"/>
          </a:p>
        </p:txBody>
      </p:sp>
      <p:sp>
        <p:nvSpPr>
          <p:cNvPr id="3" name="Прямоугольник 2"/>
          <p:cNvSpPr/>
          <p:nvPr/>
        </p:nvSpPr>
        <p:spPr>
          <a:xfrm>
            <a:off x="548640" y="1194972"/>
            <a:ext cx="6096000" cy="646331"/>
          </a:xfrm>
          <a:prstGeom prst="rect">
            <a:avLst/>
          </a:prstGeom>
        </p:spPr>
        <p:txBody>
          <a:bodyPr>
            <a:spAutoFit/>
          </a:bodyPr>
          <a:lstStyle/>
          <a:p>
            <a:r>
              <a:rPr lang="en-US" dirty="0"/>
              <a:t>http://wildfrontier.ru/wp-content/uploads/2016/03/Kavkazskij-tur10.jpg</a:t>
            </a:r>
            <a:endParaRPr lang="ru-RU" dirty="0"/>
          </a:p>
        </p:txBody>
      </p:sp>
      <p:sp>
        <p:nvSpPr>
          <p:cNvPr id="4" name="Прямоугольник 3"/>
          <p:cNvSpPr/>
          <p:nvPr/>
        </p:nvSpPr>
        <p:spPr>
          <a:xfrm>
            <a:off x="548640" y="1975104"/>
            <a:ext cx="8595360" cy="664619"/>
          </a:xfrm>
          <a:prstGeom prst="rect">
            <a:avLst/>
          </a:prstGeom>
        </p:spPr>
        <p:txBody>
          <a:bodyPr wrap="square">
            <a:spAutoFit/>
          </a:bodyPr>
          <a:lstStyle/>
          <a:p>
            <a:r>
              <a:rPr lang="en-US" dirty="0"/>
              <a:t>http://birds-ukraine.pp.ua/images/slideshow/Cygnus%20bewickii/Cygnus%20bewickii3.jpg</a:t>
            </a:r>
            <a:endParaRPr lang="ru-RU" dirty="0"/>
          </a:p>
        </p:txBody>
      </p:sp>
      <p:sp>
        <p:nvSpPr>
          <p:cNvPr id="5" name="Прямоугольник 4"/>
          <p:cNvSpPr/>
          <p:nvPr/>
        </p:nvSpPr>
        <p:spPr>
          <a:xfrm>
            <a:off x="548640" y="2487635"/>
            <a:ext cx="8595360" cy="646331"/>
          </a:xfrm>
          <a:prstGeom prst="rect">
            <a:avLst/>
          </a:prstGeom>
        </p:spPr>
        <p:txBody>
          <a:bodyPr wrap="square">
            <a:spAutoFit/>
          </a:bodyPr>
          <a:lstStyle/>
          <a:p>
            <a:r>
              <a:rPr lang="en-US" dirty="0"/>
              <a:t>http://en.academic.ru/pictures/enwiki/77/Marbled_Teal_%28Marmaronetta_angustirostris%29_RWD2.jpg</a:t>
            </a:r>
            <a:endParaRPr lang="ru-RU" dirty="0"/>
          </a:p>
        </p:txBody>
      </p:sp>
      <p:sp>
        <p:nvSpPr>
          <p:cNvPr id="6" name="Прямоугольник 5"/>
          <p:cNvSpPr/>
          <p:nvPr/>
        </p:nvSpPr>
        <p:spPr>
          <a:xfrm>
            <a:off x="548640" y="3277165"/>
            <a:ext cx="5591595" cy="369332"/>
          </a:xfrm>
          <a:prstGeom prst="rect">
            <a:avLst/>
          </a:prstGeom>
        </p:spPr>
        <p:txBody>
          <a:bodyPr wrap="none">
            <a:spAutoFit/>
          </a:bodyPr>
          <a:lstStyle/>
          <a:p>
            <a:r>
              <a:rPr lang="en-US" dirty="0"/>
              <a:t>http://tanci-kavkaza.ru/krasnaya-kniga-dagestana/</a:t>
            </a:r>
            <a:endParaRPr lang="ru-RU" dirty="0"/>
          </a:p>
        </p:txBody>
      </p:sp>
      <p:sp>
        <p:nvSpPr>
          <p:cNvPr id="8" name="Прямоугольник 7"/>
          <p:cNvSpPr/>
          <p:nvPr/>
        </p:nvSpPr>
        <p:spPr>
          <a:xfrm>
            <a:off x="640080" y="5315379"/>
            <a:ext cx="8741664" cy="369332"/>
          </a:xfrm>
          <a:prstGeom prst="rect">
            <a:avLst/>
          </a:prstGeom>
        </p:spPr>
        <p:txBody>
          <a:bodyPr wrap="square">
            <a:spAutoFit/>
          </a:bodyPr>
          <a:lstStyle/>
          <a:p>
            <a:r>
              <a:rPr lang="en-US" dirty="0"/>
              <a:t>http://forumimage.ru/uploads/20151215/145019291854448155.jpg</a:t>
            </a:r>
            <a:endParaRPr lang="ru-RU" dirty="0"/>
          </a:p>
        </p:txBody>
      </p:sp>
      <p:sp>
        <p:nvSpPr>
          <p:cNvPr id="9" name="Прямоугольник 8"/>
          <p:cNvSpPr/>
          <p:nvPr/>
        </p:nvSpPr>
        <p:spPr>
          <a:xfrm>
            <a:off x="640080" y="4854696"/>
            <a:ext cx="8156448" cy="369332"/>
          </a:xfrm>
          <a:prstGeom prst="rect">
            <a:avLst/>
          </a:prstGeom>
        </p:spPr>
        <p:txBody>
          <a:bodyPr wrap="square">
            <a:spAutoFit/>
          </a:bodyPr>
          <a:lstStyle/>
          <a:p>
            <a:r>
              <a:rPr lang="en-US" dirty="0"/>
              <a:t>http://i40.servimg.com/u/f40/12/00/84/12/dscn6210.jpg</a:t>
            </a:r>
            <a:endParaRPr lang="ru-RU" dirty="0"/>
          </a:p>
        </p:txBody>
      </p:sp>
      <p:sp>
        <p:nvSpPr>
          <p:cNvPr id="7" name="Прямоугольник 6"/>
          <p:cNvSpPr/>
          <p:nvPr/>
        </p:nvSpPr>
        <p:spPr>
          <a:xfrm rot="10800000" flipV="1">
            <a:off x="640080" y="4490830"/>
            <a:ext cx="8485632" cy="369332"/>
          </a:xfrm>
          <a:prstGeom prst="rect">
            <a:avLst/>
          </a:prstGeom>
        </p:spPr>
        <p:txBody>
          <a:bodyPr wrap="square">
            <a:spAutoFit/>
          </a:bodyPr>
          <a:lstStyle/>
          <a:p>
            <a:r>
              <a:rPr lang="en-US" dirty="0"/>
              <a:t>http://givotnie.com/wp-content/uploads/2011/12/ship_1.jpg</a:t>
            </a:r>
            <a:endParaRPr lang="ru-RU" dirty="0"/>
          </a:p>
        </p:txBody>
      </p:sp>
      <p:sp>
        <p:nvSpPr>
          <p:cNvPr id="10" name="Прямоугольник 9"/>
          <p:cNvSpPr/>
          <p:nvPr/>
        </p:nvSpPr>
        <p:spPr>
          <a:xfrm rot="10800000" flipV="1">
            <a:off x="548640" y="3752166"/>
            <a:ext cx="8595360" cy="646331"/>
          </a:xfrm>
          <a:prstGeom prst="rect">
            <a:avLst/>
          </a:prstGeom>
        </p:spPr>
        <p:txBody>
          <a:bodyPr wrap="square">
            <a:spAutoFit/>
          </a:bodyPr>
          <a:lstStyle/>
          <a:p>
            <a:r>
              <a:rPr lang="en-US" dirty="0"/>
              <a:t>http://2221101.ru/m/6/pelikan_ptica_rozovyy_krasivyy_trava_perya_1680x1050.jpg</a:t>
            </a:r>
            <a:endParaRPr lang="ru-RU" dirty="0"/>
          </a:p>
        </p:txBody>
      </p:sp>
      <p:sp>
        <p:nvSpPr>
          <p:cNvPr id="11" name="Прямоугольник 10"/>
          <p:cNvSpPr/>
          <p:nvPr/>
        </p:nvSpPr>
        <p:spPr>
          <a:xfrm>
            <a:off x="566928" y="5743983"/>
            <a:ext cx="8229600" cy="369332"/>
          </a:xfrm>
          <a:prstGeom prst="rect">
            <a:avLst/>
          </a:prstGeom>
        </p:spPr>
        <p:txBody>
          <a:bodyPr wrap="square">
            <a:spAutoFit/>
          </a:bodyPr>
          <a:lstStyle/>
          <a:p>
            <a:r>
              <a:rPr lang="en-US" dirty="0"/>
              <a:t>http://</a:t>
            </a:r>
            <a:r>
              <a:rPr lang="ru-RU" dirty="0" err="1"/>
              <a:t>горыкубани.рф</a:t>
            </a:r>
            <a:r>
              <a:rPr lang="ru-RU" dirty="0"/>
              <a:t>/</a:t>
            </a:r>
            <a:r>
              <a:rPr lang="en-US" dirty="0"/>
              <a:t>image/data/mountain/Lago-</a:t>
            </a:r>
            <a:r>
              <a:rPr lang="en-US" dirty="0" err="1"/>
              <a:t>Naki</a:t>
            </a:r>
            <a:r>
              <a:rPr lang="en-US" dirty="0"/>
              <a:t>/animals/10.jpg</a:t>
            </a:r>
            <a:endParaRPr lang="ru-RU" dirty="0"/>
          </a:p>
        </p:txBody>
      </p:sp>
      <p:sp>
        <p:nvSpPr>
          <p:cNvPr id="12" name="Прямоугольник 11"/>
          <p:cNvSpPr/>
          <p:nvPr/>
        </p:nvSpPr>
        <p:spPr>
          <a:xfrm rot="10800000" flipH="1" flipV="1">
            <a:off x="9125712" y="786385"/>
            <a:ext cx="3066288" cy="1171346"/>
          </a:xfrm>
          <a:prstGeom prst="rect">
            <a:avLst/>
          </a:prstGeom>
        </p:spPr>
        <p:txBody>
          <a:bodyPr wrap="square">
            <a:spAutoFit/>
          </a:bodyPr>
          <a:lstStyle/>
          <a:p>
            <a:pPr>
              <a:lnSpc>
                <a:spcPct val="107000"/>
              </a:lnSpc>
              <a:spcAft>
                <a:spcPts val="800"/>
              </a:spcAft>
            </a:pPr>
            <a:r>
              <a:rPr lang="ru-RU" sz="3200" dirty="0">
                <a:latin typeface="Times New Roman" panose="02020603050405020304" pitchFamily="18" charset="0"/>
                <a:ea typeface="Calibri" panose="020F0502020204030204" pitchFamily="34" charset="0"/>
                <a:cs typeface="Times New Roman" panose="02020603050405020304" pitchFamily="18" charset="0"/>
              </a:rPr>
              <a:t>Источники информации</a:t>
            </a:r>
            <a:r>
              <a:rPr lang="ru-RU" sz="3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3" name="Прямоугольник 12"/>
          <p:cNvSpPr/>
          <p:nvPr/>
        </p:nvSpPr>
        <p:spPr>
          <a:xfrm>
            <a:off x="566928" y="6322153"/>
            <a:ext cx="8887968" cy="369332"/>
          </a:xfrm>
          <a:prstGeom prst="rect">
            <a:avLst/>
          </a:prstGeom>
        </p:spPr>
        <p:txBody>
          <a:bodyPr wrap="square">
            <a:spAutoFit/>
          </a:bodyPr>
          <a:lstStyle/>
          <a:p>
            <a:r>
              <a:rPr lang="en-US" dirty="0"/>
              <a:t>https://ok.ru/group53721846448241/topic/66254745269617</a:t>
            </a:r>
            <a:endParaRPr lang="ru-RU" dirty="0"/>
          </a:p>
        </p:txBody>
      </p:sp>
    </p:spTree>
    <p:extLst>
      <p:ext uri="{BB962C8B-B14F-4D97-AF65-F5344CB8AC3E}">
        <p14:creationId xmlns:p14="http://schemas.microsoft.com/office/powerpoint/2010/main" val="33101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592" y="438912"/>
            <a:ext cx="10405872" cy="5632311"/>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Охрана животного и растительного мира – наш святой долг перед детьми и внуками! К природе нужно относится бережно, потому что только от нас зависит, что останется грядущим поколениям. Природа – как сложнейшая мозаика: если выпадает одно звено, нарушается гармония и естественные связи. Вот для чего нужна Красная книга Дагестана!</a:t>
            </a:r>
          </a:p>
        </p:txBody>
      </p:sp>
    </p:spTree>
    <p:extLst>
      <p:ext uri="{BB962C8B-B14F-4D97-AF65-F5344CB8AC3E}">
        <p14:creationId xmlns:p14="http://schemas.microsoft.com/office/powerpoint/2010/main" val="104007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6656" y="566928"/>
            <a:ext cx="10186416" cy="5632311"/>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Это очень краткий список! Всего перечислено 176 видов растений, редких, находящихся на грани гибели и нуждающихся в охране. Некоторые из них встречаются в других регионах России или зарубежья, а часть видов – настоящие кавказские эндемики, которые в естественных местах обитания больше нигде не встречаются.</a:t>
            </a:r>
          </a:p>
        </p:txBody>
      </p:sp>
    </p:spTree>
    <p:extLst>
      <p:ext uri="{BB962C8B-B14F-4D97-AF65-F5344CB8AC3E}">
        <p14:creationId xmlns:p14="http://schemas.microsoft.com/office/powerpoint/2010/main" val="212628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0" y="2383155"/>
            <a:ext cx="4145280" cy="4286250"/>
          </a:xfrm>
          <a:prstGeom prst="rect">
            <a:avLst/>
          </a:prstGeom>
        </p:spPr>
      </p:pic>
      <p:sp>
        <p:nvSpPr>
          <p:cNvPr id="3" name="Прямоугольник 2"/>
          <p:cNvSpPr/>
          <p:nvPr/>
        </p:nvSpPr>
        <p:spPr>
          <a:xfrm>
            <a:off x="9052560" y="603504"/>
            <a:ext cx="3139440" cy="1013675"/>
          </a:xfrm>
          <a:prstGeom prst="rect">
            <a:avLst/>
          </a:prstGeom>
        </p:spPr>
        <p:txBody>
          <a:bodyPr wrap="square">
            <a:spAutoFit/>
          </a:bodyPr>
          <a:lstStyle/>
          <a:p>
            <a:pPr>
              <a:lnSpc>
                <a:spcPct val="107000"/>
              </a:lnSpc>
              <a:spcAft>
                <a:spcPts val="800"/>
              </a:spcAft>
            </a:pPr>
            <a:r>
              <a:rPr lang="ru-RU" sz="6000" dirty="0">
                <a:latin typeface="Times New Roman" panose="02020603050405020304" pitchFamily="18" charset="0"/>
                <a:ea typeface="Calibri" panose="020F0502020204030204" pitchFamily="34" charset="0"/>
                <a:cs typeface="Times New Roman" panose="02020603050405020304" pitchFamily="18" charset="0"/>
              </a:rPr>
              <a:t>Удод</a:t>
            </a:r>
          </a:p>
        </p:txBody>
      </p:sp>
      <p:sp>
        <p:nvSpPr>
          <p:cNvPr id="4" name="Прямоугольник 3"/>
          <p:cNvSpPr/>
          <p:nvPr/>
        </p:nvSpPr>
        <p:spPr>
          <a:xfrm>
            <a:off x="256032" y="603504"/>
            <a:ext cx="7351776" cy="5262979"/>
          </a:xfrm>
          <a:prstGeom prst="rect">
            <a:avLst/>
          </a:prstGeom>
        </p:spPr>
        <p:txBody>
          <a:bodyPr wrap="square">
            <a:spAutoFit/>
          </a:bodyPr>
          <a:lstStyle/>
          <a:p>
            <a:pPr>
              <a:lnSpc>
                <a:spcPct val="150000"/>
              </a:lnSpc>
              <a:spcAft>
                <a:spcPts val="800"/>
              </a:spcAft>
            </a:pPr>
            <a:r>
              <a:rPr lang="ru-RU" sz="3200" dirty="0">
                <a:latin typeface="Times New Roman" panose="02020603050405020304" pitchFamily="18" charset="0"/>
                <a:cs typeface="Times New Roman" panose="02020603050405020304" pitchFamily="18" charset="0"/>
              </a:rPr>
              <a:t>В целом популяция удодов не считается исчезающей. По некоторым оценкам, количество птиц в природе варьируется от 5 до 10 миллионов особей. </a:t>
            </a:r>
            <a:r>
              <a:rPr lang="ru-RU" sz="3200" dirty="0">
                <a:latin typeface="Times New Roman" panose="02020603050405020304" pitchFamily="18" charset="0"/>
                <a:ea typeface="Calibri" panose="020F0502020204030204" pitchFamily="34" charset="0"/>
                <a:cs typeface="Times New Roman" panose="02020603050405020304" pitchFamily="18" charset="0"/>
              </a:rPr>
              <a:t>В 2016 году на ежегодном собрании Союз охраны птиц Российской Федерации выбрал удода птицей года. </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094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068" y="2432304"/>
            <a:ext cx="4626864" cy="4151376"/>
          </a:xfrm>
          <a:prstGeom prst="rect">
            <a:avLst/>
          </a:prstGeom>
        </p:spPr>
      </p:pic>
      <p:sp>
        <p:nvSpPr>
          <p:cNvPr id="3" name="Прямоугольник 2"/>
          <p:cNvSpPr/>
          <p:nvPr/>
        </p:nvSpPr>
        <p:spPr>
          <a:xfrm flipH="1">
            <a:off x="7402068" y="801510"/>
            <a:ext cx="4375404" cy="685124"/>
          </a:xfrm>
          <a:prstGeom prst="rect">
            <a:avLst/>
          </a:prstGeom>
        </p:spPr>
        <p:txBody>
          <a:bodyPr wrap="square">
            <a:spAutoFit/>
          </a:bodyPr>
          <a:lstStyle/>
          <a:p>
            <a:pPr>
              <a:lnSpc>
                <a:spcPct val="107000"/>
              </a:lnSpc>
              <a:spcAft>
                <a:spcPts val="800"/>
              </a:spcAft>
            </a:pPr>
            <a:r>
              <a:rPr lang="ru-RU" sz="3600" dirty="0">
                <a:latin typeface="Times New Roman" panose="02020603050405020304" pitchFamily="18" charset="0"/>
                <a:ea typeface="Calibri" panose="020F0502020204030204" pitchFamily="34" charset="0"/>
                <a:cs typeface="Times New Roman" panose="02020603050405020304" pitchFamily="18" charset="0"/>
              </a:rPr>
              <a:t>Дагестанский тур</a:t>
            </a:r>
          </a:p>
        </p:txBody>
      </p:sp>
      <p:sp>
        <p:nvSpPr>
          <p:cNvPr id="4" name="Прямоугольник 3"/>
          <p:cNvSpPr/>
          <p:nvPr/>
        </p:nvSpPr>
        <p:spPr>
          <a:xfrm>
            <a:off x="201168" y="713231"/>
            <a:ext cx="6729984" cy="5016758"/>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Несмотря на то, что горный козел занесен в список особо охраняемых животных, он по-прежнему находится в опасности, которая исходит от человека. По разным сведениям в природе сохранилось всего от 10 до 16 тысяч особей. На сегодняшний день Международным союзом охраны природы тур занесен в Красную книгу.</a:t>
            </a:r>
          </a:p>
        </p:txBody>
      </p:sp>
    </p:spTree>
    <p:extLst>
      <p:ext uri="{BB962C8B-B14F-4D97-AF65-F5344CB8AC3E}">
        <p14:creationId xmlns:p14="http://schemas.microsoft.com/office/powerpoint/2010/main" val="231666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731520"/>
            <a:ext cx="5980176" cy="4401205"/>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Шип – рыба отряда Осетров, живет в Каспийском море, заходит в Терек. Длина рыбы достигает 2 метров и вес до 80 кг. Очень редко встречается</a:t>
            </a:r>
            <a:r>
              <a:rPr lang="ru-RU" dirty="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376" y="2324290"/>
            <a:ext cx="5400675" cy="3875342"/>
          </a:xfrm>
          <a:prstGeom prst="rect">
            <a:avLst/>
          </a:prstGeom>
        </p:spPr>
      </p:pic>
      <p:sp>
        <p:nvSpPr>
          <p:cNvPr id="4" name="Прямоугольник 3"/>
          <p:cNvSpPr/>
          <p:nvPr/>
        </p:nvSpPr>
        <p:spPr>
          <a:xfrm flipH="1">
            <a:off x="8631936" y="731520"/>
            <a:ext cx="3401568" cy="707886"/>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Шип – рыба </a:t>
            </a:r>
          </a:p>
        </p:txBody>
      </p:sp>
    </p:spTree>
    <p:extLst>
      <p:ext uri="{BB962C8B-B14F-4D97-AF65-F5344CB8AC3E}">
        <p14:creationId xmlns:p14="http://schemas.microsoft.com/office/powerpoint/2010/main" val="428188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6032" y="1207008"/>
            <a:ext cx="6126480" cy="5016758"/>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Кавказский обыкновенный тритон – эндемик, обитающий в горных водоемах на уровнях от 600 до 1200 метров. Этот вид внесен в Международную красную книгу!</a:t>
            </a:r>
          </a:p>
        </p:txBody>
      </p:sp>
      <p:sp>
        <p:nvSpPr>
          <p:cNvPr id="2" name="Прямоугольник 1"/>
          <p:cNvSpPr/>
          <p:nvPr/>
        </p:nvSpPr>
        <p:spPr>
          <a:xfrm>
            <a:off x="7516368" y="347472"/>
            <a:ext cx="4041648" cy="1938992"/>
          </a:xfrm>
          <a:prstGeom prst="rect">
            <a:avLst/>
          </a:prstGeom>
        </p:spPr>
        <p:txBody>
          <a:bodyPr wrap="square">
            <a:spAutoFit/>
          </a:bodyPr>
          <a:lstStyle/>
          <a:p>
            <a:r>
              <a:rPr lang="ru-RU" sz="3600" dirty="0" smtClean="0"/>
              <a:t> </a:t>
            </a:r>
            <a:r>
              <a:rPr lang="ru-RU" sz="4000" dirty="0" smtClean="0"/>
              <a:t>Кавказский </a:t>
            </a:r>
            <a:r>
              <a:rPr lang="ru-RU" sz="4000" dirty="0"/>
              <a:t>обыкновенный тритон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2" y="2766060"/>
            <a:ext cx="5166360" cy="3886200"/>
          </a:xfrm>
          <a:prstGeom prst="rect">
            <a:avLst/>
          </a:prstGeom>
        </p:spPr>
      </p:pic>
    </p:spTree>
    <p:extLst>
      <p:ext uri="{BB962C8B-B14F-4D97-AF65-F5344CB8AC3E}">
        <p14:creationId xmlns:p14="http://schemas.microsoft.com/office/powerpoint/2010/main" val="149889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019" y="2257175"/>
            <a:ext cx="4983480" cy="4274820"/>
          </a:xfrm>
          <a:prstGeom prst="rect">
            <a:avLst/>
          </a:prstGeom>
        </p:spPr>
      </p:pic>
      <p:sp>
        <p:nvSpPr>
          <p:cNvPr id="3" name="Прямоугольник 2"/>
          <p:cNvSpPr/>
          <p:nvPr/>
        </p:nvSpPr>
        <p:spPr>
          <a:xfrm flipH="1">
            <a:off x="7018019" y="891540"/>
            <a:ext cx="5806437" cy="769441"/>
          </a:xfrm>
          <a:prstGeom prst="rect">
            <a:avLst/>
          </a:prstGeom>
        </p:spPr>
        <p:txBody>
          <a:bodyPr wrap="square">
            <a:spAutoFit/>
          </a:bodyPr>
          <a:lstStyle/>
          <a:p>
            <a:r>
              <a:rPr lang="ru-RU" sz="4400" dirty="0">
                <a:latin typeface="Times New Roman" panose="02020603050405020304" pitchFamily="18" charset="0"/>
                <a:ea typeface="Calibri" panose="020F0502020204030204" pitchFamily="34" charset="0"/>
                <a:cs typeface="Times New Roman" panose="02020603050405020304" pitchFamily="18" charset="0"/>
              </a:rPr>
              <a:t>Мраморный чирок</a:t>
            </a:r>
            <a:endParaRPr lang="ru-RU" sz="4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0896" y="347472"/>
            <a:ext cx="6400800" cy="5632311"/>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Мраморный чирок – птица, относящаяся к семейству Утиных. 50 лет назад его можно было увидеть в низовьях Терека и Сулака, вдоль побережья Каспия. Сегодня он фактически исчез, орнитологи не подтверждают находки гнезд и наблюдения перелетных птиц.</a:t>
            </a:r>
          </a:p>
        </p:txBody>
      </p:sp>
    </p:spTree>
    <p:extLst>
      <p:ext uri="{BB962C8B-B14F-4D97-AF65-F5344CB8AC3E}">
        <p14:creationId xmlns:p14="http://schemas.microsoft.com/office/powerpoint/2010/main" val="3084866234"/>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Берлин</Template>
  <TotalTime>209</TotalTime>
  <Words>1099</Words>
  <Application>Microsoft Office PowerPoint</Application>
  <PresentationFormat>Широкоэкранный</PresentationFormat>
  <Paragraphs>71</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Times New Roman</vt:lpstr>
      <vt:lpstr>Trebuchet MS</vt:lpstr>
      <vt:lpstr>Берлин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Ravganiyt</dc:creator>
  <cp:lastModifiedBy>Ravganiyt</cp:lastModifiedBy>
  <cp:revision>31</cp:revision>
  <dcterms:created xsi:type="dcterms:W3CDTF">2017-10-31T18:45:50Z</dcterms:created>
  <dcterms:modified xsi:type="dcterms:W3CDTF">2018-03-04T11:23:30Z</dcterms:modified>
</cp:coreProperties>
</file>