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07" r:id="rId2"/>
    <p:sldId id="359" r:id="rId3"/>
    <p:sldId id="280" r:id="rId4"/>
    <p:sldId id="281" r:id="rId5"/>
    <p:sldId id="352" r:id="rId6"/>
    <p:sldId id="286" r:id="rId7"/>
    <p:sldId id="271" r:id="rId8"/>
    <p:sldId id="282" r:id="rId9"/>
    <p:sldId id="260" r:id="rId10"/>
    <p:sldId id="258" r:id="rId11"/>
    <p:sldId id="261" r:id="rId12"/>
    <p:sldId id="266" r:id="rId13"/>
    <p:sldId id="288" r:id="rId14"/>
    <p:sldId id="290" r:id="rId15"/>
    <p:sldId id="291" r:id="rId16"/>
    <p:sldId id="292" r:id="rId17"/>
    <p:sldId id="294" r:id="rId18"/>
    <p:sldId id="295" r:id="rId19"/>
    <p:sldId id="296" r:id="rId20"/>
    <p:sldId id="297" r:id="rId21"/>
    <p:sldId id="298" r:id="rId22"/>
    <p:sldId id="299" r:id="rId23"/>
    <p:sldId id="300" r:id="rId24"/>
    <p:sldId id="301" r:id="rId25"/>
    <p:sldId id="303" r:id="rId26"/>
    <p:sldId id="346" r:id="rId27"/>
    <p:sldId id="347" r:id="rId28"/>
    <p:sldId id="348" r:id="rId29"/>
    <p:sldId id="360" r:id="rId30"/>
    <p:sldId id="317" r:id="rId31"/>
    <p:sldId id="318" r:id="rId32"/>
    <p:sldId id="319" r:id="rId33"/>
    <p:sldId id="320" r:id="rId34"/>
    <p:sldId id="308" r:id="rId35"/>
    <p:sldId id="309" r:id="rId36"/>
    <p:sldId id="329" r:id="rId37"/>
    <p:sldId id="310" r:id="rId38"/>
    <p:sldId id="321" r:id="rId39"/>
    <p:sldId id="312" r:id="rId40"/>
    <p:sldId id="345" r:id="rId41"/>
    <p:sldId id="357" r:id="rId42"/>
    <p:sldId id="358" r:id="rId43"/>
    <p:sldId id="349" r:id="rId44"/>
    <p:sldId id="263" r:id="rId45"/>
    <p:sldId id="333" r:id="rId46"/>
    <p:sldId id="323" r:id="rId47"/>
    <p:sldId id="324" r:id="rId48"/>
    <p:sldId id="325" r:id="rId49"/>
    <p:sldId id="355" r:id="rId50"/>
    <p:sldId id="353" r:id="rId51"/>
    <p:sldId id="354" r:id="rId52"/>
    <p:sldId id="326" r:id="rId53"/>
    <p:sldId id="316" r:id="rId54"/>
    <p:sldId id="322" r:id="rId55"/>
    <p:sldId id="330" r:id="rId56"/>
    <p:sldId id="331" r:id="rId57"/>
    <p:sldId id="356" r:id="rId58"/>
    <p:sldId id="344" r:id="rId59"/>
    <p:sldId id="350" r:id="rId60"/>
    <p:sldId id="351" r:id="rId61"/>
    <p:sldId id="341" r:id="rId62"/>
    <p:sldId id="343"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94660"/>
  </p:normalViewPr>
  <p:slideViewPr>
    <p:cSldViewPr>
      <p:cViewPr>
        <p:scale>
          <a:sx n="60" d="100"/>
          <a:sy n="60" d="100"/>
        </p:scale>
        <p:origin x="-1638" y="-2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0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3890A6-5AD9-414A-B7AD-986249EE8F9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FCC4ECD-2118-4C58-841E-C75267333CA5}" type="datetimeFigureOut">
              <a:rPr lang="ru-RU" smtClean="0"/>
              <a:pPr/>
              <a:t>21.03.2017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C3890A6-5AD9-414A-B7AD-986249EE8F90}"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FCC4ECD-2118-4C58-841E-C75267333CA5}" type="datetimeFigureOut">
              <a:rPr lang="ru-RU" smtClean="0"/>
              <a:pPr/>
              <a:t>21.03.2017</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C3890A6-5AD9-414A-B7AD-986249EE8F90}"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9.pn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31840" y="1412776"/>
            <a:ext cx="5541463" cy="2201416"/>
          </a:xfrm>
        </p:spPr>
        <p:txBody>
          <a:bodyPr>
            <a:normAutofit fontScale="90000"/>
          </a:bodyPr>
          <a:lstStyle/>
          <a:p>
            <a:r>
              <a:rPr lang="ru-RU" dirty="0" smtClean="0"/>
              <a:t>«Жизнь, отданная животноводству».</a:t>
            </a:r>
            <a:endParaRPr lang="ru-RU" dirty="0"/>
          </a:p>
        </p:txBody>
      </p:sp>
      <p:sp>
        <p:nvSpPr>
          <p:cNvPr id="3" name="Подзаголовок 2"/>
          <p:cNvSpPr>
            <a:spLocks noGrp="1"/>
          </p:cNvSpPr>
          <p:nvPr>
            <p:ph type="subTitle" idx="1"/>
          </p:nvPr>
        </p:nvSpPr>
        <p:spPr>
          <a:xfrm>
            <a:off x="533400" y="3228536"/>
            <a:ext cx="7854696" cy="2576728"/>
          </a:xfrm>
        </p:spPr>
        <p:txBody>
          <a:bodyPr>
            <a:normAutofit/>
          </a:bodyPr>
          <a:lstStyle/>
          <a:p>
            <a:endParaRPr lang="ru-RU" dirty="0" smtClean="0"/>
          </a:p>
          <a:p>
            <a:r>
              <a:rPr lang="ru-RU" dirty="0" smtClean="0"/>
              <a:t>Автор: </a:t>
            </a:r>
          </a:p>
          <a:p>
            <a:r>
              <a:rPr lang="ru-RU" dirty="0" smtClean="0"/>
              <a:t>Козлова Вера , обучающаяся </a:t>
            </a:r>
            <a:r>
              <a:rPr lang="ru-RU" sz="4000" dirty="0" smtClean="0"/>
              <a:t>11 </a:t>
            </a:r>
            <a:r>
              <a:rPr lang="ru-RU" dirty="0" smtClean="0"/>
              <a:t>класса</a:t>
            </a:r>
          </a:p>
          <a:p>
            <a:r>
              <a:rPr lang="ru-RU" dirty="0" smtClean="0"/>
              <a:t> МБОУ </a:t>
            </a:r>
            <a:r>
              <a:rPr lang="ru-RU" dirty="0" err="1" smtClean="0"/>
              <a:t>Гашунской</a:t>
            </a:r>
            <a:r>
              <a:rPr lang="ru-RU" dirty="0" smtClean="0"/>
              <a:t> СОШ № 4.</a:t>
            </a:r>
            <a:endParaRPr lang="ru-RU" dirty="0"/>
          </a:p>
        </p:txBody>
      </p:sp>
      <p:pic>
        <p:nvPicPr>
          <p:cNvPr id="4" name="Picture 2" descr="C:\Users\1\Desktop\Scan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548680"/>
            <a:ext cx="2595441" cy="3607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124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 …и</a:t>
            </a:r>
            <a:r>
              <a:rPr lang="ru-RU" sz="3600" dirty="0" smtClean="0">
                <a:latin typeface="Times New Roman" pitchFamily="18" charset="0"/>
                <a:cs typeface="Times New Roman" pitchFamily="18" charset="0"/>
              </a:rPr>
              <a:t> грамотами</a:t>
            </a:r>
            <a:endParaRPr lang="ru-RU" sz="3600" dirty="0">
              <a:latin typeface="Times New Roman" pitchFamily="18" charset="0"/>
              <a:cs typeface="Times New Roman" pitchFamily="18" charset="0"/>
            </a:endParaRPr>
          </a:p>
        </p:txBody>
      </p:sp>
      <p:sp>
        <p:nvSpPr>
          <p:cNvPr id="3" name="Текст 2"/>
          <p:cNvSpPr>
            <a:spLocks noGrp="1"/>
          </p:cNvSpPr>
          <p:nvPr>
            <p:ph type="body" idx="1"/>
          </p:nvPr>
        </p:nvSpPr>
        <p:spPr/>
        <p:txBody>
          <a:bodyPr/>
          <a:lstStyle/>
          <a:p>
            <a:endParaRPr lang="ru-RU"/>
          </a:p>
        </p:txBody>
      </p:sp>
      <p:sp>
        <p:nvSpPr>
          <p:cNvPr id="4" name="Текст 3"/>
          <p:cNvSpPr>
            <a:spLocks noGrp="1"/>
          </p:cNvSpPr>
          <p:nvPr>
            <p:ph type="body" sz="half" idx="3"/>
          </p:nvPr>
        </p:nvSpPr>
        <p:spPr/>
        <p:txBody>
          <a:bodyPr/>
          <a:lstStyle/>
          <a:p>
            <a:endParaRPr lang="ru-RU"/>
          </a:p>
        </p:txBody>
      </p:sp>
      <p:pic>
        <p:nvPicPr>
          <p:cNvPr id="2050" name="Picture 2" descr="C:\Users\1\Desktop\Рисунок (6).jpg"/>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bwMode="auto">
          <a:xfrm>
            <a:off x="1078960" y="2514600"/>
            <a:ext cx="2796667" cy="3846513"/>
          </a:xfrm>
          <a:prstGeom prst="rect">
            <a:avLst/>
          </a:prstGeom>
          <a:noFill/>
        </p:spPr>
      </p:pic>
      <p:pic>
        <p:nvPicPr>
          <p:cNvPr id="2051" name="Picture 3" descr="C:\Users\1\Desktop\Рисунок (20).jpg"/>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5311838" y="2514600"/>
            <a:ext cx="2708149" cy="3846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2050"/>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205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sz="3100" dirty="0" smtClean="0">
                <a:latin typeface="Times New Roman" pitchFamily="18" charset="0"/>
                <a:cs typeface="Times New Roman" pitchFamily="18" charset="0"/>
              </a:rPr>
              <a:t>Май 1947г. Обучение в Новочеркасском сельхозтехникуме</a:t>
            </a:r>
            <a:r>
              <a:rPr lang="ru-RU" dirty="0" smtClean="0"/>
              <a:t/>
            </a:r>
            <a:br>
              <a:rPr lang="ru-RU" dirty="0" smtClean="0"/>
            </a:br>
            <a:endParaRPr lang="ru-RU" dirty="0"/>
          </a:p>
        </p:txBody>
      </p:sp>
      <p:sp>
        <p:nvSpPr>
          <p:cNvPr id="11" name="Текст 10"/>
          <p:cNvSpPr>
            <a:spLocks noGrp="1"/>
          </p:cNvSpPr>
          <p:nvPr>
            <p:ph type="body" idx="1"/>
          </p:nvPr>
        </p:nvSpPr>
        <p:spPr>
          <a:xfrm>
            <a:off x="457200" y="1855248"/>
            <a:ext cx="4040188" cy="349616"/>
          </a:xfrm>
        </p:spPr>
        <p:txBody>
          <a:bodyPr/>
          <a:lstStyle/>
          <a:p>
            <a:endParaRPr lang="ru-RU" dirty="0"/>
          </a:p>
        </p:txBody>
      </p:sp>
      <p:sp>
        <p:nvSpPr>
          <p:cNvPr id="12" name="Текст 11"/>
          <p:cNvSpPr>
            <a:spLocks noGrp="1"/>
          </p:cNvSpPr>
          <p:nvPr>
            <p:ph type="body" sz="half" idx="3"/>
          </p:nvPr>
        </p:nvSpPr>
        <p:spPr/>
        <p:txBody>
          <a:bodyPr/>
          <a:lstStyle/>
          <a:p>
            <a:endParaRPr lang="ru-RU"/>
          </a:p>
        </p:txBody>
      </p:sp>
      <p:pic>
        <p:nvPicPr>
          <p:cNvPr id="1026" name="Picture 2" descr="C:\Users\1\Desktop\Рисунок (10).jpg"/>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827584" y="1844824"/>
            <a:ext cx="3105569" cy="4356842"/>
          </a:xfrm>
          <a:prstGeom prst="rect">
            <a:avLst/>
          </a:prstGeom>
          <a:ln>
            <a:noFill/>
          </a:ln>
          <a:effectLst>
            <a:softEdge rad="112500"/>
          </a:effectLst>
        </p:spPr>
      </p:pic>
      <p:pic>
        <p:nvPicPr>
          <p:cNvPr id="3074" name="Picture 2" descr="C:\Users\1\Desktop\Рисунок (8).jpg"/>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4645025" y="2708920"/>
            <a:ext cx="4495150" cy="314106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0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smtClean="0"/>
              <a:t> </a:t>
            </a:r>
            <a:r>
              <a:rPr lang="ru-RU" sz="3600" dirty="0" smtClean="0">
                <a:latin typeface="Times New Roman" pitchFamily="18" charset="0"/>
                <a:cs typeface="Times New Roman" pitchFamily="18" charset="0"/>
              </a:rPr>
              <a:t>Было не только трудно, но и весело</a:t>
            </a:r>
            <a:r>
              <a:rPr lang="ru-RU" sz="4400" dirty="0" smtClean="0">
                <a:latin typeface="Times New Roman" pitchFamily="18" charset="0"/>
                <a:cs typeface="Times New Roman" pitchFamily="18" charset="0"/>
              </a:rPr>
              <a:t>!</a:t>
            </a:r>
            <a:endParaRPr lang="ru-RU" sz="4400" dirty="0">
              <a:latin typeface="Times New Roman" pitchFamily="18" charset="0"/>
              <a:cs typeface="Times New Roman" pitchFamily="18" charset="0"/>
            </a:endParaRPr>
          </a:p>
        </p:txBody>
      </p:sp>
      <p:sp>
        <p:nvSpPr>
          <p:cNvPr id="3" name="Текст 2"/>
          <p:cNvSpPr>
            <a:spLocks noGrp="1"/>
          </p:cNvSpPr>
          <p:nvPr>
            <p:ph type="body" idx="1"/>
          </p:nvPr>
        </p:nvSpPr>
        <p:spPr/>
        <p:txBody>
          <a:bodyPr/>
          <a:lstStyle/>
          <a:p>
            <a:pPr algn="ctr"/>
            <a:r>
              <a:rPr lang="ru-RU" sz="2000" dirty="0" smtClean="0"/>
              <a:t>1948 год. Студенческий трудовой десант</a:t>
            </a:r>
            <a:endParaRPr lang="ru-RU" sz="2000" dirty="0"/>
          </a:p>
        </p:txBody>
      </p:sp>
      <p:sp>
        <p:nvSpPr>
          <p:cNvPr id="4" name="Текст 3"/>
          <p:cNvSpPr>
            <a:spLocks noGrp="1"/>
          </p:cNvSpPr>
          <p:nvPr>
            <p:ph type="body" sz="half" idx="3"/>
          </p:nvPr>
        </p:nvSpPr>
        <p:spPr>
          <a:xfrm>
            <a:off x="4716016" y="1988840"/>
            <a:ext cx="4041775" cy="654843"/>
          </a:xfrm>
        </p:spPr>
        <p:txBody>
          <a:bodyPr>
            <a:normAutofit fontScale="85000" lnSpcReduction="20000"/>
          </a:bodyPr>
          <a:lstStyle/>
          <a:p>
            <a:r>
              <a:rPr lang="ru-RU" sz="2000" dirty="0" smtClean="0"/>
              <a:t>«Этюд с босоножками» практика в племхозе «Руно» Ставропольского края 1957 год</a:t>
            </a:r>
          </a:p>
          <a:p>
            <a:endParaRPr lang="ru-RU" dirty="0"/>
          </a:p>
        </p:txBody>
      </p:sp>
      <p:sp>
        <p:nvSpPr>
          <p:cNvPr id="6" name="Содержимое 5"/>
          <p:cNvSpPr>
            <a:spLocks noGrp="1"/>
          </p:cNvSpPr>
          <p:nvPr>
            <p:ph sz="quarter" idx="4"/>
          </p:nvPr>
        </p:nvSpPr>
        <p:spPr/>
        <p:txBody>
          <a:bodyPr/>
          <a:lstStyle/>
          <a:p>
            <a:endParaRPr lang="ru-RU"/>
          </a:p>
        </p:txBody>
      </p:sp>
      <p:pic>
        <p:nvPicPr>
          <p:cNvPr id="7" name="Picture 3" descr="C:\Users\1\Desktop\Рисунок (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6791" y="2514600"/>
            <a:ext cx="2738243" cy="3846513"/>
          </a:xfrm>
          <a:prstGeom prst="rect">
            <a:avLst/>
          </a:prstGeom>
          <a:ln>
            <a:noFill/>
          </a:ln>
          <a:effectLst>
            <a:softEdge rad="112500"/>
          </a:effectLst>
        </p:spPr>
      </p:pic>
      <p:pic>
        <p:nvPicPr>
          <p:cNvPr id="8" name="Picture 2" descr="C:\Users\1\Desktop\Рисунок (12).jpg"/>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bwMode="auto">
          <a:xfrm>
            <a:off x="539552" y="2996952"/>
            <a:ext cx="4040188" cy="289603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404664"/>
            <a:ext cx="8229600" cy="1143000"/>
          </a:xfrm>
        </p:spPr>
        <p:txBody>
          <a:bodyPr>
            <a:noAutofit/>
          </a:bodyPr>
          <a:lstStyle/>
          <a:p>
            <a:r>
              <a:rPr lang="ru-RU" sz="2000" b="1" dirty="0">
                <a:solidFill>
                  <a:schemeClr val="tx1"/>
                </a:solidFill>
              </a:rPr>
              <a:t>После окончания Новочеркасского зооветеринарного техникума в апреле 1950 года деда призвали в ряды Вооружённых Сил. И вот он-моряк Тихоокеанского флота! Службу проходил на Камчатке в </a:t>
            </a:r>
            <a:r>
              <a:rPr lang="ru-RU" sz="2000" b="1" dirty="0" err="1">
                <a:solidFill>
                  <a:schemeClr val="tx1"/>
                </a:solidFill>
              </a:rPr>
              <a:t>Петропавловско</a:t>
            </a:r>
            <a:r>
              <a:rPr lang="ru-RU" sz="2000" b="1" dirty="0">
                <a:solidFill>
                  <a:schemeClr val="tx1"/>
                </a:solidFill>
              </a:rPr>
              <a:t>-Камчатском военном </a:t>
            </a:r>
            <a:r>
              <a:rPr lang="ru-RU"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округе.Июнь</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1950г.29-я школа специалистов «Б.А.»</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098" name="Picture 2" descr="C:\Users\user\Desktop\морская\2014-03-18\июнь 1950 29 школа специалистов А.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187624" y="1628800"/>
            <a:ext cx="6768752" cy="49670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4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pPr algn="ctr"/>
            <a:r>
              <a:rPr lang="ru-RU"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Первое фото, высланное родным</a:t>
            </a:r>
            <a:endParaRPr lang="ru-RU"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Текст 6"/>
          <p:cNvSpPr>
            <a:spLocks noGrp="1"/>
          </p:cNvSpPr>
          <p:nvPr>
            <p:ph type="body" idx="1"/>
          </p:nvPr>
        </p:nvSpPr>
        <p:spPr/>
        <p:txBody>
          <a:bodyPr/>
          <a:lstStyle/>
          <a:p>
            <a:endParaRPr lang="ru-RU"/>
          </a:p>
        </p:txBody>
      </p:sp>
      <p:pic>
        <p:nvPicPr>
          <p:cNvPr id="3074" name="Picture 2" descr="C:\Users\user\Desktop\морская\2014-03-18\Scan30003.JPG"/>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5796136" y="2060848"/>
            <a:ext cx="2984500" cy="4583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6971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 флоте у дедушки было много друзей</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Текст 3"/>
          <p:cNvSpPr>
            <a:spLocks noGrp="1"/>
          </p:cNvSpPr>
          <p:nvPr>
            <p:ph type="body" idx="1"/>
          </p:nvPr>
        </p:nvSpPr>
        <p:spPr/>
        <p:txBody>
          <a:bodyPr/>
          <a:lstStyle/>
          <a:p>
            <a:pPr algn="ctr"/>
            <a:r>
              <a:rPr lang="ru-RU" dirty="0" smtClean="0"/>
              <a:t>Январь, 1951г.</a:t>
            </a:r>
            <a:endParaRPr lang="ru-RU" dirty="0"/>
          </a:p>
        </p:txBody>
      </p:sp>
      <p:sp>
        <p:nvSpPr>
          <p:cNvPr id="6" name="Текст 5"/>
          <p:cNvSpPr>
            <a:spLocks noGrp="1"/>
          </p:cNvSpPr>
          <p:nvPr>
            <p:ph type="body" sz="half" idx="3"/>
          </p:nvPr>
        </p:nvSpPr>
        <p:spPr/>
        <p:txBody>
          <a:bodyPr/>
          <a:lstStyle/>
          <a:p>
            <a:pPr algn="ctr"/>
            <a:r>
              <a:rPr lang="ru-RU" dirty="0" smtClean="0"/>
              <a:t>Зима,1952г.</a:t>
            </a:r>
            <a:endParaRPr lang="ru-RU" dirty="0"/>
          </a:p>
        </p:txBody>
      </p:sp>
      <p:pic>
        <p:nvPicPr>
          <p:cNvPr id="4098" name="Picture 2" descr="C:\Users\user\Desktop\морская\2014-03-18\янв 1951.JPG"/>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bwMode="auto">
          <a:xfrm rot="-660000">
            <a:off x="499451" y="3373979"/>
            <a:ext cx="4168075" cy="224531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099" name="Picture 3" descr="C:\Users\user\Desktop\морская\2014-03-18\друзья по учебе и службе.JPG"/>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rot="1020000">
            <a:off x="5170076" y="3412569"/>
            <a:ext cx="3688467" cy="2360776"/>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86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barn(inVertical)">
                                      <p:cBhvr>
                                        <p:cTn id="24"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p:txBody>
          <a:bodyPr/>
          <a:lstStyle/>
          <a:p>
            <a:endParaRPr lang="ru-RU"/>
          </a:p>
        </p:txBody>
      </p:sp>
      <p:pic>
        <p:nvPicPr>
          <p:cNvPr id="5122" name="Picture 2" descr="C:\Users\user\Desktop\морская\2014-03-18\Scan30020.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0" y="548680"/>
            <a:ext cx="4038600" cy="247725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123" name="Picture 3" descr="C:\Users\user\Desktop\морская\2014-03-18\Scan30009.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804248" y="1196752"/>
            <a:ext cx="1664208" cy="288950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124" name="Picture 4" descr="C:\Users\user\Desktop\морская\2014-03-18\2014-03-18\Scan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23928" y="2852936"/>
            <a:ext cx="2693987" cy="389255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62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1000"/>
                                        <p:tgtEl>
                                          <p:spTgt spid="5123"/>
                                        </p:tgtEl>
                                      </p:cBhvr>
                                    </p:animEffect>
                                    <p:anim calcmode="lin" valueType="num">
                                      <p:cBhvr>
                                        <p:cTn id="15" dur="1000" fill="hold"/>
                                        <p:tgtEl>
                                          <p:spTgt spid="5123"/>
                                        </p:tgtEl>
                                        <p:attrNameLst>
                                          <p:attrName>ppt_x</p:attrName>
                                        </p:attrNameLst>
                                      </p:cBhvr>
                                      <p:tavLst>
                                        <p:tav tm="0">
                                          <p:val>
                                            <p:strVal val="#ppt_x"/>
                                          </p:val>
                                        </p:tav>
                                        <p:tav tm="100000">
                                          <p:val>
                                            <p:strVal val="#ppt_x"/>
                                          </p:val>
                                        </p:tav>
                                      </p:tavLst>
                                    </p:anim>
                                    <p:anim calcmode="lin" valueType="num">
                                      <p:cBhvr>
                                        <p:cTn id="16"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1000"/>
                                        <p:tgtEl>
                                          <p:spTgt spid="5124"/>
                                        </p:tgtEl>
                                      </p:cBhvr>
                                    </p:animEffect>
                                    <p:anim calcmode="lin" valueType="num">
                                      <p:cBhvr>
                                        <p:cTn id="22" dur="1000" fill="hold"/>
                                        <p:tgtEl>
                                          <p:spTgt spid="5124"/>
                                        </p:tgtEl>
                                        <p:attrNameLst>
                                          <p:attrName>ppt_x</p:attrName>
                                        </p:attrNameLst>
                                      </p:cBhvr>
                                      <p:tavLst>
                                        <p:tav tm="0">
                                          <p:val>
                                            <p:strVal val="#ppt_x"/>
                                          </p:val>
                                        </p:tav>
                                        <p:tav tm="100000">
                                          <p:val>
                                            <p:strVal val="#ppt_x"/>
                                          </p:val>
                                        </p:tav>
                                      </p:tavLst>
                                    </p:anim>
                                    <p:anim calcmode="lin" valueType="num">
                                      <p:cBhvr>
                                        <p:cTn id="23"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Да и как не дружить с человеком, у которого открытая, добрая душа, потрясающее чувство юмора и к тому же баянист?!</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195" name="Picture 3" descr="C:\Users\user\Desktop\морская\2014-03-18\Scan30006.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bwMode="auto">
          <a:xfrm>
            <a:off x="539552" y="1844824"/>
            <a:ext cx="3312368" cy="4895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C:\Users\user\Desktop\морская\2014-03-18\2014-03-18\Scan30004.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179783" y="2492896"/>
            <a:ext cx="4964217" cy="3260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9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anim calcmode="lin" valueType="num">
                                      <p:cBhvr>
                                        <p:cTn id="8" dur="2000" fill="hold"/>
                                        <p:tgtEl>
                                          <p:spTgt spid="8195"/>
                                        </p:tgtEl>
                                        <p:attrNameLst>
                                          <p:attrName>ppt_w</p:attrName>
                                        </p:attrNameLst>
                                      </p:cBhvr>
                                      <p:tavLst>
                                        <p:tav tm="0" fmla="#ppt_w*sin(2.5*pi*$)">
                                          <p:val>
                                            <p:fltVal val="0"/>
                                          </p:val>
                                        </p:tav>
                                        <p:tav tm="100000">
                                          <p:val>
                                            <p:fltVal val="1"/>
                                          </p:val>
                                        </p:tav>
                                      </p:tavLst>
                                    </p:anim>
                                    <p:anim calcmode="lin" valueType="num">
                                      <p:cBhvr>
                                        <p:cTn id="9" dur="2000" fill="hold"/>
                                        <p:tgtEl>
                                          <p:spTgt spid="819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ppt_w</p:attrName>
                                        </p:attrNameLst>
                                      </p:cBhvr>
                                      <p:tavLst>
                                        <p:tav tm="0" fmla="#ppt_w*sin(2.5*pi*$)">
                                          <p:val>
                                            <p:fltVal val="0"/>
                                          </p:val>
                                        </p:tav>
                                        <p:tav tm="100000">
                                          <p:val>
                                            <p:fltVal val="1"/>
                                          </p:val>
                                        </p:tav>
                                      </p:tavLst>
                                    </p:anim>
                                    <p:anim calcmode="lin" valueType="num">
                                      <p:cBhvr>
                                        <p:cTn id="16" dur="2000" fill="hold"/>
                                        <p:tgtEl>
                                          <p:spTgt spid="81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23 февраля праздновали вместе с офицерами и их семьями.</a:t>
            </a:r>
            <a:endParaRPr lang="ru-RU"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218" name="Picture 2" descr="C:\Users\user\Desktop\морская\2014-03-18\2014-03-18\Scan30003.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03648" y="1988840"/>
            <a:ext cx="6480720" cy="424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136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539552" y="260648"/>
            <a:ext cx="7772400" cy="1362456"/>
          </a:xfrm>
        </p:spPr>
        <p:txBody>
          <a:bodyPr>
            <a:normAutofit fontScale="90000"/>
          </a:bodyPr>
          <a:lstStyle/>
          <a:p>
            <a:pPr algn="ctr"/>
            <a:r>
              <a:rPr lang="ru-RU" dirty="0" smtClean="0"/>
              <a:t>  </a:t>
            </a:r>
            <a:r>
              <a:rPr lang="ru-RU" sz="44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Годы службы потихоньку шли…</a:t>
            </a:r>
            <a:endParaRPr lang="ru-RU" sz="4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6" name="Текст 5"/>
          <p:cNvSpPr>
            <a:spLocks noGrp="1"/>
          </p:cNvSpPr>
          <p:nvPr>
            <p:ph type="body" idx="1"/>
          </p:nvPr>
        </p:nvSpPr>
        <p:spPr/>
        <p:txBody>
          <a:bodyPr/>
          <a:lstStyle/>
          <a:p>
            <a:endParaRPr lang="ru-RU"/>
          </a:p>
        </p:txBody>
      </p:sp>
      <p:pic>
        <p:nvPicPr>
          <p:cNvPr id="6146" name="Picture 2" descr="C:\Users\1\Desktop\Рисунок (11).jpg"/>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tretch>
            <a:fillRect/>
          </a:stretch>
        </p:blipFill>
        <p:spPr bwMode="auto">
          <a:xfrm>
            <a:off x="827584" y="1988840"/>
            <a:ext cx="2959100" cy="4433888"/>
          </a:xfrm>
          <a:prstGeom prst="rect">
            <a:avLst/>
          </a:prstGeom>
          <a:ln>
            <a:noFill/>
          </a:ln>
          <a:effectLst>
            <a:outerShdw blurRad="292100" dist="139700" dir="2700000" algn="tl" rotWithShape="0">
              <a:srgbClr val="333333">
                <a:alpha val="65000"/>
              </a:srgbClr>
            </a:outerShdw>
          </a:effectLst>
        </p:spPr>
      </p:pic>
      <p:pic>
        <p:nvPicPr>
          <p:cNvPr id="6147" name="Picture 3" descr="C:\Users\1\Desktop\Рисунок (7).jpg"/>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4427984" y="2420888"/>
            <a:ext cx="3976687" cy="2798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36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147"/>
                                        </p:tgtEl>
                                        <p:attrNameLst>
                                          <p:attrName>style.visibility</p:attrName>
                                        </p:attrNameLst>
                                      </p:cBhvr>
                                      <p:to>
                                        <p:strVal val="visible"/>
                                      </p:to>
                                    </p:set>
                                    <p:anim calcmode="lin" valueType="num">
                                      <p:cBhvr additive="base">
                                        <p:cTn id="18" dur="500" fill="hold"/>
                                        <p:tgtEl>
                                          <p:spTgt spid="6147"/>
                                        </p:tgtEl>
                                        <p:attrNameLst>
                                          <p:attrName>ppt_x</p:attrName>
                                        </p:attrNameLst>
                                      </p:cBhvr>
                                      <p:tavLst>
                                        <p:tav tm="0">
                                          <p:val>
                                            <p:strVal val="#ppt_x"/>
                                          </p:val>
                                        </p:tav>
                                        <p:tav tm="100000">
                                          <p:val>
                                            <p:strVal val="#ppt_x"/>
                                          </p:val>
                                        </p:tav>
                                      </p:tavLst>
                                    </p:anim>
                                    <p:anim calcmode="lin" valueType="num">
                                      <p:cBhvr additive="base">
                                        <p:cTn id="19"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красивая музыка.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824288"/>
            <a:ext cx="609600" cy="609600"/>
          </a:xfrm>
        </p:spPr>
      </p:pic>
      <p:sp>
        <p:nvSpPr>
          <p:cNvPr id="5" name="Прямоугольник 4"/>
          <p:cNvSpPr/>
          <p:nvPr/>
        </p:nvSpPr>
        <p:spPr>
          <a:xfrm>
            <a:off x="251520" y="-79654"/>
            <a:ext cx="8496944" cy="6370975"/>
          </a:xfrm>
          <a:prstGeom prst="rect">
            <a:avLst/>
          </a:prstGeom>
        </p:spPr>
        <p:txBody>
          <a:bodyPr wrap="square">
            <a:spAutoFit/>
          </a:bodyPr>
          <a:lstStyle/>
          <a:p>
            <a:r>
              <a:rPr lang="ru-RU" sz="2400" dirty="0"/>
              <a:t>«…Мне вспомнились те далекие и страшные годы, когда мы, дети, рано стали взрослыми, а наше детство навсегда унесла война. В ту пору моя семья жила на животноводческой точке в наших степных местах. Мой отец, Андрей Иванович Козлов, работал гуртоправом, а мне исполнилось 13 лет. Отец попал на фронт под Одессу, где получил ранение, и в январе 1942 года вернулся домой. Оправившись от ранения, он принял гурт, который сдавал перед уходом на фронт и своей семьёй мы его обслуживали.</a:t>
            </a:r>
          </a:p>
          <a:p>
            <a:r>
              <a:rPr lang="ru-RU" sz="2400" dirty="0"/>
              <a:t>  29 июля 1942 года поступил приказ эвакуировать скот и тракторы. Отец решил-надо уходить всей семьёй. На две подводы мы уложили нехитрые пожитки. Вместе с нами эвакуировалась Анастасия Дмитриевна Ковалёва. Её муж офицер погиб на фронте. Совхоз эвакуировал около десяти тысяч голов крупного рогатого скота, 12 тысяч овец, 500 голов лошадей. Соблюдалась полная дисциплина и организация труда.</a:t>
            </a:r>
          </a:p>
        </p:txBody>
      </p:sp>
    </p:spTree>
    <p:extLst>
      <p:ext uri="{BB962C8B-B14F-4D97-AF65-F5344CB8AC3E}">
        <p14:creationId xmlns:p14="http://schemas.microsoft.com/office/powerpoint/2010/main" val="672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Дедушка много рассказывал о суровой и необычной природе острова Камчатка, а здесь, оказывается много интересного, вот такие цветы можно собрать на склонах.</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Picture 2" descr="C:\Users\user\Desktop\морская\2014-03-18\2014-03-18\Scan30001.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051720" y="1916832"/>
            <a:ext cx="5202128" cy="3842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6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b="1" dirty="0" smtClean="0"/>
              <a:t>…и зайти в гущу кустарников и трав</a:t>
            </a:r>
            <a:endParaRPr lang="ru-RU" sz="3600" b="1" dirty="0"/>
          </a:p>
        </p:txBody>
      </p:sp>
      <p:pic>
        <p:nvPicPr>
          <p:cNvPr id="1026" name="Picture 2" descr="C:\Users\user\Desktop\морская\2014-03-18\2014-03-18\Scan30001 (2).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rot="-840000">
            <a:off x="655300" y="1619846"/>
            <a:ext cx="3210596" cy="4922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user\Desktop\морская\2014-03-18\2014-03-18\Scan30002 (2).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rot="540000">
            <a:off x="5601328" y="1572103"/>
            <a:ext cx="2912686" cy="51035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0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 вот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он,батюшка</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Тихий океан, во всей красе!</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0" name="Picture 2" descr="C:\Users\user\Desktop\морская\2014-03-18\2014-03-18\Scan3000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47664" y="1844824"/>
            <a:ext cx="6331016" cy="4444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055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229600" cy="1143000"/>
          </a:xfrm>
        </p:spPr>
        <p:txBody>
          <a:bodyPr>
            <a:normAutofit fontScale="90000"/>
          </a:bodyPr>
          <a:lstStyle/>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Мыс </a:t>
            </a:r>
            <a:r>
              <a:rPr lang="ru-RU"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Весёлый,апрель</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1951г.Годовщина службы.</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4" name="Picture 2" descr="C:\Users\user\Desktop\морская\2014-03-18\2014-03-18\апр 1951 мыс веселый годовщина службы.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987824" y="2060848"/>
            <a:ext cx="3858344" cy="4321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85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8229600" cy="1143000"/>
          </a:xfrm>
        </p:spPr>
        <p:txBody>
          <a:bodyPr>
            <a:noAutofit/>
          </a:bodyPr>
          <a:lstStyle/>
          <a:p>
            <a:pPr algn="ct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За время службы(а в то время служили во флоте 5 лет)дедушке дважды давали отпуск домой. Встречу и проводы делали всем селом. Было очень </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весело, играли </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на гармошке, пели, танцевали. </a:t>
            </a:r>
            <a:b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В отпуске с двоюродными братьями Сергеем и Степаном.</a:t>
            </a:r>
          </a:p>
        </p:txBody>
      </p:sp>
      <p:pic>
        <p:nvPicPr>
          <p:cNvPr id="5" name="Picture 2" descr="C:\Users\user\Desktop\морская\2014-03-18\Scan30011.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38287" y="2243931"/>
            <a:ext cx="6067425" cy="37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1294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92696"/>
            <a:ext cx="7772400" cy="1362456"/>
          </a:xfrm>
        </p:spPr>
        <p:txBody>
          <a:bodyPr>
            <a:normAutofit fontScale="90000"/>
          </a:bodyPr>
          <a:lstStyle/>
          <a:p>
            <a:pPr algn="ctr"/>
            <a:r>
              <a:rPr lang="ru-RU"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700" b="0" dirty="0">
                <a:ln w="18415" cmpd="sng">
                  <a:solidFill>
                    <a:srgbClr val="FFFFFF"/>
                  </a:solidFill>
                  <a:prstDash val="solid"/>
                </a:ln>
                <a:solidFill>
                  <a:srgbClr val="FFFFFF"/>
                </a:solidFill>
                <a:effectLst>
                  <a:outerShdw blurRad="63500" dir="3600000" algn="tl" rotWithShape="0">
                    <a:srgbClr val="000000">
                      <a:alpha val="70000"/>
                    </a:srgbClr>
                  </a:outerShdw>
                </a:effectLst>
              </a:rPr>
              <a:t>За хорошую службу </a:t>
            </a:r>
            <a:r>
              <a:rPr lang="ru-RU" sz="2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дедушке сократили </a:t>
            </a:r>
            <a:r>
              <a:rPr lang="ru-RU" sz="2700" b="0" dirty="0">
                <a:ln w="18415" cmpd="sng">
                  <a:solidFill>
                    <a:srgbClr val="FFFFFF"/>
                  </a:solidFill>
                  <a:prstDash val="solid"/>
                </a:ln>
                <a:solidFill>
                  <a:srgbClr val="FFFFFF"/>
                </a:solidFill>
                <a:effectLst>
                  <a:outerShdw blurRad="63500" dir="3600000" algn="tl" rotWithShape="0">
                    <a:srgbClr val="000000">
                      <a:alpha val="70000"/>
                    </a:srgbClr>
                  </a:outerShdw>
                </a:effectLst>
              </a:rPr>
              <a:t>срок</a:t>
            </a:r>
            <a:br>
              <a:rPr lang="ru-RU" sz="2700" b="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700" b="0" dirty="0">
                <a:ln w="18415" cmpd="sng">
                  <a:solidFill>
                    <a:srgbClr val="FFFFFF"/>
                  </a:solidFill>
                  <a:prstDash val="solid"/>
                </a:ln>
                <a:solidFill>
                  <a:srgbClr val="FFFFFF"/>
                </a:solidFill>
                <a:effectLst>
                  <a:outerShdw blurRad="63500" dir="3600000" algn="tl" rotWithShape="0">
                    <a:srgbClr val="000000">
                      <a:alpha val="70000"/>
                    </a:srgbClr>
                  </a:outerShdw>
                </a:effectLst>
              </a:rPr>
              <a:t>службы на полгода. </a:t>
            </a:r>
            <a:r>
              <a:rPr lang="ru-RU" sz="2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Гвардейцы 4 смены </a:t>
            </a:r>
            <a:r>
              <a:rPr lang="ru-RU" sz="2700" b="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радиоэлектриков</a:t>
            </a:r>
            <a:r>
              <a:rPr lang="ru-RU" sz="2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почётные члены смены и дедушка в их числе.</a:t>
            </a:r>
            <a:endParaRPr lang="ru-RU" sz="27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Текст 3"/>
          <p:cNvSpPr>
            <a:spLocks noGrp="1"/>
          </p:cNvSpPr>
          <p:nvPr>
            <p:ph type="body" idx="1"/>
          </p:nvPr>
        </p:nvSpPr>
        <p:spPr/>
        <p:txBody>
          <a:bodyPr/>
          <a:lstStyle/>
          <a:p>
            <a:endParaRPr lang="ru-RU"/>
          </a:p>
        </p:txBody>
      </p:sp>
      <p:pic>
        <p:nvPicPr>
          <p:cNvPr id="8194" name="Picture 2" descr="C:\Users\user\Desktop\морская\2014-03-18\гвардейцы 4 смены радиоэлектр.почетные члены смены.JPG"/>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1547664" y="2708920"/>
            <a:ext cx="6245225" cy="4056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6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Смотрю дедушкин альбом, вглядываюсь в мужественные , обветренные лица моряков с картинок журнала «Советский моряк»</a:t>
            </a:r>
            <a:endParaRPr lang="ru-RU" sz="3200" dirty="0"/>
          </a:p>
        </p:txBody>
      </p:sp>
      <p:pic>
        <p:nvPicPr>
          <p:cNvPr id="6" name="1.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824288"/>
            <a:ext cx="609600" cy="609600"/>
          </a:xfrm>
        </p:spPr>
      </p:pic>
      <p:pic>
        <p:nvPicPr>
          <p:cNvPr id="7" name="Picture 2" descr="C:\Users\user\Desktop\морская\2014-03-18\DSCN043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35696" y="2492896"/>
            <a:ext cx="5111750" cy="3833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2" descr="C:\Users\user\Desktop\морская\2014-03-18\2014-03-18\DSCN042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
            <a:off x="426264" y="2192859"/>
            <a:ext cx="3198813" cy="4433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user\Desktop\морская\2014-03-18\2014-03-18\DSCN042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720000">
            <a:off x="5749925" y="2119724"/>
            <a:ext cx="3394075" cy="443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5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sz="5400" dirty="0">
                <a:ln w="18415" cmpd="sng">
                  <a:solidFill>
                    <a:srgbClr val="FFFFFF"/>
                  </a:solidFill>
                  <a:prstDash val="solid"/>
                </a:ln>
                <a:solidFill>
                  <a:srgbClr val="FFFFFF"/>
                </a:solidFill>
                <a:effectLst>
                  <a:outerShdw blurRad="63500" dir="3600000" algn="tl" rotWithShape="0">
                    <a:srgbClr val="000000">
                      <a:alpha val="70000"/>
                    </a:srgbClr>
                  </a:outerShdw>
                </a:effectLst>
              </a:rPr>
              <a:t>«Свистать всех наверх»!</a:t>
            </a:r>
            <a:endParaRPr lang="ru-RU" dirty="0"/>
          </a:p>
        </p:txBody>
      </p:sp>
      <p:pic>
        <p:nvPicPr>
          <p:cNvPr id="6" name="2.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824288"/>
            <a:ext cx="609600" cy="609600"/>
          </a:xfrm>
        </p:spPr>
      </p:pic>
      <p:pic>
        <p:nvPicPr>
          <p:cNvPr id="7" name="Picture 2" descr="C:\Users\user\Desktop\морская\2014-03-18\2014-03-18\DSCN041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520" y="1920875"/>
            <a:ext cx="3371850" cy="4433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user\Desktop\морская\2014-03-18\2014-03-18\DSCN041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48064" y="1950718"/>
            <a:ext cx="3228975" cy="443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0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6" name="3.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824288"/>
            <a:ext cx="609600" cy="609600"/>
          </a:xfrm>
        </p:spPr>
      </p:pic>
      <p:sp>
        <p:nvSpPr>
          <p:cNvPr id="7" name="Прямоугольник 6"/>
          <p:cNvSpPr/>
          <p:nvPr/>
        </p:nvSpPr>
        <p:spPr>
          <a:xfrm>
            <a:off x="1187624" y="1844824"/>
            <a:ext cx="5670376" cy="1569660"/>
          </a:xfrm>
          <a:prstGeom prst="rect">
            <a:avLst/>
          </a:prstGeom>
        </p:spPr>
        <p:txBody>
          <a:bodyPr wrap="square">
            <a:spAutoFit/>
          </a:bodyPr>
          <a:lstStyle/>
          <a:p>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Вспоминаю рассказы о морских рыбах и животных. Однажды к кораблю подплыли дельфины и дедушка их видел совсем близко!</a:t>
            </a:r>
            <a:endParaRPr lang="ru-RU" sz="2400" dirty="0"/>
          </a:p>
        </p:txBody>
      </p:sp>
      <p:pic>
        <p:nvPicPr>
          <p:cNvPr id="8" name="Picture 2" descr="C:\Users\user\Desktop\морская\2014-03-18\2014-03-18\DSCN042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528" y="2276872"/>
            <a:ext cx="3378200" cy="44338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user\Desktop\морская\2014-03-18\2014-03-18\DSCN042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80012" y="2204864"/>
            <a:ext cx="3355975" cy="443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7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6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i="1" dirty="0" smtClean="0"/>
              <a:t>Начало трудовой биографии в «</a:t>
            </a:r>
            <a:r>
              <a:rPr lang="ru-RU" i="1" dirty="0" err="1" smtClean="0"/>
              <a:t>Гашунском</a:t>
            </a:r>
            <a:r>
              <a:rPr lang="ru-RU" i="1" dirty="0" smtClean="0"/>
              <a:t>». Год 1959.</a:t>
            </a:r>
            <a:endParaRPr lang="ru-RU" i="1" dirty="0"/>
          </a:p>
        </p:txBody>
      </p:sp>
      <p:pic>
        <p:nvPicPr>
          <p:cNvPr id="2050" name="Picture 2" descr="D:\фото\старые фото\007 (9).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615689" y="1935163"/>
            <a:ext cx="5912622" cy="4389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219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ctr"/>
            <a:r>
              <a:rPr lang="ru-RU" dirty="0" smtClean="0"/>
              <a:t> </a:t>
            </a:r>
            <a:r>
              <a:rPr lang="ru-RU" sz="2200" dirty="0" smtClean="0">
                <a:latin typeface="Times New Roman" pitchFamily="18" charset="0"/>
                <a:cs typeface="Times New Roman" pitchFamily="18" charset="0"/>
              </a:rPr>
              <a:t>Шли через степи Калмыкии, за день надо было проходить 35-40 километров и это при июльской жаре 38-40 градусов!</a:t>
            </a:r>
            <a:endParaRPr lang="ru-RU" sz="2200" dirty="0">
              <a:latin typeface="Times New Roman" pitchFamily="18" charset="0"/>
              <a:cs typeface="Times New Roman" pitchFamily="18" charset="0"/>
            </a:endParaRPr>
          </a:p>
        </p:txBody>
      </p:sp>
      <p:pic>
        <p:nvPicPr>
          <p:cNvPr id="7" name="Содержимое 6" descr="степь 1"/>
          <p:cNvPicPr>
            <a:picLocks noGrp="1"/>
          </p:cNvPicPr>
          <p:nvPr>
            <p:ph idx="1"/>
          </p:nvPr>
        </p:nvPicPr>
        <p:blipFill>
          <a:blip r:embed="rId2" cstate="print"/>
          <a:srcRect/>
          <a:stretch>
            <a:fillRect/>
          </a:stretch>
        </p:blipFill>
        <p:spPr bwMode="auto">
          <a:xfrm>
            <a:off x="1444135" y="1935163"/>
            <a:ext cx="6255730"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080120"/>
          </a:xfrm>
        </p:spPr>
        <p:txBody>
          <a:bodyPr/>
          <a:lstStyle/>
          <a:p>
            <a:pPr algn="ctr"/>
            <a:r>
              <a:rPr lang="ru-RU" sz="3200" i="1" dirty="0" smtClean="0">
                <a:latin typeface="Arial Black" pitchFamily="34" charset="0"/>
              </a:rPr>
              <a:t>Династия </a:t>
            </a:r>
            <a:r>
              <a:rPr lang="ru-RU" sz="3200" i="1" dirty="0" err="1" smtClean="0">
                <a:latin typeface="Arial Black" pitchFamily="34" charset="0"/>
              </a:rPr>
              <a:t>Шмуль</a:t>
            </a:r>
            <a:endParaRPr lang="ru-RU" sz="3200" i="1" dirty="0">
              <a:latin typeface="Arial Black" pitchFamily="34" charset="0"/>
            </a:endParaRPr>
          </a:p>
        </p:txBody>
      </p:sp>
      <p:pic>
        <p:nvPicPr>
          <p:cNvPr id="32770" name="Picture 2" descr="C:\Users\1\Desktop\Scan3 (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971600" y="1412776"/>
            <a:ext cx="7180526" cy="5077760"/>
          </a:xfrm>
          <a:prstGeom prst="rect">
            <a:avLst/>
          </a:prstGeom>
          <a:noFill/>
        </p:spPr>
      </p:pic>
    </p:spTree>
    <p:extLst>
      <p:ext uri="{BB962C8B-B14F-4D97-AF65-F5344CB8AC3E}">
        <p14:creationId xmlns:p14="http://schemas.microsoft.com/office/powerpoint/2010/main" val="6005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27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0" y="163513"/>
            <a:ext cx="5791200" cy="1371600"/>
          </a:xfrm>
        </p:spPr>
        <p:txBody>
          <a:bodyPr/>
          <a:lstStyle/>
          <a:p>
            <a:pPr algn="ctr" fontAlgn="auto">
              <a:spcAft>
                <a:spcPts val="0"/>
              </a:spcAft>
              <a:defRPr/>
            </a:pPr>
            <a:r>
              <a:rPr lang="ru-RU" sz="2800" i="1" dirty="0" err="1">
                <a:solidFill>
                  <a:schemeClr val="tx2">
                    <a:satMod val="200000"/>
                  </a:schemeClr>
                </a:solidFill>
                <a:latin typeface="Arial Black" pitchFamily="34" charset="0"/>
              </a:rPr>
              <a:t>Шмуль</a:t>
            </a:r>
            <a:r>
              <a:rPr lang="ru-RU" sz="2800" i="1" dirty="0">
                <a:solidFill>
                  <a:schemeClr val="tx2">
                    <a:satMod val="200000"/>
                  </a:schemeClr>
                </a:solidFill>
                <a:latin typeface="Arial Black" pitchFamily="34" charset="0"/>
              </a:rPr>
              <a:t> </a:t>
            </a:r>
            <a:r>
              <a:rPr lang="ru-RU" sz="2800" i="1" dirty="0" smtClean="0">
                <a:solidFill>
                  <a:schemeClr val="tx2">
                    <a:satMod val="200000"/>
                  </a:schemeClr>
                </a:solidFill>
                <a:latin typeface="Arial Black" pitchFamily="34" charset="0"/>
              </a:rPr>
              <a:t> Илья Филиппович</a:t>
            </a:r>
            <a:endParaRPr lang="ru-RU" sz="2800" i="1" dirty="0">
              <a:solidFill>
                <a:schemeClr val="tx2">
                  <a:satMod val="200000"/>
                </a:schemeClr>
              </a:solidFill>
              <a:latin typeface="Arial Black" pitchFamily="34" charset="0"/>
            </a:endParaRPr>
          </a:p>
        </p:txBody>
      </p:sp>
      <p:pic>
        <p:nvPicPr>
          <p:cNvPr id="6146" name="Picture 2"/>
          <p:cNvPicPr>
            <a:picLocks noChangeAspect="1" noChangeArrowheads="1"/>
          </p:cNvPicPr>
          <p:nvPr/>
        </p:nvPicPr>
        <p:blipFill>
          <a:blip r:embed="rId2" cstate="print"/>
          <a:srcRect b="25814"/>
          <a:stretch>
            <a:fillRect/>
          </a:stretch>
        </p:blipFill>
        <p:spPr bwMode="auto">
          <a:xfrm>
            <a:off x="1403350" y="1557338"/>
            <a:ext cx="6553200" cy="4103910"/>
          </a:xfrm>
          <a:prstGeom prst="rect">
            <a:avLst/>
          </a:prstGeom>
          <a:noFill/>
          <a:ln w="9525">
            <a:noFill/>
            <a:miter lim="800000"/>
            <a:headEnd/>
            <a:tailEnd/>
          </a:ln>
        </p:spPr>
      </p:pic>
    </p:spTree>
    <p:extLst>
      <p:ext uri="{BB962C8B-B14F-4D97-AF65-F5344CB8AC3E}">
        <p14:creationId xmlns:p14="http://schemas.microsoft.com/office/powerpoint/2010/main" val="339826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813" y="5519738"/>
            <a:ext cx="5832475" cy="1008062"/>
          </a:xfrm>
        </p:spPr>
        <p:txBody>
          <a:bodyPr>
            <a:normAutofit fontScale="90000"/>
          </a:bodyPr>
          <a:lstStyle/>
          <a:p>
            <a:pPr algn="ctr" fontAlgn="auto">
              <a:spcAft>
                <a:spcPts val="0"/>
              </a:spcAft>
              <a:defRPr/>
            </a:pPr>
            <a:r>
              <a:rPr lang="ru-RU" sz="2400" b="1" i="1" dirty="0">
                <a:solidFill>
                  <a:schemeClr val="tx2">
                    <a:satMod val="200000"/>
                  </a:schemeClr>
                </a:solidFill>
                <a:latin typeface="Arial Black" pitchFamily="34" charset="0"/>
              </a:rPr>
              <a:t>Фото из юбилейного фотоальбома «Гашунскому-55лет»</a:t>
            </a: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275" y="517525"/>
            <a:ext cx="5688013" cy="4926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46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1986" name="Picture 2" descr="C:\Users\1\Desktop\DSCN0298 (3).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6407696" y="0"/>
            <a:ext cx="2736304" cy="4590659"/>
          </a:xfrm>
          <a:prstGeom prst="rect">
            <a:avLst/>
          </a:prstGeom>
          <a:noFill/>
        </p:spPr>
      </p:pic>
      <p:pic>
        <p:nvPicPr>
          <p:cNvPr id="41987" name="Picture 3" descr="C:\Users\1\Desktop\DSCN0298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43408"/>
            <a:ext cx="3098399" cy="3933056"/>
          </a:xfrm>
          <a:prstGeom prst="rect">
            <a:avLst/>
          </a:prstGeom>
          <a:noFill/>
        </p:spPr>
      </p:pic>
      <p:pic>
        <p:nvPicPr>
          <p:cNvPr id="41988" name="Picture 4" descr="C:\Users\1\Desktop\DSCN0298.JPG"/>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5220072" y="2708920"/>
            <a:ext cx="3168478" cy="4149080"/>
          </a:xfrm>
          <a:prstGeom prst="rect">
            <a:avLst/>
          </a:prstGeom>
          <a:noFill/>
        </p:spPr>
      </p:pic>
      <p:pic>
        <p:nvPicPr>
          <p:cNvPr id="41989" name="Picture 5" descr="C:\Users\1\Desktop\DSCN0310.JPG"/>
          <p:cNvPicPr>
            <a:picLocks noChangeAspect="1" noChangeArrowheads="1"/>
          </p:cNvPicPr>
          <p:nvPr/>
        </p:nvPicPr>
        <p:blipFill>
          <a:blip r:embed="rId5" cstate="email">
            <a:extLst>
              <a:ext uri="{28A0092B-C50C-407E-A947-70E740481C1C}">
                <a14:useLocalDpi xmlns:a14="http://schemas.microsoft.com/office/drawing/2010/main"/>
              </a:ext>
            </a:extLst>
          </a:blip>
          <a:srcRect t="7115" b="3558"/>
          <a:stretch>
            <a:fillRect/>
          </a:stretch>
        </p:blipFill>
        <p:spPr bwMode="auto">
          <a:xfrm>
            <a:off x="1835696" y="2740857"/>
            <a:ext cx="2808312" cy="4117143"/>
          </a:xfrm>
          <a:prstGeom prst="rect">
            <a:avLst/>
          </a:prstGeom>
          <a:noFill/>
        </p:spPr>
      </p:pic>
    </p:spTree>
    <p:extLst>
      <p:ext uri="{BB962C8B-B14F-4D97-AF65-F5344CB8AC3E}">
        <p14:creationId xmlns:p14="http://schemas.microsoft.com/office/powerpoint/2010/main" val="3169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additive="base">
                                        <p:cTn id="7" dur="500" fill="hold"/>
                                        <p:tgtEl>
                                          <p:spTgt spid="41987"/>
                                        </p:tgtEl>
                                        <p:attrNameLst>
                                          <p:attrName>ppt_x</p:attrName>
                                        </p:attrNameLst>
                                      </p:cBhvr>
                                      <p:tavLst>
                                        <p:tav tm="0">
                                          <p:val>
                                            <p:strVal val="#ppt_x"/>
                                          </p:val>
                                        </p:tav>
                                        <p:tav tm="100000">
                                          <p:val>
                                            <p:strVal val="#ppt_x"/>
                                          </p:val>
                                        </p:tav>
                                      </p:tavLst>
                                    </p:anim>
                                    <p:anim calcmode="lin" valueType="num">
                                      <p:cBhvr additive="base">
                                        <p:cTn id="8"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6"/>
                                        </p:tgtEl>
                                        <p:attrNameLst>
                                          <p:attrName>style.visibility</p:attrName>
                                        </p:attrNameLst>
                                      </p:cBhvr>
                                      <p:to>
                                        <p:strVal val="visible"/>
                                      </p:to>
                                    </p:set>
                                    <p:anim calcmode="lin" valueType="num">
                                      <p:cBhvr additive="base">
                                        <p:cTn id="13" dur="500" fill="hold"/>
                                        <p:tgtEl>
                                          <p:spTgt spid="41986"/>
                                        </p:tgtEl>
                                        <p:attrNameLst>
                                          <p:attrName>ppt_x</p:attrName>
                                        </p:attrNameLst>
                                      </p:cBhvr>
                                      <p:tavLst>
                                        <p:tav tm="0">
                                          <p:val>
                                            <p:strVal val="#ppt_x"/>
                                          </p:val>
                                        </p:tav>
                                        <p:tav tm="100000">
                                          <p:val>
                                            <p:strVal val="#ppt_x"/>
                                          </p:val>
                                        </p:tav>
                                      </p:tavLst>
                                    </p:anim>
                                    <p:anim calcmode="lin" valueType="num">
                                      <p:cBhvr additive="base">
                                        <p:cTn id="14"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988"/>
                                        </p:tgtEl>
                                        <p:attrNameLst>
                                          <p:attrName>style.visibility</p:attrName>
                                        </p:attrNameLst>
                                      </p:cBhvr>
                                      <p:to>
                                        <p:strVal val="visible"/>
                                      </p:to>
                                    </p:set>
                                    <p:anim calcmode="lin" valueType="num">
                                      <p:cBhvr additive="base">
                                        <p:cTn id="19" dur="500" fill="hold"/>
                                        <p:tgtEl>
                                          <p:spTgt spid="41988"/>
                                        </p:tgtEl>
                                        <p:attrNameLst>
                                          <p:attrName>ppt_x</p:attrName>
                                        </p:attrNameLst>
                                      </p:cBhvr>
                                      <p:tavLst>
                                        <p:tav tm="0">
                                          <p:val>
                                            <p:strVal val="#ppt_x"/>
                                          </p:val>
                                        </p:tav>
                                        <p:tav tm="100000">
                                          <p:val>
                                            <p:strVal val="#ppt_x"/>
                                          </p:val>
                                        </p:tav>
                                      </p:tavLst>
                                    </p:anim>
                                    <p:anim calcmode="lin" valueType="num">
                                      <p:cBhvr additive="base">
                                        <p:cTn id="20"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989"/>
                                        </p:tgtEl>
                                        <p:attrNameLst>
                                          <p:attrName>style.visibility</p:attrName>
                                        </p:attrNameLst>
                                      </p:cBhvr>
                                      <p:to>
                                        <p:strVal val="visible"/>
                                      </p:to>
                                    </p:set>
                                    <p:animEffect transition="in" filter="barn(inVertical)">
                                      <p:cBhvr>
                                        <p:cTn id="25"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dirty="0" smtClean="0"/>
              <a:t> </a:t>
            </a:r>
            <a:r>
              <a:rPr lang="ru-RU" sz="3200" dirty="0" smtClean="0">
                <a:latin typeface="Times New Roman" pitchFamily="18" charset="0"/>
                <a:cs typeface="Times New Roman" pitchFamily="18" charset="0"/>
              </a:rPr>
              <a:t>…трудовые будни:</a:t>
            </a:r>
            <a:endParaRPr lang="ru-RU" sz="3200" dirty="0">
              <a:latin typeface="Times New Roman" pitchFamily="18" charset="0"/>
              <a:cs typeface="Times New Roman" pitchFamily="18" charset="0"/>
            </a:endParaRPr>
          </a:p>
        </p:txBody>
      </p:sp>
      <p:sp>
        <p:nvSpPr>
          <p:cNvPr id="5" name="Текст 4"/>
          <p:cNvSpPr>
            <a:spLocks noGrp="1"/>
          </p:cNvSpPr>
          <p:nvPr>
            <p:ph type="body" idx="1"/>
          </p:nvPr>
        </p:nvSpPr>
        <p:spPr/>
        <p:txBody>
          <a:bodyPr/>
          <a:lstStyle/>
          <a:p>
            <a:r>
              <a:rPr lang="ru-RU" sz="1800" dirty="0" smtClean="0"/>
              <a:t>Объезд  животноводческих точек с главным селекционером Ковалевым Н.С. 1959г.</a:t>
            </a:r>
            <a:endParaRPr lang="ru-RU" sz="1800" dirty="0"/>
          </a:p>
        </p:txBody>
      </p:sp>
      <p:sp>
        <p:nvSpPr>
          <p:cNvPr id="7" name="Текст 6"/>
          <p:cNvSpPr>
            <a:spLocks noGrp="1"/>
          </p:cNvSpPr>
          <p:nvPr>
            <p:ph type="body" sz="half" idx="3"/>
          </p:nvPr>
        </p:nvSpPr>
        <p:spPr/>
        <p:txBody>
          <a:bodyPr>
            <a:noAutofit/>
          </a:bodyPr>
          <a:lstStyle/>
          <a:p>
            <a:pPr algn="ctr"/>
            <a:r>
              <a:rPr lang="ru-RU" sz="1800" dirty="0" smtClean="0"/>
              <a:t>Встреча с профессором НИИ</a:t>
            </a:r>
          </a:p>
          <a:p>
            <a:pPr algn="ctr"/>
            <a:r>
              <a:rPr lang="ru-RU" sz="1800" dirty="0" err="1" smtClean="0"/>
              <a:t>Суяровым</a:t>
            </a:r>
            <a:r>
              <a:rPr lang="ru-RU" sz="1800" dirty="0" smtClean="0"/>
              <a:t> В.Ф. сотрудничавшим с </a:t>
            </a:r>
            <a:r>
              <a:rPr lang="ru-RU" sz="2000" dirty="0" smtClean="0"/>
              <a:t>племзаводом.1963г.</a:t>
            </a:r>
            <a:endParaRPr lang="ru-RU" sz="2000" dirty="0"/>
          </a:p>
        </p:txBody>
      </p:sp>
      <p:pic>
        <p:nvPicPr>
          <p:cNvPr id="9218" name="Picture 2" descr="C:\Users\1\Desktop\Рисунок (17).jpg"/>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bwMode="auto">
          <a:xfrm>
            <a:off x="457200" y="2933203"/>
            <a:ext cx="4040188" cy="3009307"/>
          </a:xfrm>
          <a:prstGeom prst="rect">
            <a:avLst/>
          </a:prstGeom>
          <a:noFill/>
        </p:spPr>
      </p:pic>
      <p:pic>
        <p:nvPicPr>
          <p:cNvPr id="1026" name="Picture 2" descr="C:\Users\1\Desktop\Рисунок (8).jpg"/>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5445927" y="2996952"/>
            <a:ext cx="2439971" cy="3364161"/>
          </a:xfrm>
          <a:prstGeom prst="rect">
            <a:avLst/>
          </a:prstGeom>
          <a:ln>
            <a:noFill/>
          </a:ln>
          <a:effectLst>
            <a:outerShdw blurRad="292100" dist="139700" dir="2700000" algn="tl" rotWithShape="0">
              <a:srgbClr val="333333">
                <a:alpha val="65000"/>
              </a:srgbClr>
            </a:outerShdw>
          </a:effectLst>
        </p:spPr>
      </p:pic>
      <p:pic>
        <p:nvPicPr>
          <p:cNvPr id="8" name="Picture 2" descr="C:\Users\1\Desktop\Рисунок (1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2924944"/>
            <a:ext cx="4040188" cy="3009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59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circle(in)">
                                      <p:cBhvr>
                                        <p:cTn id="17" dur="20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linds(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pPr algn="ctr"/>
            <a:r>
              <a:rPr lang="ru-RU" sz="4000" dirty="0" smtClean="0">
                <a:latin typeface="Times New Roman" pitchFamily="18" charset="0"/>
                <a:cs typeface="Times New Roman" pitchFamily="18" charset="0"/>
              </a:rPr>
              <a:t>На животноводческой точке зимой</a:t>
            </a:r>
            <a:endParaRPr lang="ru-RU" sz="4000" dirty="0">
              <a:latin typeface="Times New Roman" pitchFamily="18" charset="0"/>
              <a:cs typeface="Times New Roman" pitchFamily="18" charset="0"/>
            </a:endParaRPr>
          </a:p>
        </p:txBody>
      </p:sp>
      <p:pic>
        <p:nvPicPr>
          <p:cNvPr id="4098" name="Picture 2" descr="C:\Users\1\Desktop\Рисунок (23).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302438" y="1935163"/>
            <a:ext cx="6539123" cy="4389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744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362950" cy="1116013"/>
          </a:xfrm>
        </p:spPr>
        <p:txBody>
          <a:bodyPr/>
          <a:lstStyle/>
          <a:p>
            <a:pPr algn="ctr" fontAlgn="auto">
              <a:spcAft>
                <a:spcPts val="0"/>
              </a:spcAft>
              <a:defRPr/>
            </a:pPr>
            <a:r>
              <a:rPr lang="ru-RU" sz="2000" b="1" i="1" dirty="0">
                <a:solidFill>
                  <a:schemeClr val="tx2">
                    <a:satMod val="200000"/>
                  </a:schemeClr>
                </a:solidFill>
                <a:latin typeface="Arial Black" pitchFamily="34" charset="0"/>
              </a:rPr>
              <a:t>Главный зоотехник Я.А Козлов и зав.отделом овцеводства ДЗНИИСХ </a:t>
            </a:r>
            <a:r>
              <a:rPr lang="ru-RU" sz="2000" b="1" i="1" dirty="0" err="1">
                <a:solidFill>
                  <a:schemeClr val="tx2">
                    <a:satMod val="200000"/>
                  </a:schemeClr>
                </a:solidFill>
                <a:latin typeface="Arial Black" pitchFamily="34" charset="0"/>
              </a:rPr>
              <a:t>Л.М.Ожигов</a:t>
            </a:r>
            <a:r>
              <a:rPr lang="ru-RU" sz="2000" b="1" i="1" dirty="0">
                <a:solidFill>
                  <a:schemeClr val="tx2">
                    <a:satMod val="200000"/>
                  </a:schemeClr>
                </a:solidFill>
                <a:latin typeface="Arial Black" pitchFamily="34" charset="0"/>
              </a:rPr>
              <a:t> особое внимание уделяли отбору племенных баранов</a:t>
            </a:r>
          </a:p>
        </p:txBody>
      </p:sp>
      <p:pic>
        <p:nvPicPr>
          <p:cNvPr id="12290" name="Picture 2"/>
          <p:cNvPicPr>
            <a:picLocks noChangeAspect="1" noChangeArrowheads="1"/>
          </p:cNvPicPr>
          <p:nvPr/>
        </p:nvPicPr>
        <p:blipFill>
          <a:blip r:embed="rId2" cstate="print"/>
          <a:srcRect/>
          <a:stretch>
            <a:fillRect/>
          </a:stretch>
        </p:blipFill>
        <p:spPr bwMode="auto">
          <a:xfrm>
            <a:off x="1087438" y="1214438"/>
            <a:ext cx="7456487" cy="5472112"/>
          </a:xfrm>
          <a:prstGeom prst="rect">
            <a:avLst/>
          </a:prstGeom>
          <a:noFill/>
          <a:ln w="9525">
            <a:noFill/>
            <a:miter lim="800000"/>
            <a:headEnd/>
            <a:tailEnd/>
          </a:ln>
        </p:spPr>
      </p:pic>
    </p:spTree>
    <p:extLst>
      <p:ext uri="{BB962C8B-B14F-4D97-AF65-F5344CB8AC3E}">
        <p14:creationId xmlns:p14="http://schemas.microsoft.com/office/powerpoint/2010/main" val="41154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additive="base">
                                        <p:cTn id="12" dur="500" fill="hold"/>
                                        <p:tgtEl>
                                          <p:spTgt spid="12290"/>
                                        </p:tgtEl>
                                        <p:attrNameLst>
                                          <p:attrName>ppt_x</p:attrName>
                                        </p:attrNameLst>
                                      </p:cBhvr>
                                      <p:tavLst>
                                        <p:tav tm="0">
                                          <p:val>
                                            <p:strVal val="#ppt_x"/>
                                          </p:val>
                                        </p:tav>
                                        <p:tav tm="100000">
                                          <p:val>
                                            <p:strVal val="#ppt_x"/>
                                          </p:val>
                                        </p:tav>
                                      </p:tavLst>
                                    </p:anim>
                                    <p:anim calcmode="lin" valueType="num">
                                      <p:cBhvr additive="base">
                                        <p:cTn id="13"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smtClean="0">
                <a:latin typeface="Times New Roman" pitchFamily="18" charset="0"/>
                <a:cs typeface="Times New Roman" pitchFamily="18" charset="0"/>
              </a:rPr>
              <a:t>Подготовка овец к выставке</a:t>
            </a:r>
            <a:endParaRPr lang="ru-RU" dirty="0">
              <a:latin typeface="Times New Roman" pitchFamily="18" charset="0"/>
              <a:cs typeface="Times New Roman" pitchFamily="18" charset="0"/>
            </a:endParaRPr>
          </a:p>
        </p:txBody>
      </p:sp>
      <p:pic>
        <p:nvPicPr>
          <p:cNvPr id="5122" name="Picture 2" descr="C:\Users\1\Desktop\Рисунок (21).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87766" y="1935163"/>
            <a:ext cx="5968468" cy="438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05379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i="1" dirty="0" smtClean="0">
                <a:latin typeface="Arial Black" pitchFamily="34" charset="0"/>
              </a:rPr>
              <a:t>Бараны линии 7179</a:t>
            </a:r>
            <a:endParaRPr lang="ru-RU" i="1" dirty="0">
              <a:latin typeface="Arial Black" pitchFamily="34" charset="0"/>
            </a:endParaRPr>
          </a:p>
        </p:txBody>
      </p:sp>
      <p:pic>
        <p:nvPicPr>
          <p:cNvPr id="40962" name="Picture 2" descr="C:\Users\1\Desktop\DSCN0309.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84148" y="1772816"/>
            <a:ext cx="7232904" cy="4196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50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5625" y="260350"/>
            <a:ext cx="5564188" cy="576263"/>
          </a:xfrm>
        </p:spPr>
        <p:txBody>
          <a:bodyPr/>
          <a:lstStyle/>
          <a:p>
            <a:pPr algn="ctr" fontAlgn="auto">
              <a:spcAft>
                <a:spcPts val="0"/>
              </a:spcAft>
              <a:defRPr/>
            </a:pPr>
            <a:r>
              <a:rPr lang="ru-RU" sz="2400" b="1" i="1" dirty="0" smtClean="0">
                <a:solidFill>
                  <a:schemeClr val="tx2">
                    <a:satMod val="200000"/>
                  </a:schemeClr>
                </a:solidFill>
                <a:latin typeface="Arial Black" pitchFamily="34" charset="0"/>
              </a:rPr>
              <a:t>Наше «золотое руно»</a:t>
            </a:r>
            <a:endParaRPr lang="ru-RU" sz="2400" b="1" i="1" dirty="0">
              <a:solidFill>
                <a:schemeClr val="tx2">
                  <a:satMod val="200000"/>
                </a:schemeClr>
              </a:solidFill>
              <a:latin typeface="Arial Black"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900113" y="981075"/>
            <a:ext cx="7559675" cy="566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70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70000" lnSpcReduction="20000"/>
          </a:bodyPr>
          <a:lstStyle/>
          <a:p>
            <a:r>
              <a:rPr lang="ru-RU" dirty="0" smtClean="0"/>
              <a:t>За две недели дошли до Волги. Скот переправляли на наспех сколоченных грузовых баржах. На палубе были ограждения из двух досок, куда загоняли целый гурт. Переправившись через Волгу, мы устроились возле берега на ночёвку. Вечером мы услышали нарастающий шум самолётов. Насчитали 36 немецких бомбардировщиков. Фашистские лётчики бросали зажигательные бомбы, от которых загоралась нефть на поверхности воды. Гибли люди, которые переправляли скот.</a:t>
            </a:r>
          </a:p>
          <a:p>
            <a:r>
              <a:rPr lang="ru-RU" dirty="0" smtClean="0"/>
              <a:t>  Дальше пошли по заволжским полям и степям Казахстана. Прошли мимо станции Эльтон, находящейся на солёном озере. Пришли на место в конце октября 1942 года. В дороге находились более </a:t>
            </a:r>
            <a:r>
              <a:rPr lang="ru-RU" b="1" dirty="0" smtClean="0"/>
              <a:t>трёх месяцев</a:t>
            </a:r>
            <a:r>
              <a:rPr lang="ru-RU" dirty="0" smtClean="0"/>
              <a:t>, пройдя свыше </a:t>
            </a:r>
            <a:r>
              <a:rPr lang="ru-RU" b="1" dirty="0" smtClean="0"/>
              <a:t>двух тысяч километров. </a:t>
            </a:r>
            <a:r>
              <a:rPr lang="ru-RU" dirty="0" smtClean="0"/>
              <a:t>Разместили нас в совхозе «</a:t>
            </a:r>
            <a:r>
              <a:rPr lang="ru-RU" dirty="0" err="1" smtClean="0"/>
              <a:t>Аккозинский</a:t>
            </a:r>
            <a:r>
              <a:rPr lang="ru-RU" dirty="0" smtClean="0"/>
              <a:t>» </a:t>
            </a:r>
            <a:r>
              <a:rPr lang="ru-RU" dirty="0" err="1" smtClean="0"/>
              <a:t>Западно-Казахстанской</a:t>
            </a:r>
            <a:r>
              <a:rPr lang="ru-RU" dirty="0" smtClean="0"/>
              <a:t> области. Жили в землянках по 2-3 семьи. В феврале 1943 года узнали, что немцев разбили под Сталинградом и освобождены </a:t>
            </a:r>
            <a:r>
              <a:rPr lang="ru-RU" dirty="0" err="1" smtClean="0"/>
              <a:t>Ремонтненский</a:t>
            </a:r>
            <a:r>
              <a:rPr lang="ru-RU" dirty="0" smtClean="0"/>
              <a:t> и </a:t>
            </a:r>
            <a:r>
              <a:rPr lang="ru-RU" dirty="0" err="1" smtClean="0"/>
              <a:t>Зимовниковский</a:t>
            </a:r>
            <a:r>
              <a:rPr lang="ru-RU" dirty="0" smtClean="0"/>
              <a:t> районы. Нашей радости не было предела, все думали о возвращении в родные места. А в марте отца призвали в армию и я стал гуртоправом. В бригаде работали мать, сестра и ещё одна женщина.»</a:t>
            </a:r>
          </a:p>
          <a:p>
            <a:endParaRPr lang="ru-RU" dirty="0" smtClean="0"/>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pPr algn="ctr"/>
            <a:r>
              <a:rPr lang="ru-RU" dirty="0" smtClean="0">
                <a:latin typeface="Times New Roman" pitchFamily="18" charset="0"/>
                <a:cs typeface="Times New Roman" pitchFamily="18" charset="0"/>
              </a:rPr>
              <a:t> </a:t>
            </a:r>
            <a:r>
              <a:rPr lang="ru-RU" sz="4000" dirty="0" smtClean="0">
                <a:latin typeface="Times New Roman" pitchFamily="18" charset="0"/>
                <a:cs typeface="Times New Roman" pitchFamily="18" charset="0"/>
              </a:rPr>
              <a:t>Часто с семьёй бывать не приходилось</a:t>
            </a:r>
            <a:r>
              <a:rPr lang="ru-RU" dirty="0" smtClean="0">
                <a:latin typeface="Times New Roman" pitchFamily="18" charset="0"/>
                <a:cs typeface="Times New Roman" pitchFamily="18" charset="0"/>
              </a:rPr>
              <a:t>…</a:t>
            </a:r>
            <a:r>
              <a:rPr lang="ru-RU" sz="3100" b="1" dirty="0" smtClean="0">
                <a:latin typeface="Times New Roman" pitchFamily="18" charset="0"/>
                <a:cs typeface="Times New Roman" pitchFamily="18" charset="0"/>
              </a:rPr>
              <a:t> </a:t>
            </a:r>
            <a:endParaRPr lang="ru-RU" sz="3100" b="1" dirty="0">
              <a:latin typeface="Times New Roman" pitchFamily="18" charset="0"/>
              <a:cs typeface="Times New Roman" pitchFamily="18" charset="0"/>
            </a:endParaRPr>
          </a:p>
        </p:txBody>
      </p:sp>
      <p:sp>
        <p:nvSpPr>
          <p:cNvPr id="9" name="Текст 8"/>
          <p:cNvSpPr>
            <a:spLocks noGrp="1"/>
          </p:cNvSpPr>
          <p:nvPr>
            <p:ph type="body" idx="1"/>
          </p:nvPr>
        </p:nvSpPr>
        <p:spPr/>
        <p:txBody>
          <a:bodyPr/>
          <a:lstStyle/>
          <a:p>
            <a:pPr algn="ctr"/>
            <a:r>
              <a:rPr lang="ru-RU" dirty="0" smtClean="0"/>
              <a:t>1 мая 1966года</a:t>
            </a:r>
            <a:endParaRPr lang="ru-RU" dirty="0"/>
          </a:p>
        </p:txBody>
      </p:sp>
      <p:sp>
        <p:nvSpPr>
          <p:cNvPr id="10" name="Текст 9"/>
          <p:cNvSpPr>
            <a:spLocks noGrp="1"/>
          </p:cNvSpPr>
          <p:nvPr>
            <p:ph type="body" sz="half" idx="3"/>
          </p:nvPr>
        </p:nvSpPr>
        <p:spPr/>
        <p:txBody>
          <a:bodyPr/>
          <a:lstStyle/>
          <a:p>
            <a:pPr algn="ctr"/>
            <a:r>
              <a:rPr lang="ru-RU" dirty="0" smtClean="0"/>
              <a:t>Адлер 1972 год</a:t>
            </a:r>
            <a:endParaRPr lang="ru-RU" dirty="0"/>
          </a:p>
        </p:txBody>
      </p:sp>
      <p:pic>
        <p:nvPicPr>
          <p:cNvPr id="3074" name="Picture 2" descr="C:\Users\1\Desktop\Рисунок (3).jpg"/>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tretch>
            <a:fillRect/>
          </a:stretch>
        </p:blipFill>
        <p:spPr bwMode="auto">
          <a:xfrm>
            <a:off x="395536" y="2636912"/>
            <a:ext cx="4040188" cy="3068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C:\Users\1\Desktop\Рисунок (16).jpg"/>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4572000" y="3429000"/>
            <a:ext cx="4041775" cy="309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493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linds(horizont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075"/>
                                        </p:tgtEl>
                                        <p:attrNameLst>
                                          <p:attrName>style.visibility</p:attrName>
                                        </p:attrNameLst>
                                      </p:cBhvr>
                                      <p:to>
                                        <p:strVal val="visible"/>
                                      </p:to>
                                    </p:set>
                                    <p:anim calcmode="lin" valueType="num">
                                      <p:cBhvr additive="base">
                                        <p:cTn id="28" dur="500" fill="hold"/>
                                        <p:tgtEl>
                                          <p:spTgt spid="3075"/>
                                        </p:tgtEl>
                                        <p:attrNameLst>
                                          <p:attrName>ppt_x</p:attrName>
                                        </p:attrNameLst>
                                      </p:cBhvr>
                                      <p:tavLst>
                                        <p:tav tm="0">
                                          <p:val>
                                            <p:strVal val="#ppt_x"/>
                                          </p:val>
                                        </p:tav>
                                        <p:tav tm="100000">
                                          <p:val>
                                            <p:strVal val="#ppt_x"/>
                                          </p:val>
                                        </p:tav>
                                      </p:tavLst>
                                    </p:anim>
                                    <p:anim calcmode="lin" valueType="num">
                                      <p:cBhvr additive="base">
                                        <p:cTn id="29"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P spid="1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457200" y="980728"/>
            <a:ext cx="4040188" cy="1152128"/>
          </a:xfrm>
        </p:spPr>
        <p:txBody>
          <a:bodyPr/>
          <a:lstStyle/>
          <a:p>
            <a:r>
              <a:rPr lang="ru-RU" dirty="0" smtClean="0"/>
              <a:t>С сыном на озере Рица </a:t>
            </a:r>
            <a:r>
              <a:rPr lang="ru-RU" dirty="0"/>
              <a:t>А</a:t>
            </a:r>
            <a:r>
              <a:rPr lang="ru-RU" dirty="0" smtClean="0"/>
              <a:t>бхазия</a:t>
            </a:r>
            <a:endParaRPr lang="ru-RU" dirty="0"/>
          </a:p>
        </p:txBody>
      </p:sp>
      <p:sp>
        <p:nvSpPr>
          <p:cNvPr id="4" name="Текст 3"/>
          <p:cNvSpPr>
            <a:spLocks noGrp="1"/>
          </p:cNvSpPr>
          <p:nvPr>
            <p:ph type="body" sz="half" idx="3"/>
          </p:nvPr>
        </p:nvSpPr>
        <p:spPr>
          <a:xfrm>
            <a:off x="4645025" y="836713"/>
            <a:ext cx="4041775" cy="1296144"/>
          </a:xfrm>
        </p:spPr>
        <p:txBody>
          <a:bodyPr/>
          <a:lstStyle/>
          <a:p>
            <a:pPr algn="ctr"/>
            <a:r>
              <a:rPr lang="ru-RU" dirty="0" smtClean="0"/>
              <a:t>Дедушка и моя мама</a:t>
            </a:r>
            <a:endParaRPr lang="ru-RU" dirty="0"/>
          </a:p>
        </p:txBody>
      </p:sp>
      <p:pic>
        <p:nvPicPr>
          <p:cNvPr id="9" name="Picture 2" descr="C:\Users\user\Desktop\image.jpg"/>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tretch>
            <a:fillRect/>
          </a:stretch>
        </p:blipFill>
        <p:spPr bwMode="auto">
          <a:xfrm>
            <a:off x="971600" y="1871771"/>
            <a:ext cx="2941095" cy="498622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user\Desktop\image (1).jpg"/>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5233092" y="1700808"/>
            <a:ext cx="3445695"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5639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fontScale="90000"/>
          </a:bodyPr>
          <a:lstStyle/>
          <a:p>
            <a:pPr algn="ctr"/>
            <a:r>
              <a:rPr lang="ru-RU" dirty="0" smtClean="0"/>
              <a:t>Умели работать-умели и отдыхать!</a:t>
            </a:r>
            <a:endParaRPr lang="ru-RU" dirty="0"/>
          </a:p>
        </p:txBody>
      </p:sp>
      <p:pic>
        <p:nvPicPr>
          <p:cNvPr id="10242" name="Picture 2" descr="C:\Users\user\Desktop\image (2).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422628" y="1935163"/>
            <a:ext cx="6749772" cy="4703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C:\Users\user\Documents\Фото\мои фото\старые фото\гашунский и гашуняне\Scan 4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1477706"/>
            <a:ext cx="8005935" cy="5181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2710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800" dirty="0" smtClean="0">
                <a:latin typeface="Times New Roman" pitchFamily="18" charset="0"/>
                <a:cs typeface="Times New Roman" pitchFamily="18" charset="0"/>
              </a:rPr>
              <a:t>За годы работы было много всего : выезды на семинары, конференции по обмену опытом работы,</a:t>
            </a:r>
            <a:endParaRPr lang="ru-RU" sz="2800" dirty="0">
              <a:latin typeface="Times New Roman" pitchFamily="18" charset="0"/>
              <a:cs typeface="Times New Roman" pitchFamily="18" charset="0"/>
            </a:endParaRPr>
          </a:p>
        </p:txBody>
      </p:sp>
      <p:pic>
        <p:nvPicPr>
          <p:cNvPr id="8194" name="Picture 2" descr="C:\Users\1\Desktop\Рисунок (13).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971600" y="1916832"/>
            <a:ext cx="3243493" cy="4433888"/>
          </a:xfrm>
          <a:prstGeom prst="rect">
            <a:avLst/>
          </a:prstGeom>
          <a:ln>
            <a:noFill/>
          </a:ln>
          <a:effectLst>
            <a:outerShdw blurRad="292100" dist="139700" dir="2700000" algn="tl" rotWithShape="0">
              <a:srgbClr val="333333">
                <a:alpha val="65000"/>
              </a:srgbClr>
            </a:outerShdw>
          </a:effectLst>
        </p:spPr>
      </p:pic>
      <p:pic>
        <p:nvPicPr>
          <p:cNvPr id="8195" name="Picture 3" descr="C:\Users\1\Desktop\Рисунок (18).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648200" y="2907701"/>
            <a:ext cx="4038600" cy="2460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7433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ctr"/>
            <a:r>
              <a:rPr lang="ru-RU" sz="3200" dirty="0" smtClean="0">
                <a:latin typeface="Times New Roman" pitchFamily="18" charset="0"/>
                <a:cs typeface="Times New Roman" pitchFamily="18" charset="0"/>
              </a:rPr>
              <a:t>Курсы усовершенствования зоотехников.</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Новочеркасск,1956 год.</a:t>
            </a:r>
            <a:endParaRPr lang="ru-RU" sz="3200" dirty="0">
              <a:latin typeface="Times New Roman" pitchFamily="18" charset="0"/>
              <a:cs typeface="Times New Roman" pitchFamily="18" charset="0"/>
            </a:endParaRPr>
          </a:p>
        </p:txBody>
      </p:sp>
      <p:pic>
        <p:nvPicPr>
          <p:cNvPr id="7170" name="Picture 2" descr="C:\Users\1\Desktop\Рисунок (19).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07704" y="2348880"/>
            <a:ext cx="5214996" cy="3578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4000" dirty="0" smtClean="0">
                <a:latin typeface="Times New Roman" pitchFamily="18" charset="0"/>
                <a:cs typeface="Times New Roman" pitchFamily="18" charset="0"/>
              </a:rPr>
              <a:t>Животноводческая выставка. г.Сальск</a:t>
            </a:r>
            <a:br>
              <a:rPr lang="ru-RU" sz="4000" dirty="0" smtClean="0">
                <a:latin typeface="Times New Roman" pitchFamily="18" charset="0"/>
                <a:cs typeface="Times New Roman" pitchFamily="18" charset="0"/>
              </a:rPr>
            </a:br>
            <a:r>
              <a:rPr lang="ru-RU" sz="4000" dirty="0" smtClean="0">
                <a:latin typeface="Times New Roman" pitchFamily="18" charset="0"/>
                <a:cs typeface="Times New Roman" pitchFamily="18" charset="0"/>
              </a:rPr>
              <a:t>1967год</a:t>
            </a:r>
            <a:endParaRPr lang="ru-RU" sz="4000" dirty="0">
              <a:latin typeface="Times New Roman" pitchFamily="18" charset="0"/>
              <a:cs typeface="Times New Roman" pitchFamily="18" charset="0"/>
            </a:endParaRPr>
          </a:p>
        </p:txBody>
      </p:sp>
      <p:pic>
        <p:nvPicPr>
          <p:cNvPr id="6146" name="Picture 2" descr="C:\Users\1\Desktop\Рисунок (24).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18528" y="1935163"/>
            <a:ext cx="6106944" cy="438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35652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latin typeface="Arial Black" pitchFamily="34" charset="0"/>
                <a:cs typeface="Times New Roman" pitchFamily="18" charset="0"/>
              </a:rPr>
              <a:t>Нами интересуются…</a:t>
            </a:r>
            <a:endParaRPr lang="ru-RU" b="1" i="1" dirty="0">
              <a:latin typeface="Arial Black" pitchFamily="34" charset="0"/>
              <a:cs typeface="Times New Roman" pitchFamily="18" charset="0"/>
            </a:endParaRPr>
          </a:p>
        </p:txBody>
      </p:sp>
      <p:pic>
        <p:nvPicPr>
          <p:cNvPr id="7170" name="Picture 2" descr="C:\Users\1\Desktop\Рисунок (2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650314" y="1935163"/>
            <a:ext cx="5843372" cy="438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030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i="1" dirty="0" smtClean="0">
                <a:latin typeface="Arial Black" pitchFamily="34" charset="0"/>
                <a:cs typeface="Times New Roman" pitchFamily="18" charset="0"/>
              </a:rPr>
              <a:t>Пионеры вручают цветы  «</a:t>
            </a:r>
            <a:r>
              <a:rPr lang="ru-RU" sz="2800" i="1" dirty="0" err="1" smtClean="0">
                <a:latin typeface="Arial Black" pitchFamily="34" charset="0"/>
                <a:cs typeface="Times New Roman" pitchFamily="18" charset="0"/>
              </a:rPr>
              <a:t>гашунцам</a:t>
            </a:r>
            <a:r>
              <a:rPr lang="ru-RU" sz="2800" i="1" dirty="0" smtClean="0">
                <a:latin typeface="Arial Black" pitchFamily="34" charset="0"/>
                <a:cs typeface="Times New Roman" pitchFamily="18" charset="0"/>
              </a:rPr>
              <a:t>»,участникам выставки</a:t>
            </a:r>
            <a:endParaRPr lang="ru-RU" sz="2800" i="1" dirty="0">
              <a:latin typeface="Arial Black" pitchFamily="34" charset="0"/>
              <a:cs typeface="Times New Roman" pitchFamily="18" charset="0"/>
            </a:endParaRPr>
          </a:p>
        </p:txBody>
      </p:sp>
      <p:pic>
        <p:nvPicPr>
          <p:cNvPr id="12290" name="Picture 2" descr="C:\Users\1\Desktop\Рисунок (1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952639" y="1935163"/>
            <a:ext cx="7238721" cy="4389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0187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edge">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sz="2000" b="1" i="1" dirty="0" smtClean="0">
                <a:latin typeface="Arial Black" pitchFamily="34" charset="0"/>
              </a:rPr>
              <a:t>За время существования </a:t>
            </a:r>
            <a:r>
              <a:rPr lang="ru-RU" sz="2000" b="1" i="1" dirty="0" err="1" smtClean="0">
                <a:latin typeface="Arial Black" pitchFamily="34" charset="0"/>
              </a:rPr>
              <a:t>племзавода</a:t>
            </a:r>
            <a:r>
              <a:rPr lang="ru-RU" sz="2000" b="1" i="1" dirty="0" smtClean="0">
                <a:latin typeface="Arial Black" pitchFamily="34" charset="0"/>
              </a:rPr>
              <a:t> «</a:t>
            </a:r>
            <a:r>
              <a:rPr lang="ru-RU" sz="2000" b="1" i="1" dirty="0" err="1" smtClean="0">
                <a:latin typeface="Arial Black" pitchFamily="34" charset="0"/>
              </a:rPr>
              <a:t>Гашунский</a:t>
            </a:r>
            <a:r>
              <a:rPr lang="ru-RU" sz="2000" b="1" i="1" dirty="0" smtClean="0">
                <a:latin typeface="Arial Black" pitchFamily="34" charset="0"/>
              </a:rPr>
              <a:t>» наша продукция экспортировалась в следующие </a:t>
            </a:r>
            <a:r>
              <a:rPr lang="ru-RU" sz="2000" b="1" i="1" dirty="0" err="1" smtClean="0">
                <a:latin typeface="Arial Black" pitchFamily="34" charset="0"/>
              </a:rPr>
              <a:t>области,республики</a:t>
            </a:r>
            <a:r>
              <a:rPr lang="ru-RU" sz="2000" b="1" i="1" dirty="0" smtClean="0">
                <a:latin typeface="Arial Black" pitchFamily="34" charset="0"/>
              </a:rPr>
              <a:t> и страны:</a:t>
            </a:r>
            <a:endParaRPr lang="ru-RU" sz="2000" b="1" i="1" dirty="0">
              <a:latin typeface="Arial Black" pitchFamily="34" charset="0"/>
            </a:endParaRPr>
          </a:p>
        </p:txBody>
      </p:sp>
      <p:pic>
        <p:nvPicPr>
          <p:cNvPr id="38914" name="Picture 2" descr="C:\Users\1\Мои документы\ФОТО\история совхоза\DSCN031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899592" y="2060848"/>
            <a:ext cx="7751723" cy="4572000"/>
          </a:xfrm>
          <a:prstGeom prst="rect">
            <a:avLst/>
          </a:prstGeom>
          <a:noFill/>
        </p:spPr>
      </p:pic>
    </p:spTree>
    <p:extLst>
      <p:ext uri="{BB962C8B-B14F-4D97-AF65-F5344CB8AC3E}">
        <p14:creationId xmlns:p14="http://schemas.microsoft.com/office/powerpoint/2010/main" val="325510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89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normAutofit fontScale="90000"/>
          </a:bodyPr>
          <a:lstStyle/>
          <a:p>
            <a:pPr algn="ctr"/>
            <a:r>
              <a:rPr lang="ru-RU" dirty="0" smtClean="0"/>
              <a:t>Дедушкины </a:t>
            </a:r>
            <a:r>
              <a:rPr lang="ru-RU" dirty="0" err="1" smtClean="0"/>
              <a:t>награды.Бронзовая</a:t>
            </a:r>
            <a:r>
              <a:rPr lang="ru-RU" dirty="0" smtClean="0"/>
              <a:t> медаль ВДНХ</a:t>
            </a:r>
            <a:endParaRPr lang="ru-RU" dirty="0"/>
          </a:p>
        </p:txBody>
      </p:sp>
      <p:pic>
        <p:nvPicPr>
          <p:cNvPr id="6146" name="Picture 2" descr="C:\Users\user\Desktop\работа в музей\Козлов Я А для музея\бронзовая медаль за достигнутые успехи в сх труде.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827584" y="1691074"/>
            <a:ext cx="7162670" cy="5140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272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smtClean="0"/>
              <a:t>Начало трудовой биографии</a:t>
            </a:r>
            <a:endParaRPr lang="ru-RU" sz="4400" dirty="0"/>
          </a:p>
        </p:txBody>
      </p:sp>
      <p:pic>
        <p:nvPicPr>
          <p:cNvPr id="3074" name="Picture 2" descr="C:\Users\user\Desktop\работа в музей\23.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332656"/>
            <a:ext cx="926900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1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7931224" cy="1728192"/>
          </a:xfrm>
        </p:spPr>
        <p:txBody>
          <a:bodyPr>
            <a:normAutofit/>
          </a:bodyPr>
          <a:lstStyle/>
          <a:p>
            <a:r>
              <a:rPr lang="ru-RU" dirty="0" smtClean="0"/>
              <a:t>Медаль «Заслуженный зоотехник РСФСР»</a:t>
            </a:r>
            <a:endParaRPr lang="ru-RU" dirty="0"/>
          </a:p>
        </p:txBody>
      </p:sp>
      <p:pic>
        <p:nvPicPr>
          <p:cNvPr id="4099" name="Picture 3" descr="C:\Users\user\Desktop\работа в музей\Козлов Я А для музея\медаль Заслуженный зоотехник РСФСР (1).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5230467" y="3895534"/>
            <a:ext cx="3902825" cy="2930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C:\Users\user\Desktop\работа в музей\Козлов Я А для музея\P4050243.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a:off x="22662" y="0"/>
            <a:ext cx="5134221"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0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1000"/>
                                        <p:tgtEl>
                                          <p:spTgt spid="4099"/>
                                        </p:tgtEl>
                                      </p:cBhvr>
                                    </p:animEffect>
                                    <p:anim calcmode="lin" valueType="num">
                                      <p:cBhvr>
                                        <p:cTn id="15" dur="1000" fill="hold"/>
                                        <p:tgtEl>
                                          <p:spTgt spid="4099"/>
                                        </p:tgtEl>
                                        <p:attrNameLst>
                                          <p:attrName>ppt_x</p:attrName>
                                        </p:attrNameLst>
                                      </p:cBhvr>
                                      <p:tavLst>
                                        <p:tav tm="0">
                                          <p:val>
                                            <p:strVal val="#ppt_x"/>
                                          </p:val>
                                        </p:tav>
                                        <p:tav tm="100000">
                                          <p:val>
                                            <p:strVal val="#ppt_x"/>
                                          </p:val>
                                        </p:tav>
                                      </p:tavLst>
                                    </p:anim>
                                    <p:anim calcmode="lin" valueType="num">
                                      <p:cBhvr>
                                        <p:cTn id="16"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080120"/>
          </a:xfrm>
        </p:spPr>
        <p:txBody>
          <a:bodyPr/>
          <a:lstStyle/>
          <a:p>
            <a:pPr algn="ctr"/>
            <a:r>
              <a:rPr lang="ru-RU" dirty="0" smtClean="0"/>
              <a:t>Орден «Знак Почета»</a:t>
            </a:r>
            <a:endParaRPr lang="ru-RU" dirty="0"/>
          </a:p>
        </p:txBody>
      </p:sp>
      <p:pic>
        <p:nvPicPr>
          <p:cNvPr id="5122" name="Picture 2" descr="C:\Users\user\Desktop\работа в музей\Козлов Я А для музея\медаль Заслуженный зоотехник РСФСР (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971600" y="1484859"/>
            <a:ext cx="7300217" cy="538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6976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2400"/>
            <a:ext cx="3492500" cy="3276600"/>
          </a:xfrm>
        </p:spPr>
        <p:txBody>
          <a:bodyPr/>
          <a:lstStyle/>
          <a:p>
            <a:pPr algn="r" fontAlgn="auto">
              <a:spcAft>
                <a:spcPts val="0"/>
              </a:spcAft>
              <a:defRPr/>
            </a:pPr>
            <a:r>
              <a:rPr lang="ru-RU" sz="2400" i="1" dirty="0">
                <a:solidFill>
                  <a:schemeClr val="tx2">
                    <a:satMod val="200000"/>
                  </a:schemeClr>
                </a:solidFill>
                <a:latin typeface="Arial Black" pitchFamily="34" charset="0"/>
              </a:rPr>
              <a:t>Диплом I степени по итогам областной животноводческой выставки 1973г.</a:t>
            </a:r>
          </a:p>
        </p:txBody>
      </p:sp>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4300" y="188913"/>
            <a:ext cx="4805363" cy="6264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84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fade">
                                      <p:cBhvr>
                                        <p:cTn id="14"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 name="Picture 2" descr="C:\Users\1\Desktop\Рисунок (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339752" y="12212"/>
            <a:ext cx="4949140" cy="6957487"/>
          </a:xfrm>
          <a:prstGeom prst="rect">
            <a:avLst/>
          </a:prstGeom>
          <a:noFill/>
        </p:spPr>
      </p:pic>
    </p:spTree>
    <p:extLst>
      <p:ext uri="{BB962C8B-B14F-4D97-AF65-F5344CB8AC3E}">
        <p14:creationId xmlns:p14="http://schemas.microsoft.com/office/powerpoint/2010/main" val="384492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ru-RU" sz="3200" i="1" dirty="0" smtClean="0">
                <a:latin typeface="Arial Black" pitchFamily="34" charset="0"/>
              </a:rPr>
              <a:t>Авторы новых заводских линий</a:t>
            </a:r>
            <a:endParaRPr lang="ru-RU" sz="3200" i="1" dirty="0">
              <a:latin typeface="Arial Black" pitchFamily="34" charset="0"/>
            </a:endParaRPr>
          </a:p>
        </p:txBody>
      </p:sp>
      <p:sp>
        <p:nvSpPr>
          <p:cNvPr id="9" name="Текст 8"/>
          <p:cNvSpPr>
            <a:spLocks noGrp="1"/>
          </p:cNvSpPr>
          <p:nvPr>
            <p:ph type="body" idx="1"/>
          </p:nvPr>
        </p:nvSpPr>
        <p:spPr/>
        <p:txBody>
          <a:bodyPr/>
          <a:lstStyle/>
          <a:p>
            <a:pPr algn="ctr"/>
            <a:r>
              <a:rPr lang="ru-RU" dirty="0" smtClean="0"/>
              <a:t>Ткаченко Н.А.</a:t>
            </a:r>
            <a:endParaRPr lang="ru-RU" dirty="0"/>
          </a:p>
        </p:txBody>
      </p:sp>
      <p:sp>
        <p:nvSpPr>
          <p:cNvPr id="10" name="Текст 9"/>
          <p:cNvSpPr>
            <a:spLocks noGrp="1"/>
          </p:cNvSpPr>
          <p:nvPr>
            <p:ph type="body" sz="half" idx="3"/>
          </p:nvPr>
        </p:nvSpPr>
        <p:spPr/>
        <p:txBody>
          <a:bodyPr/>
          <a:lstStyle/>
          <a:p>
            <a:pPr algn="ctr"/>
            <a:r>
              <a:rPr lang="ru-RU" dirty="0" err="1" smtClean="0"/>
              <a:t>Ожигов</a:t>
            </a:r>
            <a:r>
              <a:rPr lang="ru-RU" dirty="0" smtClean="0"/>
              <a:t> Л.М.</a:t>
            </a:r>
            <a:endParaRPr lang="ru-RU" dirty="0"/>
          </a:p>
        </p:txBody>
      </p:sp>
      <p:pic>
        <p:nvPicPr>
          <p:cNvPr id="43010" name="Picture 2" descr="C:\Users\1\Desktop\DSCN0312.JPG"/>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tretch>
            <a:fillRect/>
          </a:stretch>
        </p:blipFill>
        <p:spPr bwMode="auto">
          <a:xfrm>
            <a:off x="1103883" y="2924944"/>
            <a:ext cx="2507267" cy="2763386"/>
          </a:xfrm>
          <a:prstGeom prst="rect">
            <a:avLst/>
          </a:prstGeom>
          <a:noFill/>
        </p:spPr>
      </p:pic>
      <p:pic>
        <p:nvPicPr>
          <p:cNvPr id="8" name="Picture 2"/>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tretch>
            <a:fillRect/>
          </a:stretch>
        </p:blipFill>
        <p:spPr bwMode="auto">
          <a:xfrm>
            <a:off x="4645025" y="2852936"/>
            <a:ext cx="4041775" cy="2806904"/>
          </a:xfrm>
          <a:prstGeom prst="rect">
            <a:avLst/>
          </a:prstGeom>
          <a:noFill/>
          <a:ln w="9525">
            <a:noFill/>
            <a:miter lim="800000"/>
            <a:headEnd/>
            <a:tailEnd/>
          </a:ln>
        </p:spPr>
      </p:pic>
      <p:pic>
        <p:nvPicPr>
          <p:cNvPr id="7" name="Picture 2" descr="C:\Users\1\Desktop\DSCN031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3808" y="2780928"/>
            <a:ext cx="2919198" cy="3960440"/>
          </a:xfrm>
          <a:prstGeom prst="rect">
            <a:avLst/>
          </a:prstGeom>
          <a:noFill/>
        </p:spPr>
      </p:pic>
    </p:spTree>
    <p:extLst>
      <p:ext uri="{BB962C8B-B14F-4D97-AF65-F5344CB8AC3E}">
        <p14:creationId xmlns:p14="http://schemas.microsoft.com/office/powerpoint/2010/main" val="7864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circle(in)">
                                      <p:cBhvr>
                                        <p:cTn id="7" dur="20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08688"/>
          </a:xfrm>
        </p:spPr>
        <p:txBody>
          <a:bodyPr>
            <a:normAutofit/>
          </a:bodyPr>
          <a:lstStyle/>
          <a:p>
            <a:pPr algn="ctr" fontAlgn="auto">
              <a:spcAft>
                <a:spcPts val="0"/>
              </a:spcAft>
              <a:defRPr/>
            </a:pPr>
            <a:r>
              <a:rPr lang="ru-RU" sz="2800" i="1" dirty="0" err="1">
                <a:solidFill>
                  <a:schemeClr val="tx2">
                    <a:satMod val="200000"/>
                  </a:schemeClr>
                </a:solidFill>
                <a:latin typeface="Arial Black" pitchFamily="34" charset="0"/>
              </a:rPr>
              <a:t>Гаврильцов</a:t>
            </a:r>
            <a:r>
              <a:rPr lang="ru-RU" sz="2800" i="1" dirty="0">
                <a:solidFill>
                  <a:schemeClr val="tx2">
                    <a:satMod val="200000"/>
                  </a:schemeClr>
                </a:solidFill>
                <a:latin typeface="Arial Black" pitchFamily="34" charset="0"/>
              </a:rPr>
              <a:t> В.А. за работой</a:t>
            </a:r>
          </a:p>
        </p:txBody>
      </p:sp>
      <p:sp>
        <p:nvSpPr>
          <p:cNvPr id="4" name="Объект 3"/>
          <p:cNvSpPr>
            <a:spLocks noGrp="1"/>
          </p:cNvSpPr>
          <p:nvPr>
            <p:ph idx="1"/>
          </p:nvPr>
        </p:nvSpPr>
        <p:spPr/>
        <p:txBody>
          <a:bodyPr/>
          <a:lstStyle/>
          <a:p>
            <a:endParaRPr lang="ru-RU"/>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624" y="1804853"/>
            <a:ext cx="6578770" cy="5052448"/>
          </a:xfrm>
          <a:prstGeom prst="rect">
            <a:avLst/>
          </a:prstGeom>
          <a:noFill/>
          <a:ln w="9525">
            <a:noFill/>
            <a:miter lim="800000"/>
            <a:headEnd/>
            <a:tailEnd/>
          </a:ln>
        </p:spPr>
      </p:pic>
      <p:sp>
        <p:nvSpPr>
          <p:cNvPr id="22532" name="TextBox 2"/>
          <p:cNvSpPr txBox="1">
            <a:spLocks noChangeArrowheads="1"/>
          </p:cNvSpPr>
          <p:nvPr/>
        </p:nvSpPr>
        <p:spPr bwMode="auto">
          <a:xfrm>
            <a:off x="5076825" y="188913"/>
            <a:ext cx="3024188" cy="400050"/>
          </a:xfrm>
          <a:prstGeom prst="rect">
            <a:avLst/>
          </a:prstGeom>
          <a:noFill/>
          <a:ln w="9525">
            <a:noFill/>
            <a:miter lim="800000"/>
            <a:headEnd/>
            <a:tailEnd/>
          </a:ln>
        </p:spPr>
        <p:txBody>
          <a:bodyPr>
            <a:spAutoFit/>
          </a:bodyPr>
          <a:lstStyle/>
          <a:p>
            <a:r>
              <a:rPr lang="ru-RU" sz="2000" b="1" i="1" u="sng"/>
              <a:t> </a:t>
            </a:r>
          </a:p>
        </p:txBody>
      </p:sp>
    </p:spTree>
    <p:extLst>
      <p:ext uri="{BB962C8B-B14F-4D97-AF65-F5344CB8AC3E}">
        <p14:creationId xmlns:p14="http://schemas.microsoft.com/office/powerpoint/2010/main" val="15215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blinds(horizontal)">
                                      <p:cBhvr>
                                        <p:cTn id="13"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5625" y="476672"/>
            <a:ext cx="5708650" cy="1120353"/>
          </a:xfrm>
        </p:spPr>
        <p:txBody>
          <a:bodyPr/>
          <a:lstStyle/>
          <a:p>
            <a:pPr algn="ctr" fontAlgn="auto">
              <a:spcAft>
                <a:spcPts val="0"/>
              </a:spcAft>
              <a:defRPr/>
            </a:pPr>
            <a:r>
              <a:rPr lang="ru-RU" sz="2800" i="1" dirty="0">
                <a:solidFill>
                  <a:schemeClr val="tx2">
                    <a:satMod val="200000"/>
                  </a:schemeClr>
                </a:solidFill>
                <a:latin typeface="Arial Black" pitchFamily="34" charset="0"/>
              </a:rPr>
              <a:t>Совместно с ДЗНИИСХ созданные научные труды</a:t>
            </a:r>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1750477"/>
            <a:ext cx="7991475" cy="5126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1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305800" cy="864096"/>
          </a:xfrm>
        </p:spPr>
        <p:txBody>
          <a:bodyPr>
            <a:normAutofit/>
          </a:bodyPr>
          <a:lstStyle/>
          <a:p>
            <a:pPr algn="ctr"/>
            <a:r>
              <a:rPr lang="ru-RU" b="1" i="1" dirty="0" smtClean="0"/>
              <a:t>Баран рекордсмен</a:t>
            </a:r>
            <a:endParaRPr lang="ru-RU" b="1" i="1" dirty="0"/>
          </a:p>
        </p:txBody>
      </p:sp>
      <p:pic>
        <p:nvPicPr>
          <p:cNvPr id="8194" name="Picture 2" descr="C:\Users\user\Desktop\s60017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1052736"/>
            <a:ext cx="7196924" cy="539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612576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latin typeface="Times New Roman" pitchFamily="18" charset="0"/>
                <a:cs typeface="Times New Roman" pitchFamily="18" charset="0"/>
              </a:rPr>
              <a:t>Заметки в областной и районной газетах</a:t>
            </a:r>
            <a:endParaRPr lang="ru-RU" dirty="0">
              <a:latin typeface="Times New Roman" pitchFamily="18" charset="0"/>
              <a:cs typeface="Times New Roman" pitchFamily="18" charset="0"/>
            </a:endParaRPr>
          </a:p>
        </p:txBody>
      </p:sp>
      <p:sp>
        <p:nvSpPr>
          <p:cNvPr id="6" name="Текст 5"/>
          <p:cNvSpPr>
            <a:spLocks noGrp="1"/>
          </p:cNvSpPr>
          <p:nvPr>
            <p:ph type="body" idx="1"/>
          </p:nvPr>
        </p:nvSpPr>
        <p:spPr/>
        <p:txBody>
          <a:bodyPr/>
          <a:lstStyle/>
          <a:p>
            <a:pPr algn="ctr"/>
            <a:r>
              <a:rPr lang="ru-RU" dirty="0" smtClean="0"/>
              <a:t>Областная газета «Молот» 1975г.</a:t>
            </a:r>
            <a:endParaRPr lang="ru-RU" dirty="0"/>
          </a:p>
        </p:txBody>
      </p:sp>
      <p:sp>
        <p:nvSpPr>
          <p:cNvPr id="7" name="Текст 6"/>
          <p:cNvSpPr>
            <a:spLocks noGrp="1"/>
          </p:cNvSpPr>
          <p:nvPr>
            <p:ph type="body" sz="half" idx="3"/>
          </p:nvPr>
        </p:nvSpPr>
        <p:spPr/>
        <p:txBody>
          <a:bodyPr>
            <a:normAutofit fontScale="92500" lnSpcReduction="10000"/>
          </a:bodyPr>
          <a:lstStyle/>
          <a:p>
            <a:pPr algn="ctr"/>
            <a:r>
              <a:rPr lang="ru-RU" dirty="0" smtClean="0"/>
              <a:t>Районная газета «Степная новь»,апрель 1986 год</a:t>
            </a:r>
            <a:endParaRPr lang="ru-RU" dirty="0"/>
          </a:p>
        </p:txBody>
      </p:sp>
      <p:pic>
        <p:nvPicPr>
          <p:cNvPr id="14338" name="Picture 2" descr="C:\Users\1\Documents\Scanned Documents\Рисунок (30).jpg"/>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bwMode="auto">
          <a:xfrm>
            <a:off x="1187623" y="2631175"/>
            <a:ext cx="2506825" cy="3626306"/>
          </a:xfrm>
          <a:prstGeom prst="rect">
            <a:avLst/>
          </a:prstGeom>
          <a:noFill/>
        </p:spPr>
      </p:pic>
      <p:pic>
        <p:nvPicPr>
          <p:cNvPr id="14339" name="Picture 3" descr="C:\Users\1\Desktop\Рисунок (29).jpg"/>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4645025" y="2619315"/>
            <a:ext cx="4041775" cy="3637083"/>
          </a:xfrm>
          <a:prstGeom prst="rect">
            <a:avLst/>
          </a:prstGeom>
          <a:noFill/>
        </p:spPr>
      </p:pic>
    </p:spTree>
    <p:extLst>
      <p:ext uri="{BB962C8B-B14F-4D97-AF65-F5344CB8AC3E}">
        <p14:creationId xmlns:p14="http://schemas.microsoft.com/office/powerpoint/2010/main" val="396801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33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43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332656"/>
            <a:ext cx="8229600" cy="1514432"/>
          </a:xfrm>
        </p:spPr>
        <p:txBody>
          <a:bodyPr>
            <a:normAutofit fontScale="90000"/>
          </a:bodyPr>
          <a:lstStyle/>
          <a:p>
            <a:r>
              <a:rPr lang="ru-RU" dirty="0" smtClean="0"/>
              <a:t>«Степная новь» сентябрь 2013г.</a:t>
            </a:r>
            <a:endParaRPr lang="ru-RU" dirty="0"/>
          </a:p>
        </p:txBody>
      </p:sp>
      <p:pic>
        <p:nvPicPr>
          <p:cNvPr id="1026" name="Picture 2" descr="C:\Users\user\Desktop\работа в музей\статья.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7887" y="188640"/>
            <a:ext cx="9118008"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4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smtClean="0"/>
              <a:t>Этот документ дедушка хранил всю жизнь…</a:t>
            </a:r>
            <a:endParaRPr lang="ru-RU" sz="4000" dirty="0"/>
          </a:p>
        </p:txBody>
      </p:sp>
      <p:pic>
        <p:nvPicPr>
          <p:cNvPr id="1026" name="Picture 2" descr="C:\Users\user\Desktop\работа в музей\21.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55576" y="1835771"/>
            <a:ext cx="8108569" cy="502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2712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«Степная новь» 4 апреля 2014 года</a:t>
            </a:r>
            <a:endParaRPr lang="ru-RU" dirty="0"/>
          </a:p>
        </p:txBody>
      </p:sp>
      <p:pic>
        <p:nvPicPr>
          <p:cNvPr id="2050" name="Picture 2" descr="C:\Users\user\Desktop\работа в музей\Scan 572.jpg"/>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t="9284" r="7875"/>
          <a:stretch/>
        </p:blipFill>
        <p:spPr bwMode="auto">
          <a:xfrm>
            <a:off x="467544" y="2396359"/>
            <a:ext cx="3635524" cy="430398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работа в музей\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1698" b="2790"/>
          <a:stretch/>
        </p:blipFill>
        <p:spPr bwMode="auto">
          <a:xfrm>
            <a:off x="4788024" y="2450501"/>
            <a:ext cx="3804183" cy="424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fontScale="90000"/>
          </a:bodyPr>
          <a:lstStyle/>
          <a:p>
            <a:pPr algn="ctr"/>
            <a:r>
              <a:rPr lang="ru-RU" sz="3200" dirty="0" smtClean="0">
                <a:latin typeface="Times New Roman" pitchFamily="18" charset="0"/>
                <a:cs typeface="Times New Roman" pitchFamily="18" charset="0"/>
              </a:rPr>
              <a:t>А это написал дедушка в моём альбоме «Моё детство» о себе, когда мне был всего год, чтобы я выросла и прочла:</a:t>
            </a:r>
            <a:endParaRPr lang="ru-RU" sz="3200" dirty="0">
              <a:latin typeface="Times New Roman" pitchFamily="18" charset="0"/>
              <a:cs typeface="Times New Roman" pitchFamily="18" charset="0"/>
            </a:endParaRPr>
          </a:p>
        </p:txBody>
      </p:sp>
      <p:pic>
        <p:nvPicPr>
          <p:cNvPr id="15362" name="Picture 2" descr="C:\Users\1\Desktop\Рисунок (28).jpg"/>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79512" y="1935163"/>
            <a:ext cx="8784976" cy="4922837"/>
          </a:xfrm>
          <a:prstGeom prst="rect">
            <a:avLst/>
          </a:prstGeom>
          <a:noFill/>
        </p:spPr>
      </p:pic>
      <p:pic>
        <p:nvPicPr>
          <p:cNvPr id="2" name="последняя отрад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095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pPr algn="ctr"/>
            <a:r>
              <a:rPr lang="ru-RU" sz="3600" dirty="0" smtClean="0">
                <a:latin typeface="Times New Roman" pitchFamily="18" charset="0"/>
                <a:cs typeface="Times New Roman" pitchFamily="18" charset="0"/>
              </a:rPr>
              <a:t>Я и </a:t>
            </a:r>
            <a:r>
              <a:rPr lang="ru-RU" sz="3600" dirty="0" err="1" smtClean="0">
                <a:latin typeface="Times New Roman" pitchFamily="18" charset="0"/>
                <a:cs typeface="Times New Roman" pitchFamily="18" charset="0"/>
              </a:rPr>
              <a:t>дедушка.Новый</a:t>
            </a:r>
            <a:r>
              <a:rPr lang="ru-RU" sz="3600" dirty="0" smtClean="0">
                <a:latin typeface="Times New Roman" pitchFamily="18" charset="0"/>
                <a:cs typeface="Times New Roman" pitchFamily="18" charset="0"/>
              </a:rPr>
              <a:t> 2008 год.</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Одно из последних его фото…</a:t>
            </a:r>
            <a:endParaRPr lang="ru-RU" sz="3600" dirty="0">
              <a:latin typeface="Times New Roman" pitchFamily="18" charset="0"/>
              <a:cs typeface="Times New Roman" pitchFamily="18" charset="0"/>
            </a:endParaRPr>
          </a:p>
        </p:txBody>
      </p:sp>
      <p:pic>
        <p:nvPicPr>
          <p:cNvPr id="9218" name="Picture 2" descr="C:\Users\1\Desktop\Рисунок (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313702" y="1935163"/>
            <a:ext cx="6516596" cy="4389437"/>
          </a:xfrm>
          <a:prstGeom prst="rect">
            <a:avLst/>
          </a:prstGeom>
          <a:noFill/>
        </p:spPr>
      </p:pic>
    </p:spTree>
    <p:extLst>
      <p:ext uri="{BB962C8B-B14F-4D97-AF65-F5344CB8AC3E}">
        <p14:creationId xmlns:p14="http://schemas.microsoft.com/office/powerpoint/2010/main" val="216506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2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2000" dirty="0" smtClean="0">
                <a:latin typeface="Times New Roman" pitchFamily="18" charset="0"/>
                <a:cs typeface="Times New Roman" pitchFamily="18" charset="0"/>
              </a:rPr>
              <a:t>А это выдержка из  очерка «На степных просторах»(Ростов-на-Дону .Ростовское книжное издательство .1983 год ) о работе моего дедушки -подростка в то время:</a:t>
            </a:r>
            <a:endParaRPr lang="ru-RU" sz="2000" dirty="0">
              <a:latin typeface="Times New Roman" pitchFamily="18" charset="0"/>
              <a:cs typeface="Times New Roman" pitchFamily="18" charset="0"/>
            </a:endParaRPr>
          </a:p>
        </p:txBody>
      </p:sp>
      <p:pic>
        <p:nvPicPr>
          <p:cNvPr id="8195" name="Picture 3" descr="C:\Users\1\Desktop\Рисунок (26).jpg"/>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923013" y="1916832"/>
            <a:ext cx="4688373" cy="4806205"/>
          </a:xfrm>
          <a:prstGeom prst="rect">
            <a:avLst/>
          </a:prstGeom>
          <a:noFill/>
        </p:spPr>
      </p:pic>
      <p:pic>
        <p:nvPicPr>
          <p:cNvPr id="2" name="последняя отрад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«…гуртоправом работал до ноября 1945 года, пока отец не вернулся с войны. Передав ему гурт, был командиром совхозной школы животноводов. Закончил её в сентябре 1946 года и поступил в </a:t>
            </a:r>
            <a:r>
              <a:rPr lang="ru-RU" dirty="0" err="1" smtClean="0"/>
              <a:t>Новочеркасский</a:t>
            </a:r>
            <a:r>
              <a:rPr lang="ru-RU" dirty="0" smtClean="0"/>
              <a:t> зооветеринарный техникум, который закончил в 1949 году.»</a:t>
            </a: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Autofit/>
          </a:bodyPr>
          <a:lstStyle/>
          <a:p>
            <a:pPr algn="ctr"/>
            <a:r>
              <a:rPr lang="ru-RU" sz="2800" dirty="0" smtClean="0">
                <a:latin typeface="Times New Roman" pitchFamily="18" charset="0"/>
                <a:cs typeface="Times New Roman" pitchFamily="18" charset="0"/>
              </a:rPr>
              <a:t>В 1947 году Яков Козлов  был награжден медалью :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«За доблестный труд в Великой Отечественной войне 1941- 1945 г.г.»</a:t>
            </a:r>
            <a:endParaRPr lang="ru-RU" sz="2800" dirty="0">
              <a:latin typeface="Times New Roman" pitchFamily="18" charset="0"/>
              <a:cs typeface="Times New Roman" pitchFamily="18" charset="0"/>
            </a:endParaRPr>
          </a:p>
        </p:txBody>
      </p:sp>
      <p:pic>
        <p:nvPicPr>
          <p:cNvPr id="4098" name="Picture 2" descr="C:\Users\1\Desktop\Рисунок (4).jpg"/>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bwMode="auto">
          <a:xfrm>
            <a:off x="1014095" y="1920875"/>
            <a:ext cx="2924810" cy="4433888"/>
          </a:xfrm>
          <a:prstGeom prst="rect">
            <a:avLst/>
          </a:prstGeom>
          <a:ln>
            <a:noFill/>
          </a:ln>
          <a:effectLst>
            <a:outerShdw blurRad="292100" dist="139700" dir="2700000" algn="tl" rotWithShape="0">
              <a:srgbClr val="333333">
                <a:alpha val="65000"/>
              </a:srgbClr>
            </a:outerShdw>
          </a:effectLst>
        </p:spPr>
      </p:pic>
      <p:pic>
        <p:nvPicPr>
          <p:cNvPr id="6" name="Picture 2" descr="C:\Users\user\Desktop\работа в музей\Козлов Я А для музея\первая награда медаль за доблестный труд в годы ВОв.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4101232" y="2655788"/>
            <a:ext cx="4585568" cy="336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ox(in)">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938</TotalTime>
  <Words>1030</Words>
  <Application>Microsoft Office PowerPoint</Application>
  <PresentationFormat>Экран (4:3)</PresentationFormat>
  <Paragraphs>80</Paragraphs>
  <Slides>62</Slides>
  <Notes>0</Notes>
  <HiddenSlides>0</HiddenSlides>
  <MMClips>6</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Поток</vt:lpstr>
      <vt:lpstr>«Жизнь, отданная животноводству».</vt:lpstr>
      <vt:lpstr>Презентация PowerPoint</vt:lpstr>
      <vt:lpstr> Шли через степи Калмыкии, за день надо было проходить 35-40 километров и это при июльской жаре 38-40 градусов!</vt:lpstr>
      <vt:lpstr>Презентация PowerPoint</vt:lpstr>
      <vt:lpstr>Начало трудовой биографии</vt:lpstr>
      <vt:lpstr>Этот документ дедушка хранил всю жизнь…</vt:lpstr>
      <vt:lpstr>А это выдержка из  очерка «На степных просторах»(Ростов-на-Дону .Ростовское книжное издательство .1983 год ) о работе моего дедушки -подростка в то время:</vt:lpstr>
      <vt:lpstr>Презентация PowerPoint</vt:lpstr>
      <vt:lpstr>В 1947 году Яков Козлов  был награжден медалью :  «За доблестный труд в Великой Отечественной войне 1941- 1945 г.г.»</vt:lpstr>
      <vt:lpstr> …и грамотами</vt:lpstr>
      <vt:lpstr>Май 1947г. Обучение в Новочеркасском сельхозтехникуме </vt:lpstr>
      <vt:lpstr> Было не только трудно, но и весело!</vt:lpstr>
      <vt:lpstr>После окончания Новочеркасского зооветеринарного техникума в апреле 1950 года деда призвали в ряды Вооружённых Сил. И вот он-моряк Тихоокеанского флота! Службу проходил на Камчатке в Петропавловско-Камчатском военном округе.Июнь 1950г.29-я школа специалистов «Б.А.»</vt:lpstr>
      <vt:lpstr>Первое фото, высланное родным</vt:lpstr>
      <vt:lpstr>На флоте у дедушки было много друзей</vt:lpstr>
      <vt:lpstr>Презентация PowerPoint</vt:lpstr>
      <vt:lpstr>Да и как не дружить с человеком, у которого открытая, добрая душа, потрясающее чувство юмора и к тому же баянист?!</vt:lpstr>
      <vt:lpstr>23 февраля праздновали вместе с офицерами и их семьями.</vt:lpstr>
      <vt:lpstr>  Годы службы потихоньку шли…</vt:lpstr>
      <vt:lpstr>Дедушка много рассказывал о суровой и необычной природе острова Камчатка, а здесь, оказывается много интересного, вот такие цветы можно собрать на склонах.</vt:lpstr>
      <vt:lpstr>…и зайти в гущу кустарников и трав</vt:lpstr>
      <vt:lpstr>А вот он,батюшка Тихий океан, во всей красе!</vt:lpstr>
      <vt:lpstr>Мыс Весёлый,апрель 1951г.Годовщина службы.</vt:lpstr>
      <vt:lpstr>За время службы(а в то время служили во флоте 5 лет)дедушке дважды давали отпуск домой. Встречу и проводы делали всем селом. Было очень весело, играли на гармошке, пели, танцевали.  В отпуске с двоюродными братьями Сергеем и Степаном.</vt:lpstr>
      <vt:lpstr> За хорошую службу дедушке сократили срок службы на полгода. Гвардейцы 4 смены радиоэлектриков-  почётные члены смены и дедушка в их числе.</vt:lpstr>
      <vt:lpstr>Смотрю дедушкин альбом, вглядываюсь в мужественные , обветренные лица моряков с картинок журнала «Советский моряк»</vt:lpstr>
      <vt:lpstr>«Свистать всех наверх»!</vt:lpstr>
      <vt:lpstr>Презентация PowerPoint</vt:lpstr>
      <vt:lpstr>Начало трудовой биографии в «Гашунском». Год 1959.</vt:lpstr>
      <vt:lpstr>Династия Шмуль</vt:lpstr>
      <vt:lpstr>Шмуль  Илья Филиппович</vt:lpstr>
      <vt:lpstr>Фото из юбилейного фотоальбома «Гашунскому-55лет»</vt:lpstr>
      <vt:lpstr>Презентация PowerPoint</vt:lpstr>
      <vt:lpstr> …трудовые будни:</vt:lpstr>
      <vt:lpstr>На животноводческой точке зимой</vt:lpstr>
      <vt:lpstr>Главный зоотехник Я.А Козлов и зав.отделом овцеводства ДЗНИИСХ Л.М.Ожигов особое внимание уделяли отбору племенных баранов</vt:lpstr>
      <vt:lpstr>Подготовка овец к выставке</vt:lpstr>
      <vt:lpstr>Бараны линии 7179</vt:lpstr>
      <vt:lpstr>Наше «золотое руно»</vt:lpstr>
      <vt:lpstr> Часто с семьёй бывать не приходилось… </vt:lpstr>
      <vt:lpstr>Презентация PowerPoint</vt:lpstr>
      <vt:lpstr>Умели работать-умели и отдыхать!</vt:lpstr>
      <vt:lpstr>За годы работы было много всего : выезды на семинары, конференции по обмену опытом работы,</vt:lpstr>
      <vt:lpstr>Курсы усовершенствования зоотехников. Новочеркасск,1956 год.</vt:lpstr>
      <vt:lpstr>Животноводческая выставка. г.Сальск 1967год</vt:lpstr>
      <vt:lpstr>Нами интересуются…</vt:lpstr>
      <vt:lpstr>Пионеры вручают цветы  «гашунцам»,участникам выставки</vt:lpstr>
      <vt:lpstr>За время существования племзавода «Гашунский» наша продукция экспортировалась в следующие области,республики и страны:</vt:lpstr>
      <vt:lpstr>Дедушкины награды.Бронзовая медаль ВДНХ</vt:lpstr>
      <vt:lpstr>Медаль «Заслуженный зоотехник РСФСР»</vt:lpstr>
      <vt:lpstr>Орден «Знак Почета»</vt:lpstr>
      <vt:lpstr>Диплом I степени по итогам областной животноводческой выставки 1973г.</vt:lpstr>
      <vt:lpstr>Презентация PowerPoint</vt:lpstr>
      <vt:lpstr>Авторы новых заводских линий</vt:lpstr>
      <vt:lpstr>Гаврильцов В.А. за работой</vt:lpstr>
      <vt:lpstr>Совместно с ДЗНИИСХ созданные научные труды</vt:lpstr>
      <vt:lpstr>Баран рекордсмен</vt:lpstr>
      <vt:lpstr>Заметки в областной и районной газетах</vt:lpstr>
      <vt:lpstr>«Степная новь» сентябрь 2013г.</vt:lpstr>
      <vt:lpstr>«Степная новь» 4 апреля 2014 года</vt:lpstr>
      <vt:lpstr>А это написал дедушка в моём альбоме «Моё детство» о себе, когда мне был всего год, чтобы я выросла и прочла:</vt:lpstr>
      <vt:lpstr>Я и дедушка.Новый 2008 год. Одно из последних его фото…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Детство,опалённое войной</dc:title>
  <dc:creator>1</dc:creator>
  <cp:lastModifiedBy>user</cp:lastModifiedBy>
  <cp:revision>62</cp:revision>
  <dcterms:created xsi:type="dcterms:W3CDTF">2012-05-02T08:33:22Z</dcterms:created>
  <dcterms:modified xsi:type="dcterms:W3CDTF">2017-03-21T08:01:09Z</dcterms:modified>
</cp:coreProperties>
</file>