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tags/tag6.xml" ContentType="application/vnd.openxmlformats-officedocument.presentationml.tags+xml"/>
  <Override PartName="/ppt/notesSlides/notesSlide2.xml" ContentType="application/vnd.openxmlformats-officedocument.presentationml.notesSlide+xml"/>
  <Override PartName="/ppt/tags/tag8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4.xml" ContentType="application/vnd.openxmlformats-officedocument.presentationml.tag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tags/tag2.xml" ContentType="application/vnd.openxmlformats-officedocument.presentationml.tags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slideLayouts/slideLayout10.xml" ContentType="application/vnd.openxmlformats-officedocument.presentationml.slideLayout+xml"/>
  <Default Extension="gif" ContentType="image/gif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media/audio11.wav" ContentType="audio/x-wav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slides/slide1.xml" ContentType="application/vnd.openxmlformats-officedocument.presentationml.slide+xml"/>
  <Override PartName="/ppt/slides/slide1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tags/tag3.xml" ContentType="application/vnd.openxmlformats-officedocument.presentationml.tags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Default Extension="wav" ContentType="audio/wav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23"/>
  </p:notesMasterIdLst>
  <p:sldIdLst>
    <p:sldId id="256" r:id="rId2"/>
    <p:sldId id="290" r:id="rId3"/>
    <p:sldId id="291" r:id="rId4"/>
    <p:sldId id="258" r:id="rId5"/>
    <p:sldId id="259" r:id="rId6"/>
    <p:sldId id="278" r:id="rId7"/>
    <p:sldId id="279" r:id="rId8"/>
    <p:sldId id="260" r:id="rId9"/>
    <p:sldId id="261" r:id="rId10"/>
    <p:sldId id="274" r:id="rId11"/>
    <p:sldId id="275" r:id="rId12"/>
    <p:sldId id="273" r:id="rId13"/>
    <p:sldId id="277" r:id="rId14"/>
    <p:sldId id="280" r:id="rId15"/>
    <p:sldId id="283" r:id="rId16"/>
    <p:sldId id="289" r:id="rId17"/>
    <p:sldId id="284" r:id="rId18"/>
    <p:sldId id="285" r:id="rId19"/>
    <p:sldId id="286" r:id="rId20"/>
    <p:sldId id="287" r:id="rId21"/>
    <p:sldId id="282" r:id="rId2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BB8E1"/>
    <a:srgbClr val="CCFFFF"/>
    <a:srgbClr val="66FFFF"/>
    <a:srgbClr val="66CCFF"/>
    <a:srgbClr val="CCECF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 snapToGrid="0" showGuides="1">
      <p:cViewPr varScale="1">
        <p:scale>
          <a:sx n="71" d="100"/>
          <a:sy n="71" d="100"/>
        </p:scale>
        <p:origin x="-120" y="-15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6F65A3-39ED-47C5-A181-47C86D7CC67C}" type="datetimeFigureOut">
              <a:rPr lang="ru-RU" smtClean="0"/>
              <a:pPr/>
              <a:t>15.01.2022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2561B4-70B3-4544-B6BD-89C15F6236D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6066813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561B4-70B3-4544-B6BD-89C15F6236D4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4577807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561B4-70B3-4544-B6BD-89C15F6236D4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315057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2561B4-70B3-4544-B6BD-89C15F6236D4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9002284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12192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1189096" y="5617774"/>
            <a:ext cx="9843913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1319937" y="1016990"/>
            <a:ext cx="9572977" cy="4831643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320801" y="1009651"/>
            <a:ext cx="9572977" cy="4831643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1026029" y="702069"/>
            <a:ext cx="757108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10568399" y="655232"/>
            <a:ext cx="566928" cy="755904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02934" y="1794935"/>
            <a:ext cx="7631291" cy="1828090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02934" y="3736622"/>
            <a:ext cx="7616239" cy="1524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027569" y="5357593"/>
            <a:ext cx="1618428" cy="365125"/>
          </a:xfrm>
        </p:spPr>
        <p:txBody>
          <a:bodyPr/>
          <a:lstStyle/>
          <a:p>
            <a:fld id="{9DEE4600-1E16-444B-815E-A65AF244B00A}" type="datetimeFigureOut">
              <a:rPr lang="ru-RU" smtClean="0"/>
              <a:pPr/>
              <a:t>15.01.2022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565393" y="5357593"/>
            <a:ext cx="6713127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85241" y="5357593"/>
            <a:ext cx="738697" cy="365125"/>
          </a:xfrm>
        </p:spPr>
        <p:txBody>
          <a:bodyPr/>
          <a:lstStyle>
            <a:lvl1pPr algn="ctr">
              <a:defRPr/>
            </a:lvl1pPr>
          </a:lstStyle>
          <a:p>
            <a:fld id="{A9D10E6D-7938-4E2F-8DC1-24B7328E52D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E4600-1E16-444B-815E-A65AF244B00A}" type="datetimeFigureOut">
              <a:rPr lang="ru-RU" smtClean="0"/>
              <a:pPr/>
              <a:t>15.01.2022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10E6D-7938-4E2F-8DC1-24B7328E52D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2" y="925691"/>
            <a:ext cx="1907823" cy="476391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30962" y="1106313"/>
            <a:ext cx="6905039" cy="440266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E4600-1E16-444B-815E-A65AF244B00A}" type="datetimeFigureOut">
              <a:rPr lang="ru-RU" smtClean="0"/>
              <a:pPr/>
              <a:t>15.01.2022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10E6D-7938-4E2F-8DC1-24B7328E52D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E4600-1E16-444B-815E-A65AF244B00A}" type="datetimeFigureOut">
              <a:rPr lang="ru-RU" smtClean="0"/>
              <a:pPr/>
              <a:t>15.01.2022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10E6D-7938-4E2F-8DC1-24B7328E52D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6639" y="2239431"/>
            <a:ext cx="8338725" cy="1362075"/>
          </a:xfrm>
        </p:spPr>
        <p:txBody>
          <a:bodyPr anchor="b"/>
          <a:lstStyle>
            <a:lvl1pPr algn="ctr">
              <a:defRPr sz="4000" b="0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1690" y="3725335"/>
            <a:ext cx="8308623" cy="1309511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E4600-1E16-444B-815E-A65AF244B00A}" type="datetimeFigureOut">
              <a:rPr lang="ru-RU" smtClean="0"/>
              <a:pPr/>
              <a:t>15.01.2022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10E6D-7938-4E2F-8DC1-24B7328E52D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E4600-1E16-444B-815E-A65AF244B00A}" type="datetimeFigureOut">
              <a:rPr lang="ru-RU" smtClean="0"/>
              <a:pPr/>
              <a:t>15.01.2022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10E6D-7938-4E2F-8DC1-24B7328E52D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731264" y="2121407"/>
            <a:ext cx="4267200" cy="360273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217920" y="2119313"/>
            <a:ext cx="4267200" cy="36052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77160" y="2122312"/>
            <a:ext cx="3919361" cy="820208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47559" y="2122311"/>
            <a:ext cx="3925824" cy="822960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E4600-1E16-444B-815E-A65AF244B00A}" type="datetimeFigureOut">
              <a:rPr lang="ru-RU" smtClean="0"/>
              <a:pPr/>
              <a:t>15.01.2022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10E6D-7938-4E2F-8DC1-24B7328E52D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731264" y="2944368"/>
            <a:ext cx="4303776" cy="27797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6193535" y="2944813"/>
            <a:ext cx="4303776" cy="27797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E4600-1E16-444B-815E-A65AF244B00A}" type="datetimeFigureOut">
              <a:rPr lang="ru-RU" smtClean="0"/>
              <a:pPr/>
              <a:t>15.01.2022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10E6D-7938-4E2F-8DC1-24B7328E52D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EE4600-1E16-444B-815E-A65AF244B00A}" type="datetimeFigureOut">
              <a:rPr lang="ru-RU" smtClean="0"/>
              <a:pPr/>
              <a:t>15.01.2022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10E6D-7938-4E2F-8DC1-24B7328E52D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12192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Freeform 10"/>
          <p:cNvSpPr/>
          <p:nvPr/>
        </p:nvSpPr>
        <p:spPr>
          <a:xfrm rot="10800000">
            <a:off x="842903" y="6058038"/>
            <a:ext cx="10295468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60000">
            <a:off x="5958497" y="605163"/>
            <a:ext cx="505192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rot="60000">
            <a:off x="5961889" y="603504"/>
            <a:ext cx="505192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998940" y="576868"/>
            <a:ext cx="505192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21540000">
            <a:off x="999745" y="576072"/>
            <a:ext cx="505192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3161475" y="293953"/>
            <a:ext cx="757108" cy="567830"/>
          </a:xfrm>
          <a:prstGeom prst="rect">
            <a:avLst/>
          </a:prstGeom>
          <a:noFill/>
        </p:spPr>
      </p:pic>
      <p:pic>
        <p:nvPicPr>
          <p:cNvPr id="19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8467351" y="238675"/>
            <a:ext cx="566928" cy="755904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478635" y="2020043"/>
            <a:ext cx="4086436" cy="1503037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60000">
            <a:off x="6472388" y="1150993"/>
            <a:ext cx="4027723" cy="4625489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530834" y="3623748"/>
            <a:ext cx="4065188" cy="2100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8455598" y="5885673"/>
            <a:ext cx="1618428" cy="365125"/>
          </a:xfrm>
        </p:spPr>
        <p:txBody>
          <a:bodyPr/>
          <a:lstStyle/>
          <a:p>
            <a:fld id="{9DEE4600-1E16-444B-815E-A65AF244B00A}" type="datetimeFigureOut">
              <a:rPr lang="ru-RU" smtClean="0"/>
              <a:pPr/>
              <a:t>15.01.2022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1219406" y="5829262"/>
            <a:ext cx="4696809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10076418" y="5896962"/>
            <a:ext cx="738697" cy="365125"/>
          </a:xfrm>
        </p:spPr>
        <p:txBody>
          <a:bodyPr/>
          <a:lstStyle/>
          <a:p>
            <a:fld id="{A9D10E6D-7938-4E2F-8DC1-24B7328E52D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12192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Freeform 30"/>
          <p:cNvSpPr/>
          <p:nvPr/>
        </p:nvSpPr>
        <p:spPr>
          <a:xfrm rot="10800000">
            <a:off x="842903" y="6058038"/>
            <a:ext cx="10295468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21540000">
            <a:off x="998940" y="576868"/>
            <a:ext cx="505192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993412" y="575769"/>
            <a:ext cx="505192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 rot="60000">
            <a:off x="5958497" y="605163"/>
            <a:ext cx="505192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 rot="60000">
            <a:off x="5953025" y="603920"/>
            <a:ext cx="505192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3161475" y="293953"/>
            <a:ext cx="757108" cy="567830"/>
          </a:xfrm>
          <a:prstGeom prst="rect">
            <a:avLst/>
          </a:prstGeom>
          <a:noFill/>
        </p:spPr>
      </p:pic>
      <p:pic>
        <p:nvPicPr>
          <p:cNvPr id="15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8467351" y="238675"/>
            <a:ext cx="566928" cy="755904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475232" y="2020824"/>
            <a:ext cx="4084320" cy="1499616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60000">
            <a:off x="6531487" y="1207272"/>
            <a:ext cx="3885151" cy="4539412"/>
          </a:xfr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536192" y="3621024"/>
            <a:ext cx="4059936" cy="210312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8461249" y="5888738"/>
            <a:ext cx="1618428" cy="365125"/>
          </a:xfrm>
        </p:spPr>
        <p:txBody>
          <a:bodyPr/>
          <a:lstStyle/>
          <a:p>
            <a:fld id="{9DEE4600-1E16-444B-815E-A65AF244B00A}" type="datetimeFigureOut">
              <a:rPr lang="ru-RU" smtClean="0"/>
              <a:pPr/>
              <a:t>15.01.2022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1219426" y="5831038"/>
            <a:ext cx="4425391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10082786" y="5900027"/>
            <a:ext cx="738697" cy="365125"/>
          </a:xfrm>
        </p:spPr>
        <p:txBody>
          <a:bodyPr/>
          <a:lstStyle/>
          <a:p>
            <a:fld id="{A9D10E6D-7938-4E2F-8DC1-24B7328E52D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12192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838201" y="6069330"/>
            <a:ext cx="1056132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975360" y="575310"/>
            <a:ext cx="10261600" cy="5715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75360" y="576072"/>
            <a:ext cx="10261600" cy="5715000"/>
          </a:xfrm>
          <a:prstGeom prst="rect">
            <a:avLst/>
          </a:prstGeom>
          <a:blipFill dpi="0" rotWithShape="1">
            <a:blip r:embed="rId13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1435684">
            <a:off x="724989" y="273091"/>
            <a:ext cx="757108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4096196">
            <a:off x="10914593" y="203675"/>
            <a:ext cx="566928" cy="755904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60031" y="817583"/>
            <a:ext cx="9286993" cy="1202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50721" y="2119257"/>
            <a:ext cx="8261873" cy="36038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06118" y="5809153"/>
            <a:ext cx="16184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9DEE4600-1E16-444B-815E-A65AF244B00A}" type="datetimeFigureOut">
              <a:rPr lang="ru-RU" smtClean="0"/>
              <a:pPr/>
              <a:t>15.01.2022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19202" y="5809153"/>
            <a:ext cx="73869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26937" y="5809153"/>
            <a:ext cx="7386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A9D10E6D-7938-4E2F-8DC1-24B7328E52D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audio" Target="../media/audio1.wav"/><Relationship Id="rId7" Type="http://schemas.openxmlformats.org/officeDocument/2006/relationships/image" Target="../media/image8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7.gif"/><Relationship Id="rId5" Type="http://schemas.openxmlformats.org/officeDocument/2006/relationships/image" Target="../media/image6.png"/><Relationship Id="rId10" Type="http://schemas.openxmlformats.org/officeDocument/2006/relationships/image" Target="../media/image11.jpeg"/><Relationship Id="rId4" Type="http://schemas.openxmlformats.org/officeDocument/2006/relationships/image" Target="../media/image5.png"/><Relationship Id="rId9" Type="http://schemas.openxmlformats.org/officeDocument/2006/relationships/image" Target="../media/image10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gif"/><Relationship Id="rId3" Type="http://schemas.openxmlformats.org/officeDocument/2006/relationships/audio" Target="../media/audio1.wav"/><Relationship Id="rId7" Type="http://schemas.openxmlformats.org/officeDocument/2006/relationships/image" Target="../media/image35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audio" Target="../media/audio11.wav"/><Relationship Id="rId4" Type="http://schemas.openxmlformats.org/officeDocument/2006/relationships/image" Target="../media/image34.jpeg"/><Relationship Id="rId9" Type="http://schemas.openxmlformats.org/officeDocument/2006/relationships/image" Target="../media/image37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5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6" Type="http://schemas.openxmlformats.org/officeDocument/2006/relationships/image" Target="../media/image5.png"/><Relationship Id="rId5" Type="http://schemas.openxmlformats.org/officeDocument/2006/relationships/image" Target="../media/image38.jpeg"/><Relationship Id="rId4" Type="http://schemas.openxmlformats.org/officeDocument/2006/relationships/audio" Target="../media/audio1.wav"/><Relationship Id="rId9" Type="http://schemas.openxmlformats.org/officeDocument/2006/relationships/audio" Target="../media/audio11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gif"/><Relationship Id="rId3" Type="http://schemas.openxmlformats.org/officeDocument/2006/relationships/audio" Target="../media/audio1.wav"/><Relationship Id="rId7" Type="http://schemas.openxmlformats.org/officeDocument/2006/relationships/image" Target="../media/image40.gif"/><Relationship Id="rId12" Type="http://schemas.openxmlformats.org/officeDocument/2006/relationships/audio" Target="../media/audio11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6" Type="http://schemas.openxmlformats.org/officeDocument/2006/relationships/image" Target="../media/image5.png"/><Relationship Id="rId11" Type="http://schemas.openxmlformats.org/officeDocument/2006/relationships/image" Target="../media/image43.gif"/><Relationship Id="rId5" Type="http://schemas.openxmlformats.org/officeDocument/2006/relationships/image" Target="../media/image6.png"/><Relationship Id="rId10" Type="http://schemas.openxmlformats.org/officeDocument/2006/relationships/image" Target="../media/image42.gif"/><Relationship Id="rId4" Type="http://schemas.openxmlformats.org/officeDocument/2006/relationships/image" Target="../media/image39.jpeg"/><Relationship Id="rId9" Type="http://schemas.openxmlformats.org/officeDocument/2006/relationships/image" Target="../media/image14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gif"/><Relationship Id="rId3" Type="http://schemas.openxmlformats.org/officeDocument/2006/relationships/audio" Target="../media/audio1.wav"/><Relationship Id="rId7" Type="http://schemas.openxmlformats.org/officeDocument/2006/relationships/image" Target="../media/image14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6" Type="http://schemas.openxmlformats.org/officeDocument/2006/relationships/image" Target="../media/image5.png"/><Relationship Id="rId11" Type="http://schemas.openxmlformats.org/officeDocument/2006/relationships/audio" Target="../media/audio11.wav"/><Relationship Id="rId5" Type="http://schemas.openxmlformats.org/officeDocument/2006/relationships/image" Target="../media/image6.png"/><Relationship Id="rId10" Type="http://schemas.openxmlformats.org/officeDocument/2006/relationships/image" Target="../media/image47.gif"/><Relationship Id="rId4" Type="http://schemas.openxmlformats.org/officeDocument/2006/relationships/image" Target="../media/image44.jpeg"/><Relationship Id="rId9" Type="http://schemas.openxmlformats.org/officeDocument/2006/relationships/image" Target="../media/image46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gif"/><Relationship Id="rId3" Type="http://schemas.openxmlformats.org/officeDocument/2006/relationships/audio" Target="../media/audio1.wav"/><Relationship Id="rId7" Type="http://schemas.openxmlformats.org/officeDocument/2006/relationships/image" Target="../media/image14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6" Type="http://schemas.openxmlformats.org/officeDocument/2006/relationships/image" Target="../media/image49.gif"/><Relationship Id="rId11" Type="http://schemas.openxmlformats.org/officeDocument/2006/relationships/audio" Target="../media/audio11.wav"/><Relationship Id="rId5" Type="http://schemas.openxmlformats.org/officeDocument/2006/relationships/image" Target="../media/image5.png"/><Relationship Id="rId10" Type="http://schemas.openxmlformats.org/officeDocument/2006/relationships/image" Target="../media/image52.gif"/><Relationship Id="rId4" Type="http://schemas.openxmlformats.org/officeDocument/2006/relationships/image" Target="../media/image48.jpeg"/><Relationship Id="rId9" Type="http://schemas.openxmlformats.org/officeDocument/2006/relationships/image" Target="../media/image51.g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1.wav"/><Relationship Id="rId3" Type="http://schemas.openxmlformats.org/officeDocument/2006/relationships/audio" Target="../media/audio1.wav"/><Relationship Id="rId7" Type="http://schemas.openxmlformats.org/officeDocument/2006/relationships/image" Target="../media/image24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6" Type="http://schemas.openxmlformats.org/officeDocument/2006/relationships/image" Target="../media/image14.gif"/><Relationship Id="rId5" Type="http://schemas.openxmlformats.org/officeDocument/2006/relationships/image" Target="../media/image5.png"/><Relationship Id="rId4" Type="http://schemas.openxmlformats.org/officeDocument/2006/relationships/image" Target="../media/image53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1.wav"/><Relationship Id="rId3" Type="http://schemas.openxmlformats.org/officeDocument/2006/relationships/image" Target="../media/image54.jpeg"/><Relationship Id="rId7" Type="http://schemas.openxmlformats.org/officeDocument/2006/relationships/image" Target="../media/image55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gif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gif"/><Relationship Id="rId3" Type="http://schemas.openxmlformats.org/officeDocument/2006/relationships/audio" Target="../media/audio1.wav"/><Relationship Id="rId7" Type="http://schemas.openxmlformats.org/officeDocument/2006/relationships/image" Target="../media/image22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10" Type="http://schemas.openxmlformats.org/officeDocument/2006/relationships/audio" Target="../media/audio11.wav"/><Relationship Id="rId4" Type="http://schemas.openxmlformats.org/officeDocument/2006/relationships/image" Target="../media/image56.jpeg"/><Relationship Id="rId9" Type="http://schemas.openxmlformats.org/officeDocument/2006/relationships/image" Target="../media/image60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audio" Target="../media/audio11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6" Type="http://schemas.openxmlformats.org/officeDocument/2006/relationships/image" Target="../media/image62.png"/><Relationship Id="rId5" Type="http://schemas.openxmlformats.org/officeDocument/2006/relationships/image" Target="../media/image14.gif"/><Relationship Id="rId4" Type="http://schemas.openxmlformats.org/officeDocument/2006/relationships/image" Target="../media/image61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3" Type="http://schemas.openxmlformats.org/officeDocument/2006/relationships/audio" Target="../media/audio1.wav"/><Relationship Id="rId7" Type="http://schemas.openxmlformats.org/officeDocument/2006/relationships/image" Target="../media/image14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10" Type="http://schemas.openxmlformats.org/officeDocument/2006/relationships/audio" Target="../media/audio11.wav"/><Relationship Id="rId4" Type="http://schemas.openxmlformats.org/officeDocument/2006/relationships/image" Target="../media/image63.jpeg"/><Relationship Id="rId9" Type="http://schemas.openxmlformats.org/officeDocument/2006/relationships/image" Target="../media/image66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audio11.wav"/><Relationship Id="rId3" Type="http://schemas.openxmlformats.org/officeDocument/2006/relationships/audio" Target="../media/audio1.wav"/><Relationship Id="rId7" Type="http://schemas.openxmlformats.org/officeDocument/2006/relationships/image" Target="../media/image70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Relationship Id="rId6" Type="http://schemas.openxmlformats.org/officeDocument/2006/relationships/image" Target="../media/image69.gif"/><Relationship Id="rId5" Type="http://schemas.openxmlformats.org/officeDocument/2006/relationships/image" Target="../media/image68.gif"/><Relationship Id="rId4" Type="http://schemas.openxmlformats.org/officeDocument/2006/relationships/image" Target="../media/image6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72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8.xml"/><Relationship Id="rId6" Type="http://schemas.openxmlformats.org/officeDocument/2006/relationships/image" Target="../media/image21.gif"/><Relationship Id="rId5" Type="http://schemas.openxmlformats.org/officeDocument/2006/relationships/image" Target="../media/image71.png"/><Relationship Id="rId4" Type="http://schemas.openxmlformats.org/officeDocument/2006/relationships/image" Target="../media/image14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3" Type="http://schemas.openxmlformats.org/officeDocument/2006/relationships/audio" Target="../media/audio1.wav"/><Relationship Id="rId7" Type="http://schemas.openxmlformats.org/officeDocument/2006/relationships/image" Target="../media/image16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15.gif"/><Relationship Id="rId5" Type="http://schemas.openxmlformats.org/officeDocument/2006/relationships/image" Target="../media/image14.gif"/><Relationship Id="rId10" Type="http://schemas.openxmlformats.org/officeDocument/2006/relationships/audio" Target="../media/audio11.wav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gif"/><Relationship Id="rId3" Type="http://schemas.openxmlformats.org/officeDocument/2006/relationships/audio" Target="../media/audio1.wav"/><Relationship Id="rId7" Type="http://schemas.openxmlformats.org/officeDocument/2006/relationships/image" Target="../media/image14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6.png"/><Relationship Id="rId5" Type="http://schemas.openxmlformats.org/officeDocument/2006/relationships/image" Target="../media/image18.jpeg"/><Relationship Id="rId4" Type="http://schemas.openxmlformats.org/officeDocument/2006/relationships/image" Target="../media/image5.png"/><Relationship Id="rId9" Type="http://schemas.openxmlformats.org/officeDocument/2006/relationships/audio" Target="../media/audio11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gif"/><Relationship Id="rId3" Type="http://schemas.openxmlformats.org/officeDocument/2006/relationships/audio" Target="../media/audio1.wav"/><Relationship Id="rId7" Type="http://schemas.openxmlformats.org/officeDocument/2006/relationships/image" Target="../media/image14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21.gif"/><Relationship Id="rId5" Type="http://schemas.openxmlformats.org/officeDocument/2006/relationships/image" Target="../media/image5.png"/><Relationship Id="rId4" Type="http://schemas.openxmlformats.org/officeDocument/2006/relationships/image" Target="../media/image20.jpeg"/><Relationship Id="rId9" Type="http://schemas.openxmlformats.org/officeDocument/2006/relationships/audio" Target="../media/audio11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5.png"/><Relationship Id="rId11" Type="http://schemas.openxmlformats.org/officeDocument/2006/relationships/audio" Target="../media/audio11.wav"/><Relationship Id="rId5" Type="http://schemas.openxmlformats.org/officeDocument/2006/relationships/image" Target="../media/image23.jpeg"/><Relationship Id="rId10" Type="http://schemas.openxmlformats.org/officeDocument/2006/relationships/image" Target="../media/image25.gif"/><Relationship Id="rId4" Type="http://schemas.openxmlformats.org/officeDocument/2006/relationships/audio" Target="../media/audio1.wav"/><Relationship Id="rId9" Type="http://schemas.openxmlformats.org/officeDocument/2006/relationships/image" Target="../media/image14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gif"/><Relationship Id="rId3" Type="http://schemas.openxmlformats.org/officeDocument/2006/relationships/audio" Target="../media/audio1.wav"/><Relationship Id="rId7" Type="http://schemas.openxmlformats.org/officeDocument/2006/relationships/image" Target="../media/image14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27.gif"/><Relationship Id="rId5" Type="http://schemas.openxmlformats.org/officeDocument/2006/relationships/image" Target="../media/image5.png"/><Relationship Id="rId10" Type="http://schemas.openxmlformats.org/officeDocument/2006/relationships/audio" Target="../media/audio11.wav"/><Relationship Id="rId4" Type="http://schemas.openxmlformats.org/officeDocument/2006/relationships/image" Target="../media/image26.jpeg"/><Relationship Id="rId9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gif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6.png"/><Relationship Id="rId12" Type="http://schemas.openxmlformats.org/officeDocument/2006/relationships/audio" Target="../media/audio11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image" Target="../media/image5.png"/><Relationship Id="rId11" Type="http://schemas.openxmlformats.org/officeDocument/2006/relationships/image" Target="../media/image33.jpeg"/><Relationship Id="rId5" Type="http://schemas.openxmlformats.org/officeDocument/2006/relationships/image" Target="../media/image30.gif"/><Relationship Id="rId10" Type="http://schemas.openxmlformats.org/officeDocument/2006/relationships/image" Target="../media/image32.gif"/><Relationship Id="rId4" Type="http://schemas.openxmlformats.org/officeDocument/2006/relationships/audio" Target="../media/audio1.wav"/><Relationship Id="rId9" Type="http://schemas.openxmlformats.org/officeDocument/2006/relationships/image" Target="../media/image14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66" y="-78721"/>
            <a:ext cx="3809524" cy="265396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9335" y="17297"/>
            <a:ext cx="2212665" cy="2438198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244885" y="1280159"/>
            <a:ext cx="782624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«</a:t>
            </a:r>
            <a:r>
              <a:rPr lang="ru-RU" sz="5400" b="1" cap="none" spc="0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ЗИМНИЕ ЗАБАВЫ»</a:t>
            </a:r>
            <a:endParaRPr lang="ru-RU" sz="54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0070C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0884" y="560245"/>
            <a:ext cx="881339" cy="101177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4361" y="2300939"/>
            <a:ext cx="881339" cy="101177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1946" y="2438164"/>
            <a:ext cx="1009935" cy="74581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0071" y="3592491"/>
            <a:ext cx="881339" cy="101177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7015" y="845024"/>
            <a:ext cx="633274" cy="72699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7060" y="4253242"/>
            <a:ext cx="881339" cy="1011777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8331" y="3183979"/>
            <a:ext cx="556823" cy="639233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8879" y="4136052"/>
            <a:ext cx="1005840" cy="887985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1508" y="845024"/>
            <a:ext cx="556823" cy="639233"/>
          </a:xfrm>
          <a:prstGeom prst="rect">
            <a:avLst/>
          </a:prstGeom>
        </p:spPr>
      </p:pic>
      <p:pic>
        <p:nvPicPr>
          <p:cNvPr id="20" name="Рисунок 19" descr="IMG_20211213_114952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971109" y="2103121"/>
            <a:ext cx="4402183" cy="40233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TextBox 20"/>
          <p:cNvSpPr txBox="1"/>
          <p:nvPr/>
        </p:nvSpPr>
        <p:spPr>
          <a:xfrm>
            <a:off x="4585063" y="156755"/>
            <a:ext cx="47800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</a:rPr>
              <a:t>МКДОУ «</a:t>
            </a:r>
            <a:r>
              <a:rPr lang="ru-RU" sz="2000" b="1" dirty="0" err="1" smtClean="0">
                <a:solidFill>
                  <a:srgbClr val="002060"/>
                </a:solidFill>
              </a:rPr>
              <a:t>Липковский</a:t>
            </a:r>
            <a:r>
              <a:rPr lang="ru-RU" sz="2000" b="1" dirty="0" smtClean="0">
                <a:solidFill>
                  <a:srgbClr val="002060"/>
                </a:solidFill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</a:rPr>
              <a:t>д</a:t>
            </a:r>
            <a:r>
              <a:rPr lang="ru-RU" sz="2000" b="1" dirty="0" smtClean="0">
                <a:solidFill>
                  <a:srgbClr val="002060"/>
                </a:solidFill>
              </a:rPr>
              <a:t>/с «Ласточка»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955280" y="4898570"/>
            <a:ext cx="369679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/>
              <a:t>Подготовила воспитатель </a:t>
            </a:r>
          </a:p>
          <a:p>
            <a:pPr algn="ctr"/>
            <a:r>
              <a:rPr lang="ru-RU" sz="1600" dirty="0" smtClean="0"/>
              <a:t>высшей квалификационной категории  </a:t>
            </a:r>
          </a:p>
          <a:p>
            <a:pPr algn="ctr"/>
            <a:r>
              <a:rPr lang="ru-RU" sz="1600" dirty="0" smtClean="0"/>
              <a:t>Мещерякова Е.Н.</a:t>
            </a:r>
            <a:endParaRPr lang="ru-RU" sz="1600" dirty="0"/>
          </a:p>
        </p:txBody>
      </p:sp>
    </p:spTree>
    <p:custDataLst>
      <p:tags r:id="rId1"/>
    </p:custDataLst>
    <p:extLst>
      <p:ext uri="{BB962C8B-B14F-4D97-AF65-F5344CB8AC3E}">
        <p14:creationId xmlns="" xmlns:p14="http://schemas.microsoft.com/office/powerpoint/2010/main" val="827526798"/>
      </p:ext>
    </p:extLst>
  </p:cSld>
  <p:clrMapOvr>
    <a:masterClrMapping/>
  </p:clrMapOvr>
  <p:transition spd="slow" advTm="12781"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6364" y="1254034"/>
            <a:ext cx="4105407" cy="46503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809524" cy="265396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9335" y="0"/>
            <a:ext cx="2212665" cy="243819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51230" y="2099787"/>
            <a:ext cx="306421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«Ребята с горки мчатся</a:t>
            </a:r>
            <a:br>
              <a:rPr lang="ru-RU" sz="2400" dirty="0" smtClean="0"/>
            </a:br>
            <a:r>
              <a:rPr lang="ru-RU" sz="2400" dirty="0" smtClean="0"/>
              <a:t>Ледянкой снег сметая,</a:t>
            </a:r>
            <a:br>
              <a:rPr lang="ru-RU" sz="2400" dirty="0" smtClean="0"/>
            </a:br>
            <a:r>
              <a:rPr lang="ru-RU" sz="2400" dirty="0" smtClean="0"/>
              <a:t>Катанием наслаждаются </a:t>
            </a:r>
            <a:br>
              <a:rPr lang="ru-RU" sz="2400" dirty="0" smtClean="0"/>
            </a:br>
            <a:r>
              <a:rPr lang="ru-RU" sz="2400" dirty="0" smtClean="0"/>
              <a:t>И  зиму восхваляют.»</a:t>
            </a:r>
            <a:endParaRPr lang="ru-RU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8178392" y="2476626"/>
            <a:ext cx="323931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 </a:t>
            </a:r>
            <a:br>
              <a:rPr lang="ru-RU" sz="2400" dirty="0" smtClean="0"/>
            </a:br>
            <a:r>
              <a:rPr lang="ru-RU" sz="2400" dirty="0" smtClean="0"/>
              <a:t>  </a:t>
            </a:r>
            <a:br>
              <a:rPr lang="ru-RU" sz="2400" dirty="0" smtClean="0"/>
            </a:br>
            <a:r>
              <a:rPr lang="ru-RU" sz="2400" dirty="0" smtClean="0"/>
              <a:t> </a:t>
            </a:r>
            <a:br>
              <a:rPr lang="ru-RU" sz="2400" dirty="0" smtClean="0"/>
            </a:br>
            <a:r>
              <a:rPr lang="ru-RU" sz="2400" dirty="0" smtClean="0"/>
              <a:t>  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1464" y="331146"/>
            <a:ext cx="999528" cy="114745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2370" y="5444653"/>
            <a:ext cx="999528" cy="114745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567" y="1112602"/>
            <a:ext cx="999528" cy="114745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4233" y="331146"/>
            <a:ext cx="999528" cy="114745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87" y="5515786"/>
            <a:ext cx="999528" cy="114745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5480" y="5755612"/>
            <a:ext cx="654759" cy="751663"/>
          </a:xfrm>
          <a:prstGeom prst="rect">
            <a:avLst/>
          </a:prstGeom>
        </p:spPr>
      </p:pic>
      <p:pic>
        <p:nvPicPr>
          <p:cNvPr id="13" name="Рисунок 12" descr="SAM_1949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680959" y="2272936"/>
            <a:ext cx="3069771" cy="372291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113877741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 advTm="19754">
        <p:split orient="vert"/>
        <p:sndAc>
          <p:stSnd>
            <p:snd r:embed="rId10" name="chimes.wav"/>
          </p:stSnd>
        </p:sndAc>
      </p:transition>
    </mc:Choice>
    <mc:Fallback>
      <p:transition spd="slow" advTm="19754">
        <p:split orient="vert"/>
        <p:sndAc>
          <p:stSnd>
            <p:snd r:embed="rId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6550" y="666207"/>
            <a:ext cx="4127862" cy="53427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809524" cy="265396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5916" y="2653968"/>
            <a:ext cx="44926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 </a:t>
            </a:r>
            <a:endParaRPr lang="ru-RU" sz="24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2455" y="3272121"/>
            <a:ext cx="790867" cy="90791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2182" y="4518973"/>
            <a:ext cx="869998" cy="99875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790" y="5773705"/>
            <a:ext cx="790867" cy="90791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1816" y="1422345"/>
            <a:ext cx="790867" cy="90791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4547" y="201616"/>
            <a:ext cx="790867" cy="90791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635932" y="1332411"/>
            <a:ext cx="41409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«Ледяного блюдца блеск</a:t>
            </a:r>
            <a:br>
              <a:rPr lang="ru-RU" sz="2400" dirty="0" smtClean="0"/>
            </a:br>
            <a:r>
              <a:rPr lang="ru-RU" sz="2400" dirty="0" smtClean="0"/>
              <a:t>Станет  радостью для всех.</a:t>
            </a:r>
            <a:br>
              <a:rPr lang="ru-RU" sz="2400" dirty="0" smtClean="0"/>
            </a:br>
            <a:r>
              <a:rPr lang="ru-RU" sz="2400" dirty="0" smtClean="0"/>
              <a:t>И надев свои коньки</a:t>
            </a:r>
            <a:br>
              <a:rPr lang="ru-RU" sz="2400" dirty="0" smtClean="0"/>
            </a:br>
            <a:r>
              <a:rPr lang="ru-RU" sz="2400" dirty="0" smtClean="0"/>
              <a:t>Нарезают все круги.»</a:t>
            </a:r>
            <a:endParaRPr lang="ru-RU" sz="2400" dirty="0"/>
          </a:p>
        </p:txBody>
      </p:sp>
    </p:spTree>
    <p:custDataLst>
      <p:tags r:id="rId1"/>
    </p:custDataLst>
    <p:extLst>
      <p:ext uri="{BB962C8B-B14F-4D97-AF65-F5344CB8AC3E}">
        <p14:creationId xmlns="" xmlns:p14="http://schemas.microsoft.com/office/powerpoint/2010/main" val="131701230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 advTm="14375">
        <p:split orient="vert"/>
        <p:sndAc>
          <p:stSnd>
            <p:snd r:embed="rId9" name="chimes.wav"/>
          </p:stSnd>
        </p:sndAc>
      </p:transition>
    </mc:Choice>
    <mc:Fallback>
      <p:transition spd="slow" advTm="14375">
        <p:split orient="vert"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3458" y="640080"/>
            <a:ext cx="4232532" cy="53818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8740" y="0"/>
            <a:ext cx="2212665" cy="243819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809524" cy="265396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29559" y="2438198"/>
            <a:ext cx="388133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/>
              <a:t>«Ровно стелятся две ленты,</a:t>
            </a:r>
            <a:br>
              <a:rPr lang="ru-RU" sz="2800" dirty="0" smtClean="0"/>
            </a:br>
            <a:r>
              <a:rPr lang="ru-RU" sz="2800" dirty="0" smtClean="0"/>
              <a:t>Две блестящие змеи.</a:t>
            </a:r>
            <a:br>
              <a:rPr lang="ru-RU" sz="2800" dirty="0" smtClean="0"/>
            </a:br>
            <a:r>
              <a:rPr lang="ru-RU" sz="2800" dirty="0" smtClean="0"/>
              <a:t>Это лыжников приметы,</a:t>
            </a:r>
            <a:br>
              <a:rPr lang="ru-RU" sz="2800" dirty="0" smtClean="0"/>
            </a:br>
            <a:r>
              <a:rPr lang="ru-RU" sz="2800" dirty="0" smtClean="0"/>
              <a:t>Вдалеке они видны.»</a:t>
            </a:r>
            <a:endParaRPr lang="ru-RU" sz="28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2051" y="2653968"/>
            <a:ext cx="983021" cy="112850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5156" y="4494178"/>
            <a:ext cx="754411" cy="86606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3300" y="4838189"/>
            <a:ext cx="1176308" cy="135040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741" y="5075208"/>
            <a:ext cx="983021" cy="112850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6379" y="1525460"/>
            <a:ext cx="681405" cy="78225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8013" y="5624336"/>
            <a:ext cx="983021" cy="112850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9987" y="156452"/>
            <a:ext cx="747794" cy="85846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341199047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 advTm="12599">
        <p:split orient="vert"/>
        <p:sndAc>
          <p:stSnd>
            <p:snd r:embed="rId12" name="chimes.wav"/>
          </p:stSnd>
        </p:sndAc>
      </p:transition>
    </mc:Choice>
    <mc:Fallback>
      <p:transition spd="slow" advTm="12599">
        <p:split orient="vert"/>
        <p:sndAc>
          <p:stSnd>
            <p:snd r:embed="rId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1821" y="2116184"/>
            <a:ext cx="5170980" cy="40625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9335" y="0"/>
            <a:ext cx="2212665" cy="243819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9648"/>
            <a:ext cx="3809524" cy="265396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1412" y="-10718"/>
            <a:ext cx="1700817" cy="195253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0847" y="418868"/>
            <a:ext cx="1174412" cy="134822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7885"/>
            <a:ext cx="3809524" cy="265396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02048"/>
            <a:ext cx="3809524" cy="265396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0062" y="-56900"/>
            <a:ext cx="1210700" cy="138988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174" y="1329478"/>
            <a:ext cx="1210700" cy="138988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0925" y="1028373"/>
            <a:ext cx="643484" cy="73872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997" y="5774583"/>
            <a:ext cx="784581" cy="90069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039770" y="2521131"/>
            <a:ext cx="432880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«Снег искрится, снег кружится,</a:t>
            </a:r>
            <a:br>
              <a:rPr lang="ru-RU" sz="2400" dirty="0" smtClean="0"/>
            </a:br>
            <a:r>
              <a:rPr lang="ru-RU" sz="2400" dirty="0" smtClean="0"/>
              <a:t>Вдруг мне это только снится.</a:t>
            </a:r>
            <a:br>
              <a:rPr lang="ru-RU" sz="2400" dirty="0" smtClean="0"/>
            </a:br>
            <a:r>
              <a:rPr lang="ru-RU" sz="2400" dirty="0" smtClean="0"/>
              <a:t>Что же стало вдруг со мной?</a:t>
            </a:r>
            <a:br>
              <a:rPr lang="ru-RU" sz="2400" dirty="0" smtClean="0"/>
            </a:br>
            <a:r>
              <a:rPr lang="ru-RU" sz="2400" dirty="0" smtClean="0"/>
              <a:t>Я как будто бы герой,</a:t>
            </a:r>
            <a:br>
              <a:rPr lang="ru-RU" sz="2400" dirty="0" smtClean="0"/>
            </a:br>
            <a:r>
              <a:rPr lang="ru-RU" sz="2400" dirty="0" smtClean="0"/>
              <a:t>Крепость снежную свою</a:t>
            </a:r>
            <a:br>
              <a:rPr lang="ru-RU" sz="2400" dirty="0" smtClean="0"/>
            </a:br>
            <a:r>
              <a:rPr lang="ru-RU" sz="2400" dirty="0" smtClean="0"/>
              <a:t>Защищаю в злом бою!</a:t>
            </a:r>
            <a:br>
              <a:rPr lang="ru-RU" sz="2400" dirty="0" smtClean="0"/>
            </a:br>
            <a:r>
              <a:rPr lang="ru-RU" sz="2400" dirty="0" smtClean="0"/>
              <a:t>Все удары отражаю,</a:t>
            </a:r>
            <a:br>
              <a:rPr lang="ru-RU" sz="2400" dirty="0" smtClean="0"/>
            </a:br>
            <a:r>
              <a:rPr lang="ru-RU" sz="2400" dirty="0" smtClean="0"/>
              <a:t>Всех снежками закидаю!»</a:t>
            </a:r>
            <a:endParaRPr lang="ru-RU" sz="24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40" y="5760780"/>
            <a:ext cx="796605" cy="91450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6149" y="2024420"/>
            <a:ext cx="784581" cy="90069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340724832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 advTm="13079">
        <p14:reveal/>
        <p:sndAc>
          <p:stSnd>
            <p:snd r:embed="rId11" name="chimes.wav"/>
          </p:stSnd>
        </p:sndAc>
      </p:transition>
    </mc:Choice>
    <mc:Fallback>
      <p:transition spd="slow" advTm="13079">
        <p:fade/>
        <p:sndAc>
          <p:stSnd>
            <p:snd r:embed="rId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0823" y="851686"/>
            <a:ext cx="4846320" cy="51311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809524" cy="265396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10343" y="2325189"/>
            <a:ext cx="3696788" cy="351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«Раз, слепила я комок,</a:t>
            </a:r>
            <a:br>
              <a:rPr lang="ru-RU" sz="2400" dirty="0" smtClean="0"/>
            </a:br>
            <a:r>
              <a:rPr lang="ru-RU" sz="2400" dirty="0" smtClean="0"/>
              <a:t>Кругленький и крепкий.</a:t>
            </a:r>
            <a:br>
              <a:rPr lang="ru-RU" sz="2400" dirty="0" smtClean="0"/>
            </a:br>
            <a:r>
              <a:rPr lang="ru-RU" sz="2400" dirty="0" smtClean="0"/>
              <a:t>Два, метнула я снежок</a:t>
            </a:r>
            <a:br>
              <a:rPr lang="ru-RU" sz="2400" dirty="0" smtClean="0"/>
            </a:br>
            <a:r>
              <a:rPr lang="ru-RU" sz="2400" dirty="0" smtClean="0"/>
              <a:t>И попала в Светку!</a:t>
            </a:r>
            <a:br>
              <a:rPr lang="ru-RU" sz="2400" dirty="0" smtClean="0"/>
            </a:br>
            <a:r>
              <a:rPr lang="ru-RU" sz="2400" dirty="0" smtClean="0"/>
              <a:t>Я бегу как от огня:</a:t>
            </a:r>
            <a:br>
              <a:rPr lang="ru-RU" sz="2400" dirty="0" smtClean="0"/>
            </a:br>
            <a:r>
              <a:rPr lang="ru-RU" sz="2400" dirty="0" smtClean="0"/>
              <a:t>Светка целится в меня!</a:t>
            </a:r>
            <a:br>
              <a:rPr lang="ru-RU" sz="2400" dirty="0" smtClean="0"/>
            </a:br>
            <a:r>
              <a:rPr lang="ru-RU" sz="2400" dirty="0" smtClean="0"/>
              <a:t>В эти зимние деньки</a:t>
            </a:r>
            <a:br>
              <a:rPr lang="ru-RU" sz="2400" dirty="0" smtClean="0"/>
            </a:br>
            <a:r>
              <a:rPr lang="ru-RU" sz="2400" dirty="0" smtClean="0"/>
              <a:t>Весело играть в «снежки</a:t>
            </a:r>
            <a:r>
              <a:rPr lang="ru-RU" dirty="0" smtClean="0"/>
              <a:t>!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8374271" y="2925989"/>
            <a:ext cx="29310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 </a:t>
            </a:r>
            <a:endParaRPr lang="ru-RU" sz="24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181" y="-15523"/>
            <a:ext cx="819860" cy="9412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2162" y="5389263"/>
            <a:ext cx="1226293" cy="140778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908" y="5785665"/>
            <a:ext cx="746021" cy="85643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9860" y="1065006"/>
            <a:ext cx="819860" cy="9412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4693" y="1758806"/>
            <a:ext cx="592540" cy="68023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1905" y="194555"/>
            <a:ext cx="434180" cy="49843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956" y="2577631"/>
            <a:ext cx="746021" cy="85643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170545094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 advTm="14209">
        <p:split orient="vert"/>
        <p:sndAc>
          <p:stSnd>
            <p:snd r:embed="rId11" name="chimes.wav"/>
          </p:stSnd>
        </p:sndAc>
      </p:transition>
    </mc:Choice>
    <mc:Fallback>
      <p:transition spd="slow" advTm="14209">
        <p:split orient="vert"/>
        <p:sndAc>
          <p:stSnd>
            <p:snd r:embed="rId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765" y="1847846"/>
            <a:ext cx="5334476" cy="376747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809524" cy="265396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60743" y="2255157"/>
            <a:ext cx="345505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«На ледяной площадке крик,</a:t>
            </a:r>
            <a:br>
              <a:rPr lang="ru-RU" sz="2400" dirty="0" smtClean="0"/>
            </a:br>
            <a:r>
              <a:rPr lang="ru-RU" sz="2400" dirty="0" smtClean="0"/>
              <a:t>К воротам рвётся ученик.</a:t>
            </a:r>
            <a:br>
              <a:rPr lang="ru-RU" sz="2400" dirty="0" smtClean="0"/>
            </a:br>
            <a:r>
              <a:rPr lang="ru-RU" sz="2400" dirty="0" smtClean="0"/>
              <a:t>Кричат все: «Шайба! Клюшка! Бей!»</a:t>
            </a:r>
            <a:br>
              <a:rPr lang="ru-RU" sz="2400" dirty="0" smtClean="0"/>
            </a:br>
            <a:r>
              <a:rPr lang="ru-RU" sz="2400" dirty="0" smtClean="0"/>
              <a:t>Весёлая игра хоккей!»</a:t>
            </a:r>
            <a:endParaRPr lang="ru-RU" sz="24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7247" y="4107040"/>
            <a:ext cx="1414492" cy="162383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2095" y="632298"/>
            <a:ext cx="902644" cy="103623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077" y="369650"/>
            <a:ext cx="902644" cy="103623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1553" y="5615320"/>
            <a:ext cx="902644" cy="103623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9339" y="887767"/>
            <a:ext cx="902644" cy="103623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207" y="5027718"/>
            <a:ext cx="1414492" cy="162383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278170865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 advTm="13096">
        <p14:reveal/>
        <p:sndAc>
          <p:stSnd>
            <p:snd r:embed="rId8" name="chimes.wav"/>
          </p:stSnd>
        </p:sndAc>
      </p:transition>
    </mc:Choice>
    <mc:Fallback>
      <p:transition spd="slow" advTm="13096">
        <p:fade/>
        <p:sndAc>
          <p:stSnd>
            <p:snd r:embed="rId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BB8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9487" y="509450"/>
            <a:ext cx="5153025" cy="568234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809524" cy="265396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9334" y="0"/>
            <a:ext cx="2212665" cy="243819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62" y="1957192"/>
            <a:ext cx="1406640" cy="161482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31" y="3664054"/>
            <a:ext cx="694816" cy="79764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8564" y="2159893"/>
            <a:ext cx="694816" cy="79764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6679" y="3604338"/>
            <a:ext cx="1053591" cy="120952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313" y="5066464"/>
            <a:ext cx="1053591" cy="120952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8745" y="5593372"/>
            <a:ext cx="694816" cy="79764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0844" y="130510"/>
            <a:ext cx="694816" cy="79764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2538" y="204101"/>
            <a:ext cx="1053591" cy="120952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8548" y="3553920"/>
            <a:ext cx="1053591" cy="120952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5053" y="2782094"/>
            <a:ext cx="694816" cy="79764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8176" y="4062878"/>
            <a:ext cx="1053591" cy="120952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1181" y="5758645"/>
            <a:ext cx="694816" cy="797649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5233" y="2452888"/>
            <a:ext cx="694816" cy="797649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1900" y="1590716"/>
            <a:ext cx="694816" cy="797649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0818" y="5965101"/>
            <a:ext cx="694816" cy="79764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92058949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 advTm="24094">
        <p:split orient="vert"/>
        <p:sndAc>
          <p:stSnd>
            <p:snd r:embed="rId8" name="chimes.wav"/>
          </p:stSnd>
        </p:sndAc>
      </p:transition>
    </mc:Choice>
    <mc:Fallback>
      <p:transition spd="slow" advTm="24094">
        <p:split orient="vert"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457" y="938642"/>
            <a:ext cx="2647458" cy="264745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3977" y="3586100"/>
            <a:ext cx="2676525" cy="255344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588" y="3517690"/>
            <a:ext cx="2782389" cy="273941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7926508" y="938640"/>
            <a:ext cx="336577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Кто по снегу быстро мчится</a:t>
            </a:r>
            <a:br>
              <a:rPr lang="ru-RU" sz="2400" dirty="0" smtClean="0"/>
            </a:br>
            <a:r>
              <a:rPr lang="ru-RU" sz="2400" dirty="0" smtClean="0"/>
              <a:t>Провалиться не боится?</a:t>
            </a:r>
            <a:br>
              <a:rPr lang="ru-RU" sz="2400" dirty="0" smtClean="0"/>
            </a:b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8336604" y="2791838"/>
            <a:ext cx="30544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ЛЫЖНИК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954742" y="938640"/>
            <a:ext cx="345589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Этой палкой бей смелей,</a:t>
            </a:r>
            <a:br>
              <a:rPr lang="ru-RU" sz="2400" dirty="0" smtClean="0"/>
            </a:br>
            <a:r>
              <a:rPr lang="ru-RU" sz="2400" dirty="0" smtClean="0"/>
              <a:t>Чтоб удар был как из пушки,</a:t>
            </a:r>
            <a:br>
              <a:rPr lang="ru-RU" sz="2400" dirty="0" smtClean="0"/>
            </a:br>
            <a:r>
              <a:rPr lang="ru-RU" sz="2400" dirty="0" smtClean="0"/>
              <a:t>Это палка - для хоккея</a:t>
            </a:r>
            <a:br>
              <a:rPr lang="ru-RU" sz="2400" dirty="0" smtClean="0"/>
            </a:br>
            <a:r>
              <a:rPr lang="ru-RU" sz="2400" dirty="0" smtClean="0"/>
              <a:t>И  она зовётся …..</a:t>
            </a:r>
            <a:endParaRPr lang="ru-RU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2684725" y="3148358"/>
            <a:ext cx="28793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КЛЮШКА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3832699" y="3586100"/>
            <a:ext cx="426071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Мчусь как пуля я вперёд,</a:t>
            </a:r>
            <a:br>
              <a:rPr lang="ru-RU" sz="2400" dirty="0" smtClean="0"/>
            </a:br>
            <a:r>
              <a:rPr lang="ru-RU" sz="2400" dirty="0" smtClean="0"/>
              <a:t>Лишь поскрипывает лёд,</a:t>
            </a:r>
            <a:br>
              <a:rPr lang="ru-RU" sz="2400" dirty="0" smtClean="0"/>
            </a:br>
            <a:r>
              <a:rPr lang="ru-RU" sz="2400" dirty="0" smtClean="0"/>
              <a:t>Да мелькают огоньки.</a:t>
            </a:r>
            <a:br>
              <a:rPr lang="ru-RU" sz="2400" dirty="0" smtClean="0"/>
            </a:br>
            <a:r>
              <a:rPr lang="ru-RU" sz="2400" dirty="0" smtClean="0"/>
              <a:t>Кто несёт меня?.... </a:t>
            </a:r>
            <a:endParaRPr lang="ru-RU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1121013" y="287144"/>
            <a:ext cx="100194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7030A0"/>
                </a:solidFill>
              </a:rPr>
              <a:t>«Отгадайте загадки про зимние развлечения.»</a:t>
            </a:r>
            <a:endParaRPr lang="ru-RU" sz="3200" b="1" dirty="0">
              <a:solidFill>
                <a:srgbClr val="7030A0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6962" y="5511736"/>
            <a:ext cx="814489" cy="93503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24" y="24178"/>
            <a:ext cx="970898" cy="111459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3570" y="5219623"/>
            <a:ext cx="661698" cy="75963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6663" y="287144"/>
            <a:ext cx="814489" cy="93503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834647" y="5398851"/>
            <a:ext cx="2052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КОНЬКИ</a:t>
            </a: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="" xmlns:p14="http://schemas.microsoft.com/office/powerpoint/2010/main" val="330330667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 advTm="30842">
        <p:split orient="vert"/>
        <p:sndAc>
          <p:stSnd>
            <p:snd r:embed="rId10" name="chimes.wav"/>
          </p:stSnd>
        </p:sndAc>
      </p:transition>
    </mc:Choice>
    <mc:Fallback>
      <p:transition spd="slow" advTm="30842">
        <p:split orient="vert"/>
        <p:sndAc>
          <p:stSnd>
            <p:snd r:embed="rId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  <p:bldP spid="9" grpId="0"/>
      <p:bldP spid="10" grpId="0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BB8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513" y="3354711"/>
            <a:ext cx="2586240" cy="314727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9523" y="3654094"/>
            <a:ext cx="2579747" cy="296154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6507" y="337478"/>
            <a:ext cx="3208911" cy="320891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615646" y="963038"/>
            <a:ext cx="346165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Есть такой цветок.</a:t>
            </a:r>
            <a:br>
              <a:rPr lang="ru-RU" sz="2400" dirty="0" smtClean="0"/>
            </a:br>
            <a:r>
              <a:rPr lang="ru-RU" sz="2400" dirty="0" smtClean="0"/>
              <a:t>Не вплетёшь в венок.</a:t>
            </a:r>
            <a:br>
              <a:rPr lang="ru-RU" sz="2400" dirty="0" smtClean="0"/>
            </a:br>
            <a:r>
              <a:rPr lang="ru-RU" sz="2400" dirty="0" smtClean="0"/>
              <a:t>На него подуй слегка:</a:t>
            </a:r>
            <a:br>
              <a:rPr lang="ru-RU" sz="2400" dirty="0" smtClean="0"/>
            </a:br>
            <a:r>
              <a:rPr lang="ru-RU" sz="2400" dirty="0" smtClean="0"/>
              <a:t>Был цветок и нет цветка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8764621" y="3093396"/>
            <a:ext cx="31128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СНЕЖИНКА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1110343" y="768485"/>
            <a:ext cx="342246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Жил я посреди двора,</a:t>
            </a:r>
            <a:br>
              <a:rPr lang="ru-RU" sz="2400" dirty="0" smtClean="0"/>
            </a:br>
            <a:r>
              <a:rPr lang="ru-RU" sz="2400" dirty="0" smtClean="0"/>
              <a:t>Где играла детвора,</a:t>
            </a:r>
            <a:br>
              <a:rPr lang="ru-RU" sz="2400" dirty="0" smtClean="0"/>
            </a:br>
            <a:r>
              <a:rPr lang="ru-RU" sz="2400" dirty="0" smtClean="0"/>
              <a:t>Но от солнечных лучей превратился я в ручей.</a:t>
            </a:r>
            <a:endParaRPr lang="ru-RU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2143004" y="2902030"/>
            <a:ext cx="25749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СНЕГОВИК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4717915" y="3715966"/>
            <a:ext cx="317121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За верёвочку – узду,</a:t>
            </a:r>
            <a:br>
              <a:rPr lang="ru-RU" sz="2400" dirty="0" smtClean="0"/>
            </a:br>
            <a:r>
              <a:rPr lang="ru-RU" sz="2400" dirty="0" smtClean="0"/>
              <a:t>Через двор коня веду.</a:t>
            </a:r>
            <a:br>
              <a:rPr lang="ru-RU" sz="2400" dirty="0" smtClean="0"/>
            </a:br>
            <a:r>
              <a:rPr lang="ru-RU" sz="2400" dirty="0" smtClean="0"/>
              <a:t>С горки вниз на нём лечу,</a:t>
            </a:r>
            <a:br>
              <a:rPr lang="ru-RU" sz="2400" dirty="0" smtClean="0"/>
            </a:br>
            <a:r>
              <a:rPr lang="ru-RU" sz="2400" dirty="0" smtClean="0"/>
              <a:t>А назад его тащу.</a:t>
            </a:r>
            <a:endParaRPr lang="ru-RU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7324278" y="5839624"/>
            <a:ext cx="21400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САНКИ</a:t>
            </a:r>
            <a:endParaRPr lang="ru-RU" dirty="0"/>
          </a:p>
        </p:txBody>
      </p:sp>
    </p:spTree>
    <p:custDataLst>
      <p:tags r:id="rId1"/>
    </p:custDataLst>
    <p:extLst>
      <p:ext uri="{BB962C8B-B14F-4D97-AF65-F5344CB8AC3E}">
        <p14:creationId xmlns="" xmlns:p14="http://schemas.microsoft.com/office/powerpoint/2010/main" val="278313369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 advTm="27605">
        <p:split orient="vert"/>
        <p:sndAc>
          <p:stSnd>
            <p:snd r:embed="rId7" name="chimes.wav"/>
          </p:stSnd>
        </p:sndAc>
      </p:transition>
    </mc:Choice>
    <mc:Fallback>
      <p:transition spd="slow" advTm="27605">
        <p:split orient="vert"/>
        <p:sndAc>
          <p:stSnd>
            <p:snd r:embed="rId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389" y="4161559"/>
            <a:ext cx="2860297" cy="21721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4791" y="3975501"/>
            <a:ext cx="2762656" cy="26521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3480" y="0"/>
            <a:ext cx="3114247" cy="30727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887505" y="856033"/>
            <a:ext cx="364415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Ног от радости не чуя,</a:t>
            </a:r>
            <a:br>
              <a:rPr lang="ru-RU" sz="2000" dirty="0" smtClean="0"/>
            </a:br>
            <a:r>
              <a:rPr lang="ru-RU" sz="2000" dirty="0" smtClean="0"/>
              <a:t>С горки снежной вниз лечу я!</a:t>
            </a:r>
            <a:br>
              <a:rPr lang="ru-RU" sz="2000" dirty="0" smtClean="0"/>
            </a:br>
            <a:r>
              <a:rPr lang="ru-RU" sz="2000" dirty="0" smtClean="0"/>
              <a:t>Стал мне спорт родней и ближе.</a:t>
            </a:r>
            <a:br>
              <a:rPr lang="ru-RU" sz="2000" dirty="0" smtClean="0"/>
            </a:br>
            <a:r>
              <a:rPr lang="ru-RU" sz="2000" dirty="0" smtClean="0"/>
              <a:t>Кто помог мне в этом?...</a:t>
            </a:r>
            <a:endParaRPr lang="ru-RU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1099226" y="2548646"/>
            <a:ext cx="18684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ЛЫЖИ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4280170" y="3190672"/>
            <a:ext cx="39299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Мы слепили снежный ком,</a:t>
            </a:r>
            <a:br>
              <a:rPr lang="ru-RU" sz="2400" dirty="0" smtClean="0"/>
            </a:br>
            <a:r>
              <a:rPr lang="ru-RU" sz="2400" dirty="0" smtClean="0"/>
              <a:t>Шляпу сделали на нём,</a:t>
            </a:r>
            <a:br>
              <a:rPr lang="ru-RU" sz="2400" dirty="0" smtClean="0"/>
            </a:br>
            <a:r>
              <a:rPr lang="ru-RU" sz="2400" dirty="0" smtClean="0"/>
              <a:t>Нос приделали, и в миг</a:t>
            </a:r>
            <a:br>
              <a:rPr lang="ru-RU" sz="2400" dirty="0" smtClean="0"/>
            </a:br>
            <a:r>
              <a:rPr lang="ru-RU" sz="2400" dirty="0" smtClean="0"/>
              <a:t>Получился…</a:t>
            </a:r>
            <a:endParaRPr lang="ru-RU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6061555" y="5140465"/>
            <a:ext cx="15464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СНЕГОВИК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8501973" y="719846"/>
            <a:ext cx="32295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Всё лето стояли ,</a:t>
            </a:r>
            <a:br>
              <a:rPr lang="ru-RU" sz="2400" dirty="0" smtClean="0"/>
            </a:br>
            <a:r>
              <a:rPr lang="ru-RU" sz="2400" dirty="0" smtClean="0"/>
              <a:t>Зимы ожидали.</a:t>
            </a:r>
            <a:br>
              <a:rPr lang="ru-RU" sz="2400" dirty="0" smtClean="0"/>
            </a:br>
            <a:r>
              <a:rPr lang="ru-RU" sz="2400" dirty="0" smtClean="0"/>
              <a:t>Дождались поры</a:t>
            </a:r>
            <a:br>
              <a:rPr lang="ru-RU" sz="2400" dirty="0" smtClean="0"/>
            </a:br>
            <a:r>
              <a:rPr lang="ru-RU" sz="2400" dirty="0" smtClean="0"/>
              <a:t>Помчались с горы.</a:t>
            </a:r>
            <a:endParaRPr lang="ru-RU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9980578" y="2917979"/>
            <a:ext cx="12840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САНКИ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2777" y="5045759"/>
            <a:ext cx="1264413" cy="145154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1980" y="84816"/>
            <a:ext cx="896360" cy="102902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9766" y="4386357"/>
            <a:ext cx="1264413" cy="145154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6761" y="249426"/>
            <a:ext cx="715776" cy="82171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980" y="2876455"/>
            <a:ext cx="715776" cy="821711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6565" y="5717342"/>
            <a:ext cx="715776" cy="821711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1671" y="3564646"/>
            <a:ext cx="715776" cy="82171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54669530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 advTm="27140">
        <p14:reveal/>
        <p:sndAc>
          <p:stSnd>
            <p:snd r:embed="rId10" name="chimes.wav"/>
          </p:stSnd>
        </p:sndAc>
      </p:transition>
    </mc:Choice>
    <mc:Fallback>
      <p:transition spd="slow" advTm="27140">
        <p:fade/>
        <p:sndAc>
          <p:stSnd>
            <p:snd r:embed="rId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Без названия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589" y="470263"/>
            <a:ext cx="10345782" cy="586522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212080" y="1489166"/>
            <a:ext cx="196239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chemeClr val="bg1"/>
                </a:solidFill>
              </a:rPr>
              <a:t>ЦЕЛЬ:</a:t>
            </a:r>
            <a:endParaRPr lang="ru-RU" sz="44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331029" y="2560320"/>
            <a:ext cx="763629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</a:rPr>
              <a:t>Расширять представления детей </a:t>
            </a:r>
          </a:p>
          <a:p>
            <a:r>
              <a:rPr lang="ru-RU" sz="3200" b="1" dirty="0" smtClean="0">
                <a:solidFill>
                  <a:schemeClr val="bg1"/>
                </a:solidFill>
              </a:rPr>
              <a:t>  о зимних играх и забавах.</a:t>
            </a:r>
            <a:endParaRPr lang="ru-RU" sz="32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BB8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094" y="391112"/>
            <a:ext cx="3200400" cy="213055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8250" y="0"/>
            <a:ext cx="3333750" cy="181927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2437" y="2604106"/>
            <a:ext cx="2766036" cy="414018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36468" y="2928026"/>
            <a:ext cx="30950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По снегу покатите – я подрасту,</a:t>
            </a:r>
            <a:br>
              <a:rPr lang="ru-RU" sz="2400" dirty="0" smtClean="0"/>
            </a:br>
            <a:r>
              <a:rPr lang="ru-RU" sz="2400" dirty="0" smtClean="0"/>
              <a:t>На костре согреете – я пропаду.</a:t>
            </a:r>
            <a:endParaRPr lang="ru-RU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1240971" y="5233481"/>
            <a:ext cx="2513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СНЕЖНЫЙ КОМ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8425544" y="1819276"/>
            <a:ext cx="259950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Морковка белая</a:t>
            </a:r>
            <a:br>
              <a:rPr lang="ru-RU" sz="2400" dirty="0" smtClean="0"/>
            </a:br>
            <a:r>
              <a:rPr lang="ru-RU" sz="2400" dirty="0" smtClean="0"/>
              <a:t>Всю зиму росла.</a:t>
            </a:r>
            <a:br>
              <a:rPr lang="ru-RU" sz="2400" dirty="0" smtClean="0"/>
            </a:br>
            <a:r>
              <a:rPr lang="ru-RU" sz="2400" dirty="0" smtClean="0"/>
              <a:t>Солнышко пригрело</a:t>
            </a:r>
            <a:br>
              <a:rPr lang="ru-RU" sz="2400" dirty="0" smtClean="0"/>
            </a:br>
            <a:r>
              <a:rPr lang="ru-RU" sz="2400" dirty="0" smtClean="0"/>
              <a:t>И морковку съело.</a:t>
            </a:r>
            <a:endParaRPr lang="ru-RU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9105966" y="4377447"/>
            <a:ext cx="1623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СОСУЛЬКА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4581728" y="574765"/>
            <a:ext cx="366732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Я прихожу с подарками,</a:t>
            </a:r>
            <a:br>
              <a:rPr lang="ru-RU" sz="2400" dirty="0" smtClean="0"/>
            </a:br>
            <a:r>
              <a:rPr lang="ru-RU" sz="2400" dirty="0" smtClean="0"/>
              <a:t>Блещу огнями яркими,</a:t>
            </a:r>
            <a:br>
              <a:rPr lang="ru-RU" sz="2400" dirty="0" smtClean="0"/>
            </a:br>
            <a:r>
              <a:rPr lang="ru-RU" sz="2400" dirty="0" smtClean="0"/>
              <a:t>Нарядная, забавная,</a:t>
            </a:r>
            <a:br>
              <a:rPr lang="ru-RU" sz="2400" dirty="0" smtClean="0"/>
            </a:br>
            <a:r>
              <a:rPr lang="ru-RU" sz="2400" dirty="0" smtClean="0"/>
              <a:t>На Новый год я главная.</a:t>
            </a:r>
            <a:endParaRPr lang="ru-RU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5719864" y="2159540"/>
            <a:ext cx="9533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ЁЛКА</a:t>
            </a:r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8322" y="2495989"/>
            <a:ext cx="752678" cy="86407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9609" y="5170776"/>
            <a:ext cx="752678" cy="86407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3287" y="5233481"/>
            <a:ext cx="752678" cy="86407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7840" y="2292808"/>
            <a:ext cx="752678" cy="86407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538" y="4268830"/>
            <a:ext cx="752678" cy="86407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363" y="2025488"/>
            <a:ext cx="752678" cy="86407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203" y="5474534"/>
            <a:ext cx="752678" cy="86407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194196912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 advTm="30179">
        <p:split orient="vert"/>
        <p:sndAc>
          <p:stSnd>
            <p:snd r:embed="rId8" name="chimes.wav"/>
          </p:stSnd>
        </p:sndAc>
      </p:transition>
    </mc:Choice>
    <mc:Fallback>
      <p:transition spd="slow" advTm="30179">
        <p:split orient="vert"/>
        <p:sndAc>
          <p:stSnd>
            <p:snd r:embed="rId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/>
      <p:bldP spid="9" grpId="0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BB8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872" y="4332395"/>
            <a:ext cx="1408927" cy="161744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9007" y="295147"/>
            <a:ext cx="1112366" cy="127699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9515" y="5018298"/>
            <a:ext cx="1445998" cy="1660006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643449" y="1561155"/>
            <a:ext cx="839206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СПАСИБО ЗА ВНИМАНИЕ!</a:t>
            </a:r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6911" y="3473582"/>
            <a:ext cx="2217824" cy="333507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3321" y="621184"/>
            <a:ext cx="1112366" cy="127699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6957" y="930906"/>
            <a:ext cx="690031" cy="79215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9493" y="4036978"/>
            <a:ext cx="690031" cy="79215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616" y="1898180"/>
            <a:ext cx="1021437" cy="117261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8197" y="1934817"/>
            <a:ext cx="1112385" cy="127701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2483" y="2119140"/>
            <a:ext cx="690031" cy="79215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5667" y="5634738"/>
            <a:ext cx="690031" cy="792156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2484" y="5848301"/>
            <a:ext cx="690031" cy="792156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5862" y="5429540"/>
            <a:ext cx="690031" cy="792156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592" y="3211835"/>
            <a:ext cx="690031" cy="792156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5513" y="127606"/>
            <a:ext cx="690031" cy="792156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7533" y="225106"/>
            <a:ext cx="690031" cy="79215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3404953972"/>
      </p:ext>
    </p:extLst>
  </p:cSld>
  <p:clrMapOvr>
    <a:masterClrMapping/>
  </p:clrMapOvr>
  <p:transition spd="slow" advTm="9014">
    <p:push dir="u"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4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4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4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8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bestgif.su__ph_45_2_143244251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6652" y="574766"/>
            <a:ext cx="3944982" cy="57476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6622869" y="1227909"/>
            <a:ext cx="20297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rgbClr val="0070C0"/>
                </a:solidFill>
              </a:rPr>
              <a:t>ЗАДАЧИ:</a:t>
            </a:r>
            <a:endParaRPr lang="ru-RU" sz="3200" b="1" dirty="0">
              <a:solidFill>
                <a:srgbClr val="0070C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16137" y="2194560"/>
            <a:ext cx="6024219" cy="36700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ru-RU" sz="2800" b="1" dirty="0" smtClean="0">
                <a:solidFill>
                  <a:srgbClr val="0070C0"/>
                </a:solidFill>
              </a:rPr>
              <a:t>Уточнять представления детей о зиме, зимних играх и забавах.   </a:t>
            </a:r>
          </a:p>
          <a:p>
            <a:pPr marL="457200" indent="-457200">
              <a:buAutoNum type="arabicPeriod"/>
            </a:pPr>
            <a:r>
              <a:rPr lang="ru-RU" sz="2800" b="1" dirty="0" smtClean="0">
                <a:solidFill>
                  <a:srgbClr val="0070C0"/>
                </a:solidFill>
              </a:rPr>
              <a:t>Закреплять понятие, что зимние развлечения характерны только для зимы.   </a:t>
            </a:r>
          </a:p>
          <a:p>
            <a:pPr marL="457200" indent="-457200">
              <a:buAutoNum type="arabicPeriod"/>
            </a:pPr>
            <a:r>
              <a:rPr lang="ru-RU" sz="2800" b="1" dirty="0" smtClean="0">
                <a:solidFill>
                  <a:srgbClr val="0070C0"/>
                </a:solidFill>
              </a:rPr>
              <a:t>Учить отгадывать стихи – загадки. </a:t>
            </a:r>
            <a:endParaRPr lang="ru-RU" sz="2800" b="1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809524" cy="265396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308764" y="651753"/>
            <a:ext cx="70776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solidFill>
                  <a:srgbClr val="0070C0"/>
                </a:solidFill>
              </a:rPr>
              <a:t>«Вот зима пришла серебристая,</a:t>
            </a:r>
            <a:br>
              <a:rPr lang="ru-RU" sz="2800" b="1" i="1" dirty="0" smtClean="0">
                <a:solidFill>
                  <a:srgbClr val="0070C0"/>
                </a:solidFill>
              </a:rPr>
            </a:br>
            <a:r>
              <a:rPr lang="ru-RU" sz="2800" b="1" i="1" dirty="0" smtClean="0">
                <a:solidFill>
                  <a:srgbClr val="0070C0"/>
                </a:solidFill>
              </a:rPr>
              <a:t>Белым снегом замела поле чистое.»</a:t>
            </a:r>
            <a:endParaRPr lang="ru-RU" sz="2800" b="1" i="1" dirty="0">
              <a:solidFill>
                <a:srgbClr val="0070C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1847" y="4576277"/>
            <a:ext cx="1547305" cy="177630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753" y="3472018"/>
            <a:ext cx="1513497" cy="173749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4250" y="2139658"/>
            <a:ext cx="1049565" cy="120490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5028" y="5464430"/>
            <a:ext cx="788909" cy="90566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7482" y="2878428"/>
            <a:ext cx="1034129" cy="1187180"/>
          </a:xfrm>
          <a:prstGeom prst="rect">
            <a:avLst/>
          </a:prstGeom>
        </p:spPr>
      </p:pic>
      <p:pic>
        <p:nvPicPr>
          <p:cNvPr id="11" name="Рисунок 10" descr="animacionnye-otkrytki-s-novym-2019-godom-svini-4.gi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48148" y="1802674"/>
            <a:ext cx="7014755" cy="42193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383737908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 advTm="12715">
        <p:split orient="vert"/>
        <p:sndAc>
          <p:stSnd>
            <p:snd r:embed="rId10" name="chimes.wav"/>
          </p:stSnd>
        </p:sndAc>
      </p:transition>
    </mc:Choice>
    <mc:Fallback>
      <p:transition spd="slow" advTm="12715">
        <p:split orient="vert"/>
        <p:sndAc>
          <p:stSnd>
            <p:snd r:embed="rId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886"/>
            <a:ext cx="3809524" cy="265396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318783" y="2073220"/>
            <a:ext cx="405643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«Над землёю закружила</a:t>
            </a:r>
            <a:br>
              <a:rPr lang="ru-RU" sz="2000" dirty="0" smtClean="0"/>
            </a:br>
            <a:r>
              <a:rPr lang="ru-RU" sz="2000" dirty="0" smtClean="0"/>
              <a:t>Вновь зима свой хоровод.</a:t>
            </a:r>
            <a:br>
              <a:rPr lang="ru-RU" sz="2000" dirty="0" smtClean="0"/>
            </a:br>
            <a:r>
              <a:rPr lang="ru-RU" sz="2000" dirty="0" smtClean="0"/>
              <a:t>Пусть  здоровье, радость, силу</a:t>
            </a:r>
            <a:br>
              <a:rPr lang="ru-RU" sz="2000" dirty="0" smtClean="0"/>
            </a:br>
            <a:r>
              <a:rPr lang="ru-RU" sz="2000" dirty="0" smtClean="0"/>
              <a:t>Зимний спорт нам принесёт.</a:t>
            </a:r>
            <a:br>
              <a:rPr lang="ru-RU" sz="2000" dirty="0" smtClean="0"/>
            </a:br>
            <a:r>
              <a:rPr lang="ru-RU" sz="2000" dirty="0" smtClean="0"/>
              <a:t>Все мы скажем : «Нет!»- простуде,</a:t>
            </a:r>
            <a:br>
              <a:rPr lang="ru-RU" sz="2000" dirty="0" smtClean="0"/>
            </a:br>
            <a:r>
              <a:rPr lang="ru-RU" sz="2000" dirty="0" smtClean="0"/>
              <a:t>Нам морозы нипочём.</a:t>
            </a:r>
            <a:br>
              <a:rPr lang="ru-RU" sz="2000" dirty="0" smtClean="0"/>
            </a:br>
            <a:r>
              <a:rPr lang="ru-RU" sz="2000" dirty="0" smtClean="0"/>
              <a:t>Мы дружить с коньками будем,</a:t>
            </a:r>
            <a:br>
              <a:rPr lang="ru-RU" sz="2000" dirty="0" smtClean="0"/>
            </a:br>
            <a:r>
              <a:rPr lang="ru-RU" sz="2000" dirty="0" smtClean="0"/>
              <a:t>С клюшкой, шайбой и мячом.»</a:t>
            </a:r>
            <a:endParaRPr lang="ru-RU" sz="2000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941" y="2429312"/>
            <a:ext cx="5188904" cy="36675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1513" y="-8886"/>
            <a:ext cx="2212665" cy="243819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083" y="238749"/>
            <a:ext cx="1064871" cy="122247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8987" y="4292493"/>
            <a:ext cx="867180" cy="995523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801" y="5288016"/>
            <a:ext cx="1064871" cy="122247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138971441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 advTm="11486">
        <p:split orient="vert"/>
        <p:sndAc>
          <p:stSnd>
            <p:snd r:embed="rId9" name="chimes.wav"/>
          </p:stSnd>
        </p:sndAc>
      </p:transition>
    </mc:Choice>
    <mc:Fallback>
      <p:transition spd="slow" advTm="11486">
        <p:split orient="vert"/>
        <p:sndAc>
          <p:stSnd>
            <p:snd r:embed="rId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0240" y="339740"/>
            <a:ext cx="4056435" cy="588183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809524" cy="265396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35985" y="3034782"/>
            <a:ext cx="338522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«К нам зима пришла</a:t>
            </a:r>
            <a:br>
              <a:rPr lang="ru-RU" sz="2400" dirty="0" smtClean="0"/>
            </a:br>
            <a:r>
              <a:rPr lang="ru-RU" sz="2400" dirty="0" smtClean="0"/>
              <a:t>С собой холод принесла,</a:t>
            </a:r>
            <a:br>
              <a:rPr lang="ru-RU" sz="2400" dirty="0" smtClean="0"/>
            </a:br>
            <a:r>
              <a:rPr lang="ru-RU" sz="2400" dirty="0" smtClean="0"/>
              <a:t>Слышен смех детворы,</a:t>
            </a:r>
            <a:br>
              <a:rPr lang="ru-RU" sz="2400" dirty="0" smtClean="0"/>
            </a:br>
            <a:r>
              <a:rPr lang="ru-RU" sz="2400" dirty="0" smtClean="0"/>
              <a:t>Много игр у зимы.»</a:t>
            </a:r>
            <a:br>
              <a:rPr lang="ru-RU" sz="2400" dirty="0" smtClean="0"/>
            </a:br>
            <a:endParaRPr lang="ru-RU" sz="24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3066" y="1387062"/>
            <a:ext cx="691272" cy="79358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5729" y="3121490"/>
            <a:ext cx="1183476" cy="135863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3066" y="5208682"/>
            <a:ext cx="1172279" cy="134577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8598" y="1295338"/>
            <a:ext cx="1183476" cy="135863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286" y="5008936"/>
            <a:ext cx="1183476" cy="135863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0677" y="5311180"/>
            <a:ext cx="813107" cy="93344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919" y="1994093"/>
            <a:ext cx="813107" cy="93344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2311" y="57657"/>
            <a:ext cx="691272" cy="79358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296947477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500" advTm="12316">
        <p:split orient="vert"/>
        <p:sndAc>
          <p:stSnd>
            <p:snd r:embed="rId9" name="chimes.wav"/>
          </p:stSnd>
        </p:sndAc>
      </p:transition>
    </mc:Choice>
    <mc:Fallback>
      <p:transition spd="slow" advTm="12316">
        <p:split orient="vert"/>
        <p:sndAc>
          <p:stSnd>
            <p:snd r:embed="rId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5160" y="1546946"/>
            <a:ext cx="5338119" cy="42237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9075"/>
            <a:ext cx="3809524" cy="265396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1096" y="131112"/>
            <a:ext cx="2212665" cy="243819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74366" y="2569310"/>
            <a:ext cx="258755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«Тихо падает снежок,</a:t>
            </a:r>
            <a:br>
              <a:rPr lang="ru-RU" sz="2400" dirty="0" smtClean="0"/>
            </a:br>
            <a:r>
              <a:rPr lang="ru-RU" sz="2400" dirty="0" smtClean="0"/>
              <a:t>То зима пришла,   дружок!</a:t>
            </a:r>
            <a:br>
              <a:rPr lang="ru-RU" sz="2400" dirty="0" smtClean="0"/>
            </a:br>
            <a:r>
              <a:rPr lang="ru-RU" sz="2400" dirty="0" smtClean="0"/>
              <a:t>Мы играем, веселимся,</a:t>
            </a:r>
            <a:br>
              <a:rPr lang="ru-RU" sz="2400" dirty="0" smtClean="0"/>
            </a:br>
            <a:r>
              <a:rPr lang="ru-RU" sz="2400" dirty="0" smtClean="0"/>
              <a:t>И мороза не боимся!»</a:t>
            </a:r>
            <a:endParaRPr lang="ru-RU" sz="24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670" y="2937753"/>
            <a:ext cx="900142" cy="103336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5114" y="4717915"/>
            <a:ext cx="1222314" cy="140321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4075" y="131112"/>
            <a:ext cx="1129017" cy="129611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135" y="5087769"/>
            <a:ext cx="900142" cy="103336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4972" y="316848"/>
            <a:ext cx="900142" cy="103336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6898" y="1620657"/>
            <a:ext cx="826353" cy="94865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5114" y="2723745"/>
            <a:ext cx="900142" cy="103336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915" y="5663729"/>
            <a:ext cx="826353" cy="94865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350480158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 advTm="16334">
        <p14:reveal/>
        <p:sndAc>
          <p:stSnd>
            <p:snd r:embed="rId11" name="chimes.wav"/>
          </p:stSnd>
        </p:sndAc>
      </p:transition>
    </mc:Choice>
    <mc:Fallback>
      <p:transition spd="slow" advTm="16334">
        <p:fade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321" y="705392"/>
            <a:ext cx="4162982" cy="28346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818" y="-8861"/>
            <a:ext cx="3809524" cy="265396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78380" y="2302310"/>
            <a:ext cx="298225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«Что за снежные мячи</a:t>
            </a:r>
            <a:br>
              <a:rPr lang="ru-RU" sz="2400" dirty="0" smtClean="0"/>
            </a:br>
            <a:r>
              <a:rPr lang="ru-RU" sz="2400" dirty="0" smtClean="0"/>
              <a:t>Катят дружно малыши.</a:t>
            </a:r>
            <a:br>
              <a:rPr lang="ru-RU" sz="2400" dirty="0" smtClean="0"/>
            </a:br>
            <a:r>
              <a:rPr lang="ru-RU" sz="2400" dirty="0" smtClean="0"/>
              <a:t>Есть морковка, угольки.</a:t>
            </a:r>
            <a:br>
              <a:rPr lang="ru-RU" sz="2400" dirty="0" smtClean="0"/>
            </a:br>
            <a:r>
              <a:rPr lang="ru-RU" sz="2400" dirty="0" smtClean="0"/>
              <a:t>Стоят стражники Зимы</a:t>
            </a:r>
            <a:r>
              <a:rPr lang="ru-RU" dirty="0" smtClean="0"/>
              <a:t>.»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0107" y="2645107"/>
            <a:ext cx="970225" cy="111381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8780" y="5214026"/>
            <a:ext cx="1154082" cy="132488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2821" y="105281"/>
            <a:ext cx="970225" cy="111381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6688" y="1092152"/>
            <a:ext cx="1306173" cy="149948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07" y="5349298"/>
            <a:ext cx="970225" cy="111381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2937" y="4692489"/>
            <a:ext cx="759199" cy="87156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3121" y="1430750"/>
            <a:ext cx="759199" cy="871560"/>
          </a:xfrm>
          <a:prstGeom prst="rect">
            <a:avLst/>
          </a:prstGeom>
        </p:spPr>
      </p:pic>
      <p:pic>
        <p:nvPicPr>
          <p:cNvPr id="13" name="Рисунок 12" descr="SAM_1789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754881" y="3670662"/>
            <a:ext cx="4362994" cy="25733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395368684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 advTm="26675">
        <p14:reveal/>
        <p:sndAc>
          <p:stSnd>
            <p:snd r:embed="rId10" name="chimes.wav"/>
          </p:stSnd>
        </p:sndAc>
      </p:transition>
    </mc:Choice>
    <mc:Fallback>
      <p:transition spd="slow" advTm="26675">
        <p:fade/>
        <p:sndAc>
          <p:stSnd>
            <p:snd r:embed="rId3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2732" y="679270"/>
            <a:ext cx="4010298" cy="53427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862" y="0"/>
            <a:ext cx="3809524" cy="265396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9335" y="0"/>
            <a:ext cx="2212665" cy="243819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40286" y="3251377"/>
            <a:ext cx="289884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«В белой  шубке горка</a:t>
            </a:r>
            <a:br>
              <a:rPr lang="ru-RU" sz="2400" dirty="0" smtClean="0"/>
            </a:br>
            <a:r>
              <a:rPr lang="ru-RU" sz="2400" dirty="0" smtClean="0"/>
              <a:t>В гости ждёт  тебя.</a:t>
            </a:r>
            <a:br>
              <a:rPr lang="ru-RU" sz="2400" dirty="0" smtClean="0"/>
            </a:br>
            <a:r>
              <a:rPr lang="ru-RU" sz="2400" dirty="0" smtClean="0"/>
              <a:t>Бери санки и скорей</a:t>
            </a:r>
            <a:br>
              <a:rPr lang="ru-RU" sz="2400" dirty="0" smtClean="0"/>
            </a:br>
            <a:r>
              <a:rPr lang="ru-RU" sz="2400" dirty="0" smtClean="0"/>
              <a:t>С ветерком промчись по ней.»</a:t>
            </a:r>
            <a:endParaRPr lang="ru-RU" sz="24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8764" y="5363758"/>
            <a:ext cx="1014482" cy="102879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2238" y="2731789"/>
            <a:ext cx="1360863" cy="156227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0692" y="5328095"/>
            <a:ext cx="896160" cy="102879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7804" y="430974"/>
            <a:ext cx="689291" cy="79130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707" y="2191904"/>
            <a:ext cx="689291" cy="79130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116" y="5797187"/>
            <a:ext cx="689291" cy="791306"/>
          </a:xfrm>
          <a:prstGeom prst="rect">
            <a:avLst/>
          </a:prstGeom>
        </p:spPr>
      </p:pic>
      <p:pic>
        <p:nvPicPr>
          <p:cNvPr id="12" name="Рисунок 11" descr="SAM_1909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942217" y="2325189"/>
            <a:ext cx="2725783" cy="35269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="" xmlns:p14="http://schemas.microsoft.com/office/powerpoint/2010/main" val="197696313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3400" advTm="16172">
        <p14:reveal/>
        <p:sndAc>
          <p:stSnd>
            <p:snd r:embed="rId12" name="chimes.wav"/>
          </p:stSnd>
        </p:sndAc>
      </p:transition>
    </mc:Choice>
    <mc:Fallback>
      <p:transition spd="slow" advTm="16172">
        <p:fade/>
        <p:sndAc>
          <p:stSnd>
            <p:snd r:embed="rId4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.4|1.5|1.2|1.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2.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2.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1.9|1.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2.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2.6|4.9|1.3|2.9|6.3|1|2.7|2.8|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4.3|1.3|3|5.9|0.9|2.7|5|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5.5|1.5|2.4|5.1|1.5|2.5|3.7|1.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4.1|1.6|2.4|6.2|1.2|4|4|1.6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1.4|1|0.8|0.5|0.5|0.4|0.5|0.5|0.5|0.5|0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3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3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2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3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3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1|0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|2.7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Кнопка">
  <a:themeElements>
    <a:clrScheme name="Кнопка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Кнопка">
      <a:majorFont>
        <a:latin typeface="Constantia"/>
        <a:ea typeface=""/>
        <a:cs typeface=""/>
        <a:font script="Jpan" typeface="HGS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нопк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  <a:lumMod val="100000"/>
              </a:schemeClr>
            </a:gs>
            <a:gs pos="40000">
              <a:schemeClr val="phClr">
                <a:tint val="60000"/>
                <a:satMod val="130000"/>
                <a:lumMod val="100000"/>
              </a:schemeClr>
            </a:gs>
            <a:gs pos="100000">
              <a:schemeClr val="phClr">
                <a:tint val="96000"/>
                <a:lumMod val="108000"/>
              </a:schemeClr>
            </a:gs>
          </a:gsLst>
          <a:lin ang="5400000" scaled="0"/>
        </a:gradFill>
        <a:gradFill rotWithShape="1">
          <a:gsLst>
            <a:gs pos="0">
              <a:schemeClr val="phClr"/>
            </a:gs>
            <a:gs pos="100000">
              <a:schemeClr val="phClr">
                <a:shade val="76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80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38100" dir="4800000" sx="98000" sy="98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38100" dist="38100" dir="4800000" sx="96000" sy="96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/>
          </a:sp3d>
        </a:effectStyle>
      </a:effectStyleLst>
      <a:bgFillStyleLst>
        <a:solidFill>
          <a:schemeClr val="phClr">
            <a:tint val="93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satMod val="140000"/>
                <a:lumMod val="50000"/>
              </a:schemeClr>
              <a:schemeClr val="phClr">
                <a:tint val="95000"/>
                <a:satMod val="180000"/>
                <a:lumMod val="16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  <a:shade val="90000"/>
                <a:satMod val="120000"/>
                <a:lumMod val="54000"/>
              </a:schemeClr>
              <a:schemeClr val="phClr">
                <a:tint val="80000"/>
                <a:satMod val="160000"/>
                <a:lumMod val="14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Pushpin</Template>
  <TotalTime>567</TotalTime>
  <Words>215</Words>
  <Application>Microsoft Office PowerPoint</Application>
  <PresentationFormat>Произвольный</PresentationFormat>
  <Paragraphs>56</Paragraphs>
  <Slides>21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Кнопка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Andrey</dc:creator>
  <cp:lastModifiedBy>Пользователь</cp:lastModifiedBy>
  <cp:revision>71</cp:revision>
  <dcterms:created xsi:type="dcterms:W3CDTF">2013-08-26T21:08:38Z</dcterms:created>
  <dcterms:modified xsi:type="dcterms:W3CDTF">2022-01-15T20:40:18Z</dcterms:modified>
</cp:coreProperties>
</file>