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88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2" r:id="rId4"/>
    <p:sldId id="257" r:id="rId5"/>
    <p:sldId id="263" r:id="rId6"/>
    <p:sldId id="268" r:id="rId7"/>
    <p:sldId id="258" r:id="rId8"/>
    <p:sldId id="259" r:id="rId9"/>
    <p:sldId id="260" r:id="rId10"/>
    <p:sldId id="261" r:id="rId11"/>
    <p:sldId id="264" r:id="rId12"/>
    <p:sldId id="265" r:id="rId13"/>
    <p:sldId id="267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 varScale="1">
        <p:scale>
          <a:sx n="66" d="100"/>
          <a:sy n="66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303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29739-1C36-4730-AD04-64DFB51AC54E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48536-33FA-4834-A4FA-E5995BCC8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757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3E72D-A267-4300-A6BE-B172426851DB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C46D9-E4C9-48E6-945A-5A723F0C0F0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539552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406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0EFA-53FA-4751-B4DA-F7B302998EB6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9DAF-A02A-4690-9F9A-913F4E354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23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0EFA-53FA-4751-B4DA-F7B302998EB6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9DAF-A02A-4690-9F9A-913F4E354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0EFA-53FA-4751-B4DA-F7B302998EB6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9DAF-A02A-4690-9F9A-913F4E354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010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0EFA-53FA-4751-B4DA-F7B302998EB6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9DAF-A02A-4690-9F9A-913F4E354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979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0EFA-53FA-4751-B4DA-F7B302998EB6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9DAF-A02A-4690-9F9A-913F4E354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96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0EFA-53FA-4751-B4DA-F7B302998EB6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9DAF-A02A-4690-9F9A-913F4E354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2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0EFA-53FA-4751-B4DA-F7B302998EB6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9DAF-A02A-4690-9F9A-913F4E354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30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0EFA-53FA-4751-B4DA-F7B302998EB6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9DAF-A02A-4690-9F9A-913F4E354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03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0EFA-53FA-4751-B4DA-F7B302998EB6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9DAF-A02A-4690-9F9A-913F4E354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49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0EFA-53FA-4751-B4DA-F7B302998EB6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9DAF-A02A-4690-9F9A-913F4E354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71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0EFA-53FA-4751-B4DA-F7B302998EB6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9DAF-A02A-4690-9F9A-913F4E354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82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50EFA-53FA-4751-B4DA-F7B302998EB6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79DAF-A02A-4690-9F9A-913F4E354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57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0E50EFA-53FA-4751-B4DA-F7B302998EB6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579DAF-A02A-4690-9F9A-913F4E3542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slova.textologia.ru/definit/apteka/?q=657&amp;n=3045" TargetMode="External"/><Relationship Id="rId13" Type="http://schemas.openxmlformats.org/officeDocument/2006/relationships/hyperlink" Target="http://slova.textologia.ru/definit/katalog/?q=657&amp;n=1789" TargetMode="External"/><Relationship Id="rId3" Type="http://schemas.openxmlformats.org/officeDocument/2006/relationships/hyperlink" Target="http://slova.textologia.ru/definit/agronom/?q=657&amp;n=1022" TargetMode="External"/><Relationship Id="rId7" Type="http://schemas.openxmlformats.org/officeDocument/2006/relationships/hyperlink" Target="http://slova.textologia.ru/definit/aprel/?q=657&amp;n=3044" TargetMode="External"/><Relationship Id="rId12" Type="http://schemas.openxmlformats.org/officeDocument/2006/relationships/hyperlink" Target="http://slova.textologia.ru/definit/karikatura/?q=657&amp;n=1779" TargetMode="External"/><Relationship Id="rId2" Type="http://schemas.openxmlformats.org/officeDocument/2006/relationships/image" Target="../media/image11.jpeg"/><Relationship Id="rId16" Type="http://schemas.openxmlformats.org/officeDocument/2006/relationships/hyperlink" Target="http://slova.textologia.ru/definit/kollektivniy/?q=657&amp;n=1816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slova.textologia.ru/definit/appetit/?q=657&amp;n=1091" TargetMode="External"/><Relationship Id="rId11" Type="http://schemas.openxmlformats.org/officeDocument/2006/relationships/hyperlink" Target="http://slova.textologia.ru/definit/kalligrafiya/?q=657&amp;n=1766" TargetMode="External"/><Relationship Id="rId5" Type="http://schemas.openxmlformats.org/officeDocument/2006/relationships/hyperlink" Target="http://slova.textologia.ru/definit/almaz/?q=657&amp;n=3041" TargetMode="External"/><Relationship Id="rId15" Type="http://schemas.openxmlformats.org/officeDocument/2006/relationships/hyperlink" Target="http://slova.textologia.ru/definit/kvartal/?q=657&amp;n=1794" TargetMode="External"/><Relationship Id="rId10" Type="http://schemas.openxmlformats.org/officeDocument/2006/relationships/hyperlink" Target="http://slova.textologia.ru/definit/kabluk/?q=657&amp;n=3038" TargetMode="External"/><Relationship Id="rId4" Type="http://schemas.openxmlformats.org/officeDocument/2006/relationships/hyperlink" Target="http://slova.textologia.ru/definit/aktivniy/?q=657&amp;n=1050" TargetMode="External"/><Relationship Id="rId9" Type="http://schemas.openxmlformats.org/officeDocument/2006/relationships/hyperlink" Target="http://slova.textologia.ru/definit/aromat/?q=657&amp;n=1098" TargetMode="External"/><Relationship Id="rId14" Type="http://schemas.openxmlformats.org/officeDocument/2006/relationships/hyperlink" Target="http://slova.textologia.ru/definit/katushka/?q=657&amp;n=179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1"/>
            <a:ext cx="7920880" cy="3842319"/>
          </a:xfr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Внеклассное мероприятие по русскому языку </a:t>
            </a:r>
            <a:br>
              <a:rPr lang="ru-RU" sz="5400" dirty="0" smtClean="0">
                <a:solidFill>
                  <a:srgbClr val="FF0000"/>
                </a:solidFill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789040"/>
            <a:ext cx="7920880" cy="2736304"/>
          </a:xfrm>
          <a:blipFill>
            <a:blip r:embed="rId3"/>
            <a:tile tx="0" ty="0" sx="100000" sy="100000" flip="none" algn="tl"/>
          </a:blipFill>
          <a:ln>
            <a:solidFill>
              <a:srgbClr val="FFFF00"/>
            </a:solidFill>
          </a:ln>
        </p:spPr>
        <p:txBody>
          <a:bodyPr>
            <a:normAutofit fontScale="92500"/>
          </a:bodyPr>
          <a:lstStyle/>
          <a:p>
            <a:pPr algn="ctr"/>
            <a:r>
              <a:rPr lang="ru-RU" sz="4800" dirty="0" smtClean="0">
                <a:solidFill>
                  <a:srgbClr val="00B0F0"/>
                </a:solidFill>
              </a:rPr>
              <a:t>«Знай и люби  русский язык</a:t>
            </a:r>
            <a:r>
              <a:rPr lang="ru-RU" sz="2800" dirty="0" smtClean="0">
                <a:solidFill>
                  <a:srgbClr val="00B0F0"/>
                </a:solidFill>
              </a:rPr>
              <a:t>»</a:t>
            </a:r>
          </a:p>
          <a:p>
            <a:r>
              <a:rPr lang="ru-RU" dirty="0" smtClean="0"/>
              <a:t>«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8 класс  </a:t>
            </a:r>
            <a:endParaRPr lang="ru-RU" sz="4000" b="1" dirty="0">
              <a:solidFill>
                <a:srgbClr val="FF0000"/>
              </a:solidFill>
            </a:endParaRPr>
          </a:p>
          <a:p>
            <a:pPr algn="ctr"/>
            <a:r>
              <a:rPr lang="ru-RU" b="1" dirty="0" smtClean="0"/>
              <a:t>      </a:t>
            </a:r>
            <a:r>
              <a:rPr lang="ru-RU" dirty="0" smtClean="0"/>
              <a:t>                                                                                  </a:t>
            </a:r>
            <a:endParaRPr lang="ru-RU" dirty="0"/>
          </a:p>
          <a:p>
            <a:pPr algn="l"/>
            <a:r>
              <a:rPr lang="ru-RU" dirty="0" smtClean="0"/>
              <a:t>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Составила: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Воловая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Е.Г.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61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459432"/>
            <a:ext cx="7242048" cy="1143000"/>
          </a:xfrm>
        </p:spPr>
        <p:txBody>
          <a:bodyPr/>
          <a:lstStyle/>
          <a:p>
            <a:pPr algn="ctr"/>
            <a:r>
              <a:rPr lang="ru-RU" dirty="0" smtClean="0"/>
              <a:t>Ответь на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764704"/>
            <a:ext cx="885698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 Из чего состоит письменная речь? 2. Из чего складываются предложения? 3. Звуки видят или слышат? 4. Что нужно написать, чтобы получилось слово? 5. Замени одну букву в слове «гость», чтобы вышло лакомство для собаки. 6. Перечисли месяцы, названия которых заканчиваются на твердый согласный. 7. Какое количество мягких согласных звуков в слове «лейка»? 8. Какие правила спряталось в словах: «</a:t>
            </a:r>
            <a:r>
              <a:rPr lang="ru-RU" dirty="0" err="1"/>
              <a:t>ч.йка</a:t>
            </a:r>
            <a:r>
              <a:rPr lang="ru-RU" dirty="0"/>
              <a:t>», «</a:t>
            </a:r>
            <a:r>
              <a:rPr lang="ru-RU" dirty="0" err="1"/>
              <a:t>ш.повник</a:t>
            </a:r>
            <a:r>
              <a:rPr lang="ru-RU" dirty="0"/>
              <a:t>», «</a:t>
            </a:r>
            <a:r>
              <a:rPr lang="ru-RU" dirty="0" err="1"/>
              <a:t>ж.раф</a:t>
            </a:r>
            <a:r>
              <a:rPr lang="ru-RU" dirty="0"/>
              <a:t>»? 9. Составь предложение: </a:t>
            </a:r>
            <a:r>
              <a:rPr lang="ru-RU" dirty="0" err="1"/>
              <a:t>щ.ку</a:t>
            </a:r>
            <a:r>
              <a:rPr lang="ru-RU" dirty="0"/>
              <a:t>, и рыбак, лещ., поймал. Какие буквы пропущены? 10. Переставь буквы в слове «стук» так, чтобы получилось новое слово?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9512" y="5085184"/>
            <a:ext cx="1800200" cy="5760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Ответы: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90851" y="515719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1.Из предложений.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79912" y="5157192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2.Из слов.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81882" y="5157192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3.Слышат.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5157192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4. Буквы.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236296" y="5157192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5. Кость. 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2326" y="5507940"/>
            <a:ext cx="18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6. Март, </a:t>
            </a:r>
            <a:r>
              <a:rPr lang="ru-RU" dirty="0"/>
              <a:t>а</a:t>
            </a:r>
            <a:r>
              <a:rPr lang="ru-RU" dirty="0" smtClean="0"/>
              <a:t>вгуст.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967861" y="5526524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7.Две.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84620" y="5507940"/>
            <a:ext cx="5416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8. «</a:t>
            </a:r>
            <a:r>
              <a:rPr lang="ru-RU" dirty="0" err="1"/>
              <a:t>Ча</a:t>
            </a:r>
            <a:r>
              <a:rPr lang="ru-RU" dirty="0"/>
              <a:t>» с буквой «а», «</a:t>
            </a:r>
            <a:r>
              <a:rPr lang="ru-RU" dirty="0" err="1"/>
              <a:t>жи</a:t>
            </a:r>
            <a:r>
              <a:rPr lang="ru-RU" dirty="0"/>
              <a:t>»,»ши» с буквой «и».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448" y="589585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9. Рыбак поймал </a:t>
            </a:r>
            <a:r>
              <a:rPr lang="ru-RU" dirty="0" err="1"/>
              <a:t>щУку</a:t>
            </a:r>
            <a:r>
              <a:rPr lang="ru-RU" dirty="0"/>
              <a:t> и </a:t>
            </a:r>
            <a:r>
              <a:rPr lang="ru-RU" dirty="0" err="1"/>
              <a:t>лещА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63888" y="5877272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10. Куст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8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748464" cy="1143000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Прочитай скороговорку</a:t>
            </a: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60711330"/>
              </p:ext>
            </p:extLst>
          </p:nvPr>
        </p:nvGraphicFramePr>
        <p:xfrm>
          <a:off x="972" y="1600200"/>
          <a:ext cx="8963516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27012"/>
                <a:gridCol w="45365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команда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команда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6453336"/>
            <a:ext cx="3520440" cy="56552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72" y="2165246"/>
            <a:ext cx="45223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1.Кукушка </a:t>
            </a:r>
            <a:r>
              <a:rPr lang="ru-RU" i="1" dirty="0"/>
              <a:t>кукушонку купила капюшон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 </a:t>
            </a:r>
            <a:r>
              <a:rPr lang="ru-RU" i="1" dirty="0"/>
              <a:t>Надел кукушонок капюшон - как </a:t>
            </a:r>
            <a:r>
              <a:rPr lang="ru-RU" i="1" dirty="0" smtClean="0"/>
              <a:t>в</a:t>
            </a:r>
          </a:p>
          <a:p>
            <a:r>
              <a:rPr lang="ru-RU" i="1" dirty="0" smtClean="0"/>
              <a:t> </a:t>
            </a:r>
            <a:r>
              <a:rPr lang="ru-RU" i="1" dirty="0"/>
              <a:t>капюшоне он смешон.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423109" y="2165246"/>
            <a:ext cx="4406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1. Променяла </a:t>
            </a:r>
            <a:r>
              <a:rPr lang="ru-RU" i="1" dirty="0"/>
              <a:t>Прасковья </a:t>
            </a:r>
            <a:r>
              <a:rPr lang="ru-RU" i="1" dirty="0" err="1" smtClean="0"/>
              <a:t>карасят</a:t>
            </a:r>
            <a:endParaRPr lang="ru-RU" i="1" dirty="0" smtClean="0"/>
          </a:p>
          <a:p>
            <a:r>
              <a:rPr lang="ru-RU" i="1" dirty="0" smtClean="0"/>
              <a:t> </a:t>
            </a:r>
            <a:r>
              <a:rPr lang="ru-RU" i="1" dirty="0"/>
              <a:t>на три пары чистокровных поросят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 </a:t>
            </a:r>
            <a:r>
              <a:rPr lang="ru-RU" i="1" dirty="0"/>
              <a:t>Пробежались поросята по росе, </a:t>
            </a:r>
            <a:endParaRPr lang="ru-RU" i="1" dirty="0" smtClean="0"/>
          </a:p>
          <a:p>
            <a:r>
              <a:rPr lang="ru-RU" i="1" dirty="0" smtClean="0"/>
              <a:t>простудились </a:t>
            </a:r>
            <a:r>
              <a:rPr lang="ru-RU" i="1" dirty="0"/>
              <a:t>поросята, да не все.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416848"/>
            <a:ext cx="27109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 Топали </a:t>
            </a:r>
            <a:r>
              <a:rPr lang="ru-RU" dirty="0"/>
              <a:t>да топали, </a:t>
            </a:r>
            <a:br>
              <a:rPr lang="ru-RU" dirty="0"/>
            </a:br>
            <a:r>
              <a:rPr lang="ru-RU" dirty="0" err="1"/>
              <a:t>Дотопали</a:t>
            </a:r>
            <a:r>
              <a:rPr lang="ru-RU" dirty="0"/>
              <a:t> до тополя, </a:t>
            </a:r>
            <a:br>
              <a:rPr lang="ru-RU" dirty="0"/>
            </a:br>
            <a:r>
              <a:rPr lang="ru-RU" dirty="0"/>
              <a:t>До тополя </a:t>
            </a:r>
            <a:r>
              <a:rPr lang="ru-RU" dirty="0" err="1"/>
              <a:t>дотопали</a:t>
            </a:r>
            <a:r>
              <a:rPr lang="ru-RU" dirty="0"/>
              <a:t>, </a:t>
            </a:r>
            <a:br>
              <a:rPr lang="ru-RU" dirty="0"/>
            </a:br>
            <a:r>
              <a:rPr lang="ru-RU" dirty="0"/>
              <a:t>Да ноги все протопали.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9098" y="4929583"/>
            <a:ext cx="31758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 Вёз </a:t>
            </a:r>
            <a:r>
              <a:rPr lang="ru-RU" dirty="0"/>
              <a:t>корабль карамель, </a:t>
            </a:r>
            <a:br>
              <a:rPr lang="ru-RU" dirty="0"/>
            </a:br>
            <a:r>
              <a:rPr lang="ru-RU" dirty="0"/>
              <a:t>наскочил корабль на мель. </a:t>
            </a:r>
            <a:br>
              <a:rPr lang="ru-RU" dirty="0"/>
            </a:br>
            <a:r>
              <a:rPr lang="ru-RU" dirty="0"/>
              <a:t>Матросы две недели </a:t>
            </a:r>
            <a:br>
              <a:rPr lang="ru-RU" dirty="0"/>
            </a:br>
            <a:r>
              <a:rPr lang="ru-RU" dirty="0"/>
              <a:t>карамель на мели </a:t>
            </a:r>
            <a:r>
              <a:rPr lang="ru-RU" dirty="0" smtClean="0"/>
              <a:t>ели.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23364" y="3588632"/>
            <a:ext cx="3948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Кокосовары</a:t>
            </a:r>
            <a:r>
              <a:rPr lang="ru-RU" dirty="0" smtClean="0"/>
              <a:t> </a:t>
            </a:r>
            <a:r>
              <a:rPr lang="ru-RU" dirty="0"/>
              <a:t>варят в </a:t>
            </a:r>
            <a:endParaRPr lang="ru-RU" dirty="0" smtClean="0"/>
          </a:p>
          <a:p>
            <a:r>
              <a:rPr lang="ru-RU" dirty="0" err="1" smtClean="0"/>
              <a:t>скорококосоварках</a:t>
            </a:r>
            <a:r>
              <a:rPr lang="ru-RU" dirty="0" smtClean="0"/>
              <a:t> </a:t>
            </a:r>
            <a:r>
              <a:rPr lang="ru-RU" dirty="0"/>
              <a:t>кокосовый сок.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71636" y="4925890"/>
            <a:ext cx="34519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 </a:t>
            </a:r>
            <a:r>
              <a:rPr lang="ru-RU" dirty="0"/>
              <a:t>Огорченная сорока</a:t>
            </a:r>
            <a:br>
              <a:rPr lang="ru-RU" dirty="0"/>
            </a:br>
            <a:r>
              <a:rPr lang="ru-RU" dirty="0"/>
              <a:t>Возвращается с урока.</a:t>
            </a:r>
            <a:br>
              <a:rPr lang="ru-RU" dirty="0"/>
            </a:br>
            <a:r>
              <a:rPr lang="ru-RU" dirty="0"/>
              <a:t>Весь урок болтала с сойкой,</a:t>
            </a:r>
            <a:br>
              <a:rPr lang="ru-RU" dirty="0"/>
            </a:br>
            <a:r>
              <a:rPr lang="ru-RU" dirty="0"/>
              <a:t>И домой вернулась с двойкой.</a:t>
            </a:r>
          </a:p>
        </p:txBody>
      </p:sp>
    </p:spTree>
    <p:extLst>
      <p:ext uri="{BB962C8B-B14F-4D97-AF65-F5344CB8AC3E}">
        <p14:creationId xmlns:p14="http://schemas.microsoft.com/office/powerpoint/2010/main" val="352590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0815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Конкурс  «Найди и исправь ошибки».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53328769"/>
              </p:ext>
            </p:extLst>
          </p:nvPr>
        </p:nvGraphicFramePr>
        <p:xfrm>
          <a:off x="539552" y="1196752"/>
          <a:ext cx="7499176" cy="6588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54760"/>
                <a:gridCol w="3744416"/>
              </a:tblGrid>
              <a:tr h="6588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Команда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Команда 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31963641"/>
              </p:ext>
            </p:extLst>
          </p:nvPr>
        </p:nvGraphicFramePr>
        <p:xfrm>
          <a:off x="539552" y="1700808"/>
          <a:ext cx="7488832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2520279">
                <a:tc>
                  <a:txBody>
                    <a:bodyPr/>
                    <a:lstStyle/>
                    <a:p>
                      <a:pPr rtl="0"/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Лес осенью. </a:t>
                      </a:r>
                    </a:p>
                    <a:p>
                      <a:pPr rtl="0"/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лес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харош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позней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осеню! Сырая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зимля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упруга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поднагами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Высокие сухие былинки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нешевелятся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Длиные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нити блестят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натрове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Спокойно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дышыт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груть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Идёшь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вдол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опушкию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гледишь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сабакой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b="0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 Туча.            </a:t>
                      </a:r>
                      <a:endParaRPr kumimoji="0" lang="ru-RU" b="0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День был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солнечьный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Рибята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играли на лугу.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Радосно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звучяли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их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голаса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Но вот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сонце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скрылось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затучю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Блеснула молния. За гремел гром. </a:t>
                      </a:r>
                      <a:r>
                        <a:rPr kumimoji="0" lang="ru-RU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Рибята</a:t>
                      </a:r>
                      <a:r>
                        <a:rPr kumimoji="0"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бегом пустились дамой.</a:t>
                      </a:r>
                      <a:endParaRPr kumimoji="0" lang="ru-RU" b="0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2232248">
                <a:tc>
                  <a:txBody>
                    <a:bodyPr/>
                    <a:lstStyle/>
                    <a:p>
                      <a:pPr algn="ctr" rtl="0"/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Вьюга.</a:t>
                      </a:r>
                      <a:endParaRPr kumimoji="0" lang="ru-RU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         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Стаит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халодная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зима.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Бушуит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вюга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Ветер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всаду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кочает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деревья. Сучья тополя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стучят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окно.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Дарогу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мело. Трудно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прайти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 дому. Хлопья снега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бют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лецо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Весна.</a:t>
                      </a:r>
                      <a:endParaRPr kumimoji="0" lang="ru-RU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         Весна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пашла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пополям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как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маладая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хозяйка. По дул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тётлый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ветер.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Скрыш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ппалзал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мокрый снег. За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кречали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галки. Заблестели тёмные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ведки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деревев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Весело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зошумел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лес. 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Зацвили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первые цветы. Громче за звенели  </a:t>
                      </a:r>
                      <a:r>
                        <a:rPr kumimoji="0"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ручи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14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58764491"/>
              </p:ext>
            </p:extLst>
          </p:nvPr>
        </p:nvGraphicFramePr>
        <p:xfrm>
          <a:off x="107504" y="2492896"/>
          <a:ext cx="8064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команда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команда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92280" y="958084"/>
            <a:ext cx="1872208" cy="11415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7242048" cy="2304256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ru-RU" sz="6000" b="1" u="sng" dirty="0"/>
              <a:t>К</a:t>
            </a:r>
            <a:r>
              <a:rPr lang="ru-RU" sz="6000" b="1" u="sng" dirty="0" smtClean="0"/>
              <a:t>онкурс </a:t>
            </a:r>
            <a:r>
              <a:rPr lang="ru-RU" sz="6000" b="1" u="sng" dirty="0"/>
              <a:t>- "</a:t>
            </a:r>
            <a:r>
              <a:rPr lang="ru-RU" sz="6000" b="1" u="sng" dirty="0" err="1"/>
              <a:t>Умножалочка</a:t>
            </a:r>
            <a:r>
              <a:rPr lang="ru-RU" sz="6000" b="1" u="sng" dirty="0"/>
              <a:t>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119382"/>
            <a:ext cx="81724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Я буду называть слова в единственном числе, а вы – во множественном.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600" y="2924944"/>
            <a:ext cx="3600400" cy="42473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i="1" dirty="0"/>
              <a:t>Дом</a:t>
            </a:r>
            <a:endParaRPr lang="ru-RU" dirty="0"/>
          </a:p>
          <a:p>
            <a:r>
              <a:rPr lang="ru-RU" i="1" dirty="0"/>
              <a:t>Ёж</a:t>
            </a:r>
            <a:endParaRPr lang="ru-RU" dirty="0"/>
          </a:p>
          <a:p>
            <a:r>
              <a:rPr lang="ru-RU" i="1" dirty="0"/>
              <a:t>Пенал</a:t>
            </a:r>
            <a:endParaRPr lang="ru-RU" dirty="0"/>
          </a:p>
          <a:p>
            <a:r>
              <a:rPr lang="ru-RU" i="1" dirty="0"/>
              <a:t>Завод</a:t>
            </a:r>
            <a:endParaRPr lang="ru-RU" dirty="0"/>
          </a:p>
          <a:p>
            <a:r>
              <a:rPr lang="ru-RU" i="1" dirty="0"/>
              <a:t>Ло­па­та</a:t>
            </a:r>
            <a:endParaRPr lang="ru-RU" dirty="0"/>
          </a:p>
          <a:p>
            <a:r>
              <a:rPr lang="ru-RU" i="1" dirty="0"/>
              <a:t>Кар­ти­на</a:t>
            </a:r>
            <a:endParaRPr lang="ru-RU" dirty="0"/>
          </a:p>
          <a:p>
            <a:r>
              <a:rPr lang="ru-RU" dirty="0">
                <a:solidFill>
                  <a:srgbClr val="0070C0"/>
                </a:solidFill>
                <a:hlinkClick r:id="rId3"/>
              </a:rPr>
              <a:t>Агроном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  <a:hlinkClick r:id="rId4"/>
              </a:rPr>
              <a:t>Активный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  <a:hlinkClick r:id="rId5"/>
              </a:rPr>
              <a:t>Алмаз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  <a:hlinkClick r:id="rId6"/>
              </a:rPr>
              <a:t>Аппетит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  <a:hlinkClick r:id="rId7"/>
              </a:rPr>
              <a:t>Апрель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  <a:hlinkClick r:id="rId8"/>
              </a:rPr>
              <a:t>Аптека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  <a:hlinkClick r:id="rId9"/>
              </a:rPr>
              <a:t>Аромат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2852935"/>
            <a:ext cx="30963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hlinkClick r:id="rId10"/>
              </a:rPr>
              <a:t>Каблук</a:t>
            </a:r>
            <a:endParaRPr lang="ru-RU" dirty="0"/>
          </a:p>
          <a:p>
            <a:r>
              <a:rPr lang="ru-RU" dirty="0">
                <a:hlinkClick r:id="rId11"/>
              </a:rPr>
              <a:t>Каллиграфия</a:t>
            </a:r>
            <a:endParaRPr lang="ru-RU" dirty="0"/>
          </a:p>
          <a:p>
            <a:r>
              <a:rPr lang="ru-RU" u="sng" dirty="0">
                <a:hlinkClick r:id="rId12"/>
              </a:rPr>
              <a:t>Карикатура</a:t>
            </a:r>
            <a:endParaRPr lang="ru-RU" dirty="0"/>
          </a:p>
          <a:p>
            <a:r>
              <a:rPr lang="ru-RU" dirty="0">
                <a:hlinkClick r:id="rId13"/>
              </a:rPr>
              <a:t>Каталог</a:t>
            </a:r>
            <a:endParaRPr lang="ru-RU" dirty="0"/>
          </a:p>
          <a:p>
            <a:r>
              <a:rPr lang="ru-RU" dirty="0">
                <a:hlinkClick r:id="rId14"/>
              </a:rPr>
              <a:t>Катушка</a:t>
            </a:r>
            <a:endParaRPr lang="ru-RU" dirty="0"/>
          </a:p>
          <a:p>
            <a:r>
              <a:rPr lang="ru-RU" dirty="0">
                <a:hlinkClick r:id="rId15"/>
              </a:rPr>
              <a:t>Квартал</a:t>
            </a:r>
            <a:endParaRPr lang="ru-RU" dirty="0"/>
          </a:p>
          <a:p>
            <a:r>
              <a:rPr lang="ru-RU" dirty="0">
                <a:hlinkClick r:id="rId16"/>
              </a:rPr>
              <a:t>Коллективный</a:t>
            </a:r>
            <a:endParaRPr lang="ru-RU" dirty="0"/>
          </a:p>
          <a:p>
            <a:r>
              <a:rPr lang="ru-RU" dirty="0"/>
              <a:t>балкон</a:t>
            </a:r>
          </a:p>
          <a:p>
            <a:r>
              <a:rPr lang="ru-RU" dirty="0"/>
              <a:t>баскетбол</a:t>
            </a:r>
          </a:p>
          <a:p>
            <a:r>
              <a:rPr lang="ru-RU" dirty="0"/>
              <a:t>безвкусный</a:t>
            </a:r>
          </a:p>
          <a:p>
            <a:r>
              <a:rPr lang="ru-RU" dirty="0"/>
              <a:t>беречь</a:t>
            </a:r>
          </a:p>
          <a:p>
            <a:r>
              <a:rPr lang="ru-RU" dirty="0"/>
              <a:t>беседовать</a:t>
            </a:r>
          </a:p>
          <a:p>
            <a:r>
              <a:rPr lang="ru-RU" dirty="0"/>
              <a:t>бинокль</a:t>
            </a:r>
          </a:p>
          <a:p>
            <a:r>
              <a:rPr lang="ru-RU" dirty="0"/>
              <a:t>благородный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0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Конкурс «Раздели слова на </a:t>
            </a:r>
            <a:r>
              <a:rPr lang="ru-RU" dirty="0" smtClean="0">
                <a:solidFill>
                  <a:srgbClr val="0070C0"/>
                </a:solidFill>
              </a:rPr>
              <a:t>2 </a:t>
            </a:r>
            <a:r>
              <a:rPr lang="ru-RU" dirty="0">
                <a:solidFill>
                  <a:srgbClr val="0070C0"/>
                </a:solidFill>
              </a:rPr>
              <a:t>группы»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4840" cy="45259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Машина, моря, забежал, нахмурился, наполнить, газета, капуста, варить, записывать,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каток, пароход, работа, садовник, надрез, картина, забор, записка.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212976"/>
            <a:ext cx="2533650" cy="2905125"/>
          </a:xfrm>
        </p:spPr>
      </p:pic>
    </p:spTree>
    <p:extLst>
      <p:ext uri="{BB962C8B-B14F-4D97-AF65-F5344CB8AC3E}">
        <p14:creationId xmlns:p14="http://schemas.microsoft.com/office/powerpoint/2010/main" val="366358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146304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 Сколько предложений в тексте»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8800"/>
            <a:ext cx="3726755" cy="496855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4248472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Море   в   этот   день  удалось   на   славу   оно   было   тёплое   и   весёлое   по волнам   прыгали   солнечные   зайчики    они    слепили    глаза   зайчики    звали  детей    играть    и   плавать   как    хорошо   летом     на    море </a:t>
            </a:r>
          </a:p>
        </p:txBody>
      </p:sp>
    </p:spTree>
    <p:extLst>
      <p:ext uri="{BB962C8B-B14F-4D97-AF65-F5344CB8AC3E}">
        <p14:creationId xmlns:p14="http://schemas.microsoft.com/office/powerpoint/2010/main" val="289562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000" dirty="0">
                <a:solidFill>
                  <a:schemeClr val="tx2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7571184" cy="5793507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7800" dirty="0">
                <a:solidFill>
                  <a:srgbClr val="FFC000"/>
                </a:solidFill>
              </a:rPr>
              <a:t>Подведение </a:t>
            </a:r>
            <a:r>
              <a:rPr lang="ru-RU" sz="7800" dirty="0" smtClean="0">
                <a:solidFill>
                  <a:srgbClr val="FFC000"/>
                </a:solidFill>
              </a:rPr>
              <a:t>итогов!</a:t>
            </a:r>
            <a:endParaRPr lang="ru-RU" sz="7800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ru-RU" sz="7800" dirty="0">
                <a:solidFill>
                  <a:srgbClr val="FFC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sz="7800" dirty="0">
                <a:solidFill>
                  <a:srgbClr val="FFC000"/>
                </a:solidFill>
              </a:rPr>
              <a:t>С</a:t>
            </a:r>
            <a:r>
              <a:rPr lang="ru-RU" sz="7800" dirty="0" smtClean="0">
                <a:solidFill>
                  <a:srgbClr val="FFC000"/>
                </a:solidFill>
              </a:rPr>
              <a:t>лово предоставляется</a:t>
            </a:r>
          </a:p>
          <a:p>
            <a:pPr marL="0" indent="0" algn="ctr">
              <a:buNone/>
            </a:pPr>
            <a:r>
              <a:rPr lang="ru-RU" sz="7800" dirty="0" smtClean="0">
                <a:solidFill>
                  <a:srgbClr val="FFC000"/>
                </a:solidFill>
              </a:rPr>
              <a:t>жюри </a:t>
            </a:r>
            <a:endParaRPr lang="ru-RU" sz="7800" dirty="0">
              <a:solidFill>
                <a:srgbClr val="FFC000"/>
              </a:solidFill>
            </a:endParaRPr>
          </a:p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484783"/>
            <a:ext cx="2140985" cy="2526035"/>
          </a:xfrm>
          <a:prstGeom prst="rect">
            <a:avLst/>
          </a:prstGeom>
        </p:spPr>
      </p:pic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96752"/>
            <a:ext cx="2016224" cy="2688299"/>
          </a:xfrm>
        </p:spPr>
      </p:pic>
    </p:spTree>
    <p:extLst>
      <p:ext uri="{BB962C8B-B14F-4D97-AF65-F5344CB8AC3E}">
        <p14:creationId xmlns:p14="http://schemas.microsoft.com/office/powerpoint/2010/main" val="225254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539552" y="548680"/>
            <a:ext cx="7499350" cy="572135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96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ru-RU" sz="9600" dirty="0" smtClean="0">
                <a:solidFill>
                  <a:schemeClr val="accent2"/>
                </a:solidFill>
              </a:rPr>
              <a:t>Благодарю  за внимание!</a:t>
            </a:r>
            <a:endParaRPr lang="ru-RU" sz="9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0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9" y="332656"/>
            <a:ext cx="8229600" cy="10668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Цель </a:t>
            </a:r>
            <a:r>
              <a:rPr lang="ru-RU" b="1" dirty="0" smtClean="0">
                <a:solidFill>
                  <a:srgbClr val="FF0000"/>
                </a:solidFill>
              </a:rPr>
              <a:t>проведения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мероприятия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Проверить знания уч-ся по русскому языку, прививать интерес к изучению </a:t>
            </a:r>
          </a:p>
          <a:p>
            <a:r>
              <a:rPr lang="ru-RU" dirty="0"/>
              <a:t>Способствовать активации мыслительной деятельности уч-ся; развивать интеллект, внимание, память, воображение;</a:t>
            </a:r>
          </a:p>
          <a:p>
            <a:r>
              <a:rPr lang="ru-RU" dirty="0"/>
              <a:t>В</a:t>
            </a:r>
            <a:r>
              <a:rPr lang="ru-RU" dirty="0" smtClean="0"/>
              <a:t>оспитание </a:t>
            </a:r>
            <a:r>
              <a:rPr lang="ru-RU" dirty="0"/>
              <a:t>чувства товарищества, взаимопомощи, ответственности.  </a:t>
            </a:r>
          </a:p>
          <a:p>
            <a:r>
              <a:rPr lang="ru-RU" dirty="0"/>
              <a:t>Развитие у детей познавательных способностей, быстроты реакции, внимания, логического мышления, эрудиции</a:t>
            </a:r>
          </a:p>
          <a:p>
            <a:r>
              <a:rPr lang="ru-RU" dirty="0"/>
              <a:t>Воспитание любви к родному языку и русской  литературе.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243" y="1772816"/>
            <a:ext cx="3998141" cy="4378916"/>
          </a:xfrm>
        </p:spPr>
      </p:pic>
    </p:spTree>
    <p:extLst>
      <p:ext uri="{BB962C8B-B14F-4D97-AF65-F5344CB8AC3E}">
        <p14:creationId xmlns:p14="http://schemas.microsoft.com/office/powerpoint/2010/main" val="42644087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88641"/>
            <a:ext cx="8424936" cy="6264695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ru-RU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</a:t>
            </a:r>
            <a:r>
              <a:rPr lang="ru-RU" sz="3400" dirty="0">
                <a:solidFill>
                  <a:schemeClr val="accent3"/>
                </a:solidFill>
              </a:rPr>
              <a:t>Здравствуйте, ребята и уважаемые </a:t>
            </a:r>
            <a:r>
              <a:rPr lang="ru-RU" sz="3400" dirty="0" smtClean="0">
                <a:solidFill>
                  <a:schemeClr val="accent3"/>
                </a:solidFill>
              </a:rPr>
              <a:t>педагоги!</a:t>
            </a:r>
            <a:endParaRPr lang="ru-RU" sz="3800" dirty="0" smtClean="0">
              <a:solidFill>
                <a:schemeClr val="accent3"/>
              </a:solidFill>
            </a:endParaRPr>
          </a:p>
          <a:p>
            <a:endParaRPr lang="ru-RU" sz="3800" dirty="0">
              <a:solidFill>
                <a:schemeClr val="accent3"/>
              </a:solidFill>
            </a:endParaRPr>
          </a:p>
          <a:p>
            <a:r>
              <a:rPr lang="ru-RU" sz="3800" dirty="0">
                <a:solidFill>
                  <a:schemeClr val="accent5">
                    <a:lumMod val="75000"/>
                  </a:schemeClr>
                </a:solidFill>
              </a:rPr>
              <a:t>С самого раннего детства и до глубокой старости вся жизнь человека связана с языком. Ребенок еще не научился говорить, а его слух уже ловит слова бабушкиных сказок, колыбельные песни мамы. А сказки, песенки – это часть языка. Без языка невозможно развитие ни науки, ни техники</a:t>
            </a:r>
            <a:r>
              <a:rPr lang="ru-RU" sz="38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ru-RU" sz="38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3800" dirty="0">
                <a:solidFill>
                  <a:schemeClr val="tx2">
                    <a:lumMod val="75000"/>
                  </a:schemeClr>
                </a:solidFill>
              </a:rPr>
              <a:t>Сегодня мы проверим, насколько хорошо вы знаете русский язык. Я приглашаю вас поучаствовать </a:t>
            </a:r>
            <a:r>
              <a:rPr lang="ru-RU" sz="3800" dirty="0" smtClean="0">
                <a:solidFill>
                  <a:schemeClr val="tx2">
                    <a:lumMod val="75000"/>
                  </a:schemeClr>
                </a:solidFill>
              </a:rPr>
              <a:t>во внеклассном мероприятии.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5232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194" y="0"/>
            <a:ext cx="8172400" cy="108012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dirty="0"/>
              <a:t>«Разминка</a:t>
            </a:r>
            <a:r>
              <a:rPr lang="ru-RU" dirty="0" smtClean="0"/>
              <a:t>»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4330354"/>
              </p:ext>
            </p:extLst>
          </p:nvPr>
        </p:nvGraphicFramePr>
        <p:xfrm>
          <a:off x="43371" y="1196752"/>
          <a:ext cx="8064896" cy="630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63027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команда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команда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60983" y="0"/>
            <a:ext cx="2312193" cy="1285603"/>
          </a:xfrm>
        </p:spPr>
        <p:txBody>
          <a:bodyPr/>
          <a:lstStyle/>
          <a:p>
            <a:pPr lvl="8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8306" y="1888609"/>
            <a:ext cx="40767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1. Если в предложении о </a:t>
            </a:r>
            <a:r>
              <a:rPr lang="ru-RU" dirty="0" smtClean="0"/>
              <a:t>чем-либо</a:t>
            </a:r>
          </a:p>
          <a:p>
            <a:r>
              <a:rPr lang="ru-RU" dirty="0" smtClean="0"/>
              <a:t>спрашивается</a:t>
            </a:r>
            <a:r>
              <a:rPr lang="ru-RU" dirty="0"/>
              <a:t>, какой тогда нужен </a:t>
            </a:r>
          </a:p>
          <a:p>
            <a:r>
              <a:rPr lang="ru-RU" dirty="0"/>
              <a:t>знак препинания на конце такого</a:t>
            </a:r>
          </a:p>
          <a:p>
            <a:r>
              <a:rPr lang="ru-RU" dirty="0"/>
              <a:t> предложения</a:t>
            </a:r>
            <a:r>
              <a:rPr lang="ru-RU" dirty="0" smtClean="0"/>
              <a:t>?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3068960"/>
            <a:ext cx="27414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(Вопросительный знак</a:t>
            </a:r>
            <a:r>
              <a:rPr lang="ru-RU" dirty="0"/>
              <a:t>)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8306" y="3345959"/>
            <a:ext cx="39228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2. Сколько </a:t>
            </a:r>
            <a:r>
              <a:rPr lang="ru-RU" dirty="0" smtClean="0"/>
              <a:t>согласных </a:t>
            </a:r>
            <a:r>
              <a:rPr lang="ru-RU" dirty="0"/>
              <a:t>букв в </a:t>
            </a:r>
            <a:r>
              <a:rPr lang="ru-RU" dirty="0" smtClean="0"/>
              <a:t>слове</a:t>
            </a:r>
          </a:p>
          <a:p>
            <a:r>
              <a:rPr lang="ru-RU" dirty="0" smtClean="0"/>
              <a:t> </a:t>
            </a:r>
            <a:r>
              <a:rPr lang="ru-RU" dirty="0"/>
              <a:t>«учебная</a:t>
            </a:r>
            <a:r>
              <a:rPr lang="ru-RU" dirty="0" smtClean="0"/>
              <a:t>»?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63688" y="3642935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(Четыре</a:t>
            </a:r>
            <a:r>
              <a:rPr lang="ru-RU" dirty="0"/>
              <a:t>) 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306" y="402213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3. Найди ошибку: в слове «рысь» 4 буквы и 4 </a:t>
            </a:r>
            <a:r>
              <a:rPr lang="ru-RU" dirty="0" smtClean="0"/>
              <a:t>звука.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5046" y="4299130"/>
            <a:ext cx="1928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(Три звука)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-12194" y="4805826"/>
            <a:ext cx="40132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4. Сколько слогов в слове «ягода</a:t>
            </a:r>
            <a:r>
              <a:rPr lang="ru-RU" dirty="0" smtClean="0"/>
              <a:t>»?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915816" y="51479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(Три)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-12194" y="55172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5. Добавь букву к слову «стол», </a:t>
            </a:r>
            <a:endParaRPr lang="ru-RU" dirty="0" smtClean="0"/>
          </a:p>
          <a:p>
            <a:r>
              <a:rPr lang="ru-RU" dirty="0" smtClean="0"/>
              <a:t>чтобы </a:t>
            </a:r>
            <a:r>
              <a:rPr lang="ru-RU" dirty="0"/>
              <a:t>получилось новое слово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599210" y="6309320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(Столб</a:t>
            </a:r>
            <a:r>
              <a:rPr lang="ru-RU" dirty="0"/>
              <a:t>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83968" y="2032486"/>
            <a:ext cx="4148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1. Какое </a:t>
            </a:r>
            <a:r>
              <a:rPr lang="ru-RU" dirty="0"/>
              <a:t>слово спряталось в «угроза</a:t>
            </a:r>
            <a:r>
              <a:rPr lang="ru-RU" dirty="0" smtClean="0"/>
              <a:t>»?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868144" y="2355651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(Роза)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309614" y="26996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2. Убери </a:t>
            </a:r>
            <a:r>
              <a:rPr lang="ru-RU" dirty="0"/>
              <a:t>букву из слова «краска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 </a:t>
            </a:r>
            <a:r>
              <a:rPr lang="ru-RU" dirty="0"/>
              <a:t>и получишь новое слово. Какое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850229" y="3216822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(Каска)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363388" y="353062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3. Какое </a:t>
            </a:r>
            <a:r>
              <a:rPr lang="ru-RU" dirty="0"/>
              <a:t>слово написано с </a:t>
            </a:r>
            <a:endParaRPr lang="ru-RU" dirty="0" smtClean="0"/>
          </a:p>
          <a:p>
            <a:r>
              <a:rPr lang="ru-RU" dirty="0" smtClean="0"/>
              <a:t>ошибкой</a:t>
            </a:r>
            <a:r>
              <a:rPr lang="ru-RU" dirty="0"/>
              <a:t>: «В саду у лилии выросла лилия</a:t>
            </a:r>
            <a:r>
              <a:rPr lang="ru-RU" dirty="0" smtClean="0"/>
              <a:t>»?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688924" y="4160630"/>
            <a:ext cx="1813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(«</a:t>
            </a:r>
            <a:r>
              <a:rPr lang="ru-RU" dirty="0"/>
              <a:t>у Лилии</a:t>
            </a:r>
            <a:r>
              <a:rPr lang="ru-RU" dirty="0" smtClean="0"/>
              <a:t>»</a:t>
            </a:r>
            <a:r>
              <a:rPr lang="ru-RU" dirty="0"/>
              <a:t> 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325783" y="4529962"/>
            <a:ext cx="3780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4. Придумай</a:t>
            </a:r>
            <a:r>
              <a:rPr lang="ru-RU" dirty="0"/>
              <a:t>, что можно сделать </a:t>
            </a:r>
            <a:endParaRPr lang="ru-RU" dirty="0" smtClean="0"/>
          </a:p>
          <a:p>
            <a:r>
              <a:rPr lang="ru-RU" dirty="0" smtClean="0"/>
              <a:t>со </a:t>
            </a:r>
            <a:r>
              <a:rPr lang="ru-RU" dirty="0"/>
              <a:t>словом «лес», чтобы в нем </a:t>
            </a:r>
            <a:endParaRPr lang="ru-RU" dirty="0" smtClean="0"/>
          </a:p>
          <a:p>
            <a:r>
              <a:rPr lang="ru-RU" dirty="0" smtClean="0"/>
              <a:t>стало </a:t>
            </a:r>
            <a:r>
              <a:rPr lang="ru-RU" dirty="0"/>
              <a:t>2 слога, 3 слога.... 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68144" y="5407126"/>
            <a:ext cx="20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(Лесок</a:t>
            </a:r>
            <a:r>
              <a:rPr lang="ru-RU" dirty="0"/>
              <a:t>, </a:t>
            </a:r>
            <a:r>
              <a:rPr lang="ru-RU" dirty="0" smtClean="0"/>
              <a:t>лесочек</a:t>
            </a:r>
            <a:r>
              <a:rPr lang="ru-RU" dirty="0"/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81638" y="5741817"/>
            <a:ext cx="3384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5. В </a:t>
            </a:r>
            <a:r>
              <a:rPr lang="ru-RU" dirty="0"/>
              <a:t>каком слове второй слог </a:t>
            </a:r>
            <a:endParaRPr lang="ru-RU" dirty="0" smtClean="0"/>
          </a:p>
          <a:p>
            <a:r>
              <a:rPr lang="ru-RU" dirty="0" smtClean="0"/>
              <a:t>ударный</a:t>
            </a:r>
            <a:r>
              <a:rPr lang="ru-RU" dirty="0"/>
              <a:t>: курица, огурец, </a:t>
            </a:r>
            <a:endParaRPr lang="ru-RU" dirty="0" smtClean="0"/>
          </a:p>
          <a:p>
            <a:r>
              <a:rPr lang="ru-RU" dirty="0" smtClean="0"/>
              <a:t>апельсин</a:t>
            </a:r>
            <a:r>
              <a:rPr lang="ru-RU" dirty="0"/>
              <a:t>, гнездо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147830" y="6381328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(Гнездо)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68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23528" y="620688"/>
            <a:ext cx="7600928" cy="501675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 чём предметов-то секрет?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На вопросы дай ответ: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Он какой? Она какая?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Сильный, добрая, родная.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 оно? Оно смешное,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Тёплое и озорное.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Эти признаки важны,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Речь обогатить должны.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(Е. Мельникова-Кравченко)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6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44509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За каждый правильный ответ участники </a:t>
            </a:r>
            <a:r>
              <a:rPr lang="ru-RU" dirty="0" smtClean="0">
                <a:solidFill>
                  <a:srgbClr val="FF0000"/>
                </a:solidFill>
              </a:rPr>
              <a:t>получают 1 балл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1880019"/>
              </p:ext>
            </p:extLst>
          </p:nvPr>
        </p:nvGraphicFramePr>
        <p:xfrm>
          <a:off x="35496" y="2292904"/>
          <a:ext cx="910850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365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 команда</a:t>
                      </a:r>
                      <a:endParaRPr lang="ru-RU" sz="5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2 команда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675520"/>
          </a:xfrm>
        </p:spPr>
        <p:txBody>
          <a:bodyPr/>
          <a:lstStyle/>
          <a:p>
            <a:pPr marL="109728" lvl="0" indent="0">
              <a:buNone/>
            </a:pPr>
            <a:r>
              <a:rPr lang="ru-RU" dirty="0" smtClean="0">
                <a:solidFill>
                  <a:schemeClr val="dk1"/>
                </a:solidFill>
              </a:rPr>
              <a:t> </a:t>
            </a:r>
            <a:endParaRPr lang="ru-RU" dirty="0">
              <a:solidFill>
                <a:schemeClr val="dk1"/>
              </a:solidFill>
            </a:endParaRP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305790" y="4028048"/>
            <a:ext cx="1430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dirty="0">
              <a:solidFill>
                <a:schemeClr val="dk1"/>
              </a:solidFill>
            </a:endParaRPr>
          </a:p>
          <a:p>
            <a:pPr lvl="0"/>
            <a:r>
              <a:rPr lang="ru-RU" dirty="0">
                <a:solidFill>
                  <a:schemeClr val="dk1"/>
                </a:solidFill>
              </a:rPr>
              <a:t>                         </a:t>
            </a:r>
            <a:r>
              <a:rPr lang="ru-RU" dirty="0" smtClean="0">
                <a:solidFill>
                  <a:schemeClr val="dk1"/>
                </a:solidFill>
              </a:rPr>
              <a:t>(Шесть</a:t>
            </a:r>
            <a:r>
              <a:rPr lang="ru-RU" dirty="0">
                <a:solidFill>
                  <a:schemeClr val="dk1"/>
                </a:solidFill>
              </a:rPr>
              <a:t>)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6777" y="3212976"/>
            <a:ext cx="3307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/>
              <a:t> </a:t>
            </a:r>
            <a:r>
              <a:rPr lang="ru-RU" dirty="0" smtClean="0"/>
              <a:t>   Одежда </a:t>
            </a:r>
            <a:r>
              <a:rPr lang="ru-RU" dirty="0"/>
              <a:t>для книги 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3429000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 smtClean="0"/>
              <a:t> </a:t>
            </a:r>
            <a:r>
              <a:rPr lang="ru-RU" dirty="0"/>
              <a:t>(Обложка)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036" y="3930084"/>
            <a:ext cx="4049507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pPr lvl="0"/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Сколько </a:t>
            </a:r>
            <a:r>
              <a:rPr lang="ru-RU" dirty="0">
                <a:solidFill>
                  <a:srgbClr val="0070C0"/>
                </a:solidFill>
              </a:rPr>
              <a:t>падежей в русском языке?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-29608" y="5048308"/>
            <a:ext cx="37657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>
                <a:solidFill>
                  <a:srgbClr val="C00000"/>
                </a:solidFill>
              </a:rPr>
              <a:t>С каких слов начинаются </a:t>
            </a:r>
            <a:r>
              <a:rPr lang="ru-RU" dirty="0" smtClean="0">
                <a:solidFill>
                  <a:srgbClr val="C00000"/>
                </a:solidFill>
              </a:rPr>
              <a:t>многие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                  русские 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                                 сказки?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670278" y="6082324"/>
            <a:ext cx="2856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 smtClean="0"/>
              <a:t> </a:t>
            </a:r>
            <a:r>
              <a:rPr lang="ru-RU" dirty="0"/>
              <a:t>(В некотором царстве…)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580677" y="3324694"/>
            <a:ext cx="299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/>
              <a:t>Сколько букв в алфавите?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884368" y="3429000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(33)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32039" y="4275705"/>
            <a:ext cx="3126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>
                <a:solidFill>
                  <a:srgbClr val="00B050"/>
                </a:solidFill>
              </a:rPr>
              <a:t>Не то девушка, не то </a:t>
            </a:r>
            <a:r>
              <a:rPr lang="ru-RU" dirty="0" smtClean="0">
                <a:solidFill>
                  <a:srgbClr val="00B050"/>
                </a:solidFill>
              </a:rPr>
              <a:t>рыба.</a:t>
            </a:r>
            <a:endParaRPr lang="ru-RU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277333" y="4922522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(Русалка)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292080" y="5533922"/>
            <a:ext cx="3533340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none" rtlCol="0">
            <a:spAutoFit/>
          </a:bodyPr>
          <a:lstStyle/>
          <a:p>
            <a:r>
              <a:rPr lang="ru-RU" dirty="0"/>
              <a:t>Время разгула нечистой силы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232102" y="6082324"/>
            <a:ext cx="973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(Ночь)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87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  <p:bldP spid="9" grpId="0"/>
      <p:bldP spid="10" grpId="0"/>
      <p:bldP spid="12" grpId="0" animBg="1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5212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Номинация «Пословицы»                    (продолжи пословицу)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13122326"/>
              </p:ext>
            </p:extLst>
          </p:nvPr>
        </p:nvGraphicFramePr>
        <p:xfrm>
          <a:off x="0" y="1007927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 команда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2 команда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5996784"/>
              </p:ext>
            </p:extLst>
          </p:nvPr>
        </p:nvGraphicFramePr>
        <p:xfrm>
          <a:off x="0" y="3988045"/>
          <a:ext cx="9169638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4819"/>
                <a:gridCol w="4584819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 команда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2 команда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5033" y="1404176"/>
            <a:ext cx="2651688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Что написано пером,…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64553" y="2787256"/>
            <a:ext cx="3024336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Что </a:t>
            </a:r>
            <a:r>
              <a:rPr lang="ru-RU" dirty="0">
                <a:solidFill>
                  <a:srgbClr val="7030A0"/>
                </a:solidFill>
              </a:rPr>
              <a:t>посеешь</a:t>
            </a:r>
            <a:r>
              <a:rPr lang="ru-RU" dirty="0"/>
              <a:t>, то…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02219" y="1433295"/>
            <a:ext cx="4180953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99FF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Сколько волка ни корми, все равно…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648931" y="2773773"/>
            <a:ext cx="2346735" cy="369332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Дареному коню 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5536" y="4581128"/>
            <a:ext cx="3509294" cy="369332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Из чего состоит предложение?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3187826"/>
            <a:ext cx="9148937" cy="800219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</a:rPr>
              <a:t>Номинация «Слово»</a:t>
            </a:r>
            <a:endParaRPr lang="ru-RU" sz="2800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352420" y="4653136"/>
            <a:ext cx="2658100" cy="369332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Из чего </a:t>
            </a:r>
            <a:r>
              <a:rPr lang="ru-RU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состоит слово?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4403" y="5545164"/>
            <a:ext cx="4092787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Как называется часть слова, </a:t>
            </a:r>
            <a:endParaRPr lang="ru-RU" dirty="0" smtClean="0"/>
          </a:p>
          <a:p>
            <a:r>
              <a:rPr lang="ru-RU" dirty="0" smtClean="0"/>
              <a:t>находящаяся </a:t>
            </a:r>
            <a:r>
              <a:rPr lang="ru-RU" dirty="0"/>
              <a:t>в слове перед корнем?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08103" y="5545164"/>
            <a:ext cx="3390672" cy="646331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В какой части слова </a:t>
            </a:r>
            <a:endParaRPr lang="ru-RU" dirty="0" smtClean="0"/>
          </a:p>
          <a:p>
            <a:r>
              <a:rPr lang="ru-RU" dirty="0" smtClean="0"/>
              <a:t>заключается </a:t>
            </a:r>
            <a:r>
              <a:rPr lang="ru-RU" dirty="0"/>
              <a:t>главный смысл?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079626"/>
            <a:ext cx="1935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Голод не </a:t>
            </a:r>
            <a:r>
              <a:rPr lang="ru-RU" dirty="0" smtClean="0">
                <a:solidFill>
                  <a:srgbClr val="FF0000"/>
                </a:solidFill>
              </a:rPr>
              <a:t>тетка 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55438" y="2079626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пирожком не накормит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4048" y="2132856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Ума палата,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72200" y="2124428"/>
            <a:ext cx="197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да ключ </a:t>
            </a:r>
            <a:r>
              <a:rPr lang="ru-RU" dirty="0">
                <a:solidFill>
                  <a:srgbClr val="00B0F0"/>
                </a:solidFill>
              </a:rPr>
              <a:t>потерян</a:t>
            </a:r>
          </a:p>
        </p:txBody>
      </p:sp>
    </p:spTree>
    <p:extLst>
      <p:ext uri="{BB962C8B-B14F-4D97-AF65-F5344CB8AC3E}">
        <p14:creationId xmlns:p14="http://schemas.microsoft.com/office/powerpoint/2010/main" val="252435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1" grpId="0" animBg="1"/>
      <p:bldP spid="12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3" grpId="0"/>
      <p:bldP spid="4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8686800" cy="1224136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Номинация «Загадки»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>
                <a:solidFill>
                  <a:srgbClr val="FF0000"/>
                </a:solidFill>
              </a:rPr>
              <a:t>отгадай загадку)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474840" cy="4525963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ru-RU" dirty="0" smtClean="0"/>
              <a:t>1)</a:t>
            </a:r>
            <a:r>
              <a:rPr lang="ru-RU" dirty="0"/>
              <a:t> </a:t>
            </a:r>
            <a:r>
              <a:rPr lang="ru-RU" dirty="0" smtClean="0"/>
              <a:t> Белый </a:t>
            </a:r>
            <a:r>
              <a:rPr lang="ru-RU" dirty="0"/>
              <a:t>камушек растаял, на доске </a:t>
            </a:r>
            <a:r>
              <a:rPr lang="ru-RU" dirty="0" smtClean="0"/>
              <a:t> </a:t>
            </a:r>
          </a:p>
          <a:p>
            <a:pPr marL="109728" indent="0">
              <a:buNone/>
            </a:pPr>
            <a:r>
              <a:rPr lang="ru-RU" dirty="0" smtClean="0"/>
              <a:t>     следы </a:t>
            </a:r>
            <a:r>
              <a:rPr lang="ru-RU" dirty="0"/>
              <a:t>оставил. </a:t>
            </a:r>
          </a:p>
          <a:p>
            <a:pPr marL="109728" indent="0">
              <a:buNone/>
            </a:pPr>
            <a:r>
              <a:rPr lang="ru-RU" dirty="0" smtClean="0"/>
              <a:t>2) Правил </a:t>
            </a:r>
            <a:r>
              <a:rPr lang="ru-RU" dirty="0"/>
              <a:t>не знаю, а весь век пишу. </a:t>
            </a:r>
          </a:p>
          <a:p>
            <a:pPr marL="109728" indent="0">
              <a:buNone/>
            </a:pPr>
            <a:r>
              <a:rPr lang="ru-RU" dirty="0" smtClean="0"/>
              <a:t>3) Буквы </a:t>
            </a:r>
            <a:r>
              <a:rPr lang="ru-RU" dirty="0"/>
              <a:t>– значки.</a:t>
            </a:r>
          </a:p>
          <a:p>
            <a:pPr marL="109728" indent="0">
              <a:buNone/>
            </a:pPr>
            <a:r>
              <a:rPr lang="ru-RU" dirty="0" smtClean="0"/>
              <a:t>     Как </a:t>
            </a:r>
            <a:r>
              <a:rPr lang="ru-RU" dirty="0"/>
              <a:t>бойцы на </a:t>
            </a:r>
            <a:r>
              <a:rPr lang="ru-RU" dirty="0" smtClean="0"/>
              <a:t>парад,</a:t>
            </a:r>
          </a:p>
          <a:p>
            <a:pPr marL="109728" indent="0">
              <a:buNone/>
            </a:pPr>
            <a:r>
              <a:rPr lang="ru-RU" dirty="0" smtClean="0"/>
              <a:t>     В </a:t>
            </a:r>
            <a:r>
              <a:rPr lang="ru-RU" dirty="0"/>
              <a:t>строгом </a:t>
            </a:r>
            <a:r>
              <a:rPr lang="ru-RU" dirty="0" smtClean="0"/>
              <a:t>порядке, 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   Построились </a:t>
            </a:r>
            <a:r>
              <a:rPr lang="ru-RU" dirty="0"/>
              <a:t>в ряд:</a:t>
            </a:r>
          </a:p>
          <a:p>
            <a:pPr marL="109728" indent="0">
              <a:buNone/>
            </a:pPr>
            <a:r>
              <a:rPr lang="ru-RU" dirty="0" smtClean="0"/>
              <a:t>     Каждый </a:t>
            </a:r>
            <a:r>
              <a:rPr lang="ru-RU" dirty="0"/>
              <a:t>в условленном </a:t>
            </a:r>
            <a:r>
              <a:rPr lang="ru-RU" dirty="0" smtClean="0"/>
              <a:t>месте стоит</a:t>
            </a:r>
            <a:endParaRPr lang="ru-RU" dirty="0"/>
          </a:p>
          <a:p>
            <a:pPr marL="109728" indent="0">
              <a:buNone/>
            </a:pPr>
            <a:r>
              <a:rPr lang="ru-RU" dirty="0" smtClean="0"/>
              <a:t>     И </a:t>
            </a:r>
            <a:r>
              <a:rPr lang="ru-RU" dirty="0"/>
              <a:t>называется </a:t>
            </a:r>
            <a:r>
              <a:rPr lang="ru-RU" dirty="0" smtClean="0"/>
              <a:t>…</a:t>
            </a:r>
            <a:endParaRPr lang="ru-RU" dirty="0"/>
          </a:p>
          <a:p>
            <a:pPr marL="109728" indent="0">
              <a:buNone/>
            </a:pPr>
            <a:r>
              <a:rPr lang="ru-RU" dirty="0" smtClean="0"/>
              <a:t>4) Черный </a:t>
            </a:r>
            <a:r>
              <a:rPr lang="ru-RU" dirty="0"/>
              <a:t>Ивашка, деревянная </a:t>
            </a:r>
            <a:r>
              <a:rPr lang="ru-RU" dirty="0" smtClean="0"/>
              <a:t> 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   рубашка</a:t>
            </a:r>
            <a:r>
              <a:rPr lang="ru-RU" dirty="0"/>
              <a:t>,</a:t>
            </a:r>
          </a:p>
          <a:p>
            <a:pPr marL="109728" indent="0">
              <a:buNone/>
            </a:pPr>
            <a:r>
              <a:rPr lang="ru-RU" dirty="0" smtClean="0"/>
              <a:t>     Где </a:t>
            </a:r>
            <a:r>
              <a:rPr lang="ru-RU" dirty="0"/>
              <a:t>носом поведет, там </a:t>
            </a:r>
            <a:r>
              <a:rPr lang="ru-RU" dirty="0" smtClean="0"/>
              <a:t>заметку</a:t>
            </a:r>
          </a:p>
          <a:p>
            <a:pPr marL="109728" indent="0">
              <a:buNone/>
            </a:pPr>
            <a:r>
              <a:rPr lang="ru-RU" dirty="0" smtClean="0"/>
              <a:t>     кладет</a:t>
            </a:r>
            <a:r>
              <a:rPr lang="ru-RU" dirty="0"/>
              <a:t>. </a:t>
            </a:r>
          </a:p>
          <a:p>
            <a:pPr marL="109728" indent="0">
              <a:buNone/>
            </a:pPr>
            <a:r>
              <a:rPr lang="ru-RU" dirty="0" smtClean="0"/>
              <a:t>5) Хоть </a:t>
            </a:r>
            <a:r>
              <a:rPr lang="ru-RU" dirty="0"/>
              <a:t>не шляпа, а с </a:t>
            </a:r>
            <a:r>
              <a:rPr lang="ru-RU" dirty="0" smtClean="0"/>
              <a:t>полями,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   Не </a:t>
            </a:r>
            <a:r>
              <a:rPr lang="ru-RU" dirty="0"/>
              <a:t>цветок, а с корешком,</a:t>
            </a:r>
          </a:p>
          <a:p>
            <a:pPr marL="109728" indent="0">
              <a:buNone/>
            </a:pPr>
            <a:r>
              <a:rPr lang="ru-RU" dirty="0" smtClean="0"/>
              <a:t>     Разговаривает </a:t>
            </a:r>
            <a:r>
              <a:rPr lang="ru-RU" dirty="0"/>
              <a:t>с нами</a:t>
            </a:r>
          </a:p>
          <a:p>
            <a:pPr marL="109728" indent="0">
              <a:buNone/>
            </a:pPr>
            <a:r>
              <a:rPr lang="ru-RU" dirty="0" smtClean="0"/>
              <a:t>     Терпеливым </a:t>
            </a:r>
            <a:r>
              <a:rPr lang="ru-RU" dirty="0"/>
              <a:t>языком. </a:t>
            </a:r>
          </a:p>
          <a:p>
            <a:endParaRPr lang="ru-RU" dirty="0"/>
          </a:p>
        </p:txBody>
      </p:sp>
      <p:pic>
        <p:nvPicPr>
          <p:cNvPr id="14" name="Объект 1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638" y="5374590"/>
            <a:ext cx="1462581" cy="1474787"/>
          </a:xfrm>
        </p:spPr>
      </p:pic>
      <p:sp>
        <p:nvSpPr>
          <p:cNvPr id="9" name="TextBox 8"/>
          <p:cNvSpPr txBox="1"/>
          <p:nvPr/>
        </p:nvSpPr>
        <p:spPr>
          <a:xfrm>
            <a:off x="5057508" y="2225968"/>
            <a:ext cx="819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(Мел)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962444" y="2708920"/>
            <a:ext cx="987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(Ручка)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813050" y="4006805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(Алфавит)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704046" y="4869160"/>
            <a:ext cx="1526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(Карандаш)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42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Номинация «Общее»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b="1" dirty="0"/>
              <a:t>Н</a:t>
            </a:r>
            <a:r>
              <a:rPr lang="ru-RU" dirty="0" smtClean="0"/>
              <a:t>а </a:t>
            </a:r>
            <a:r>
              <a:rPr lang="ru-RU" dirty="0"/>
              <a:t>какие вопросы отвечает имя существительное</a:t>
            </a:r>
            <a:r>
              <a:rPr lang="ru-RU" dirty="0" smtClean="0"/>
              <a:t>?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Бывает </a:t>
            </a:r>
            <a:r>
              <a:rPr lang="ru-RU" dirty="0"/>
              <a:t>устная, а бывает письменная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Член </a:t>
            </a:r>
            <a:r>
              <a:rPr lang="ru-RU" dirty="0"/>
              <a:t>предложения, служит для обозначения </a:t>
            </a:r>
            <a:r>
              <a:rPr lang="ru-RU" dirty="0" smtClean="0"/>
              <a:t>действия…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Поставьте </a:t>
            </a:r>
            <a:r>
              <a:rPr lang="ru-RU" dirty="0"/>
              <a:t>слово «купец» в женский род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Что </a:t>
            </a:r>
            <a:r>
              <a:rPr lang="ru-RU" dirty="0"/>
              <a:t>выражает предложение?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50" y="2148681"/>
            <a:ext cx="2238375" cy="3429000"/>
          </a:xfrm>
        </p:spPr>
      </p:pic>
    </p:spTree>
    <p:extLst>
      <p:ext uri="{BB962C8B-B14F-4D97-AF65-F5344CB8AC3E}">
        <p14:creationId xmlns:p14="http://schemas.microsoft.com/office/powerpoint/2010/main" val="280721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2106</TotalTime>
  <Words>1095</Words>
  <Application>Microsoft Office PowerPoint</Application>
  <PresentationFormat>Экран (4:3)</PresentationFormat>
  <Paragraphs>210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Специальное оформление</vt:lpstr>
      <vt:lpstr>Изящная</vt:lpstr>
      <vt:lpstr>Внеклассное мероприятие по русскому языку  </vt:lpstr>
      <vt:lpstr>Цель проведения мероприятия</vt:lpstr>
      <vt:lpstr>Презентация PowerPoint</vt:lpstr>
      <vt:lpstr>«Разминка» </vt:lpstr>
      <vt:lpstr>Презентация PowerPoint</vt:lpstr>
      <vt:lpstr>За каждый правильный ответ участники получают 1 балл</vt:lpstr>
      <vt:lpstr>Номинация «Пословицы»                    (продолжи пословицу)</vt:lpstr>
      <vt:lpstr>Номинация «Загадки»  (отгадай загадку) </vt:lpstr>
      <vt:lpstr>Номинация «Общее» </vt:lpstr>
      <vt:lpstr>Ответь на вопросы</vt:lpstr>
      <vt:lpstr>Прочитай скороговорку</vt:lpstr>
      <vt:lpstr>Конкурс  «Найди и исправь ошибки».</vt:lpstr>
      <vt:lpstr>Конкурс - "Умножалочка" </vt:lpstr>
      <vt:lpstr>Конкурс «Раздели слова на 2 группы» </vt:lpstr>
      <vt:lpstr>« Сколько предложений в тексте»</vt:lpstr>
      <vt:lpstr>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Внеклассное мероприятие по русскому языку и литературному чтению</dc:title>
  <dc:creator>User</dc:creator>
  <cp:lastModifiedBy>User</cp:lastModifiedBy>
  <cp:revision>70</cp:revision>
  <cp:lastPrinted>2016-03-16T14:17:16Z</cp:lastPrinted>
  <dcterms:created xsi:type="dcterms:W3CDTF">2016-03-11T16:10:47Z</dcterms:created>
  <dcterms:modified xsi:type="dcterms:W3CDTF">2017-06-02T17:16:31Z</dcterms:modified>
</cp:coreProperties>
</file>