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56" r:id="rId1"/>
  </p:sldMasterIdLst>
  <p:notesMasterIdLst>
    <p:notesMasterId r:id="rId18"/>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0569" autoAdjust="0"/>
  </p:normalViewPr>
  <p:slideViewPr>
    <p:cSldViewPr>
      <p:cViewPr varScale="1">
        <p:scale>
          <a:sx n="69" d="100"/>
          <a:sy n="69" d="100"/>
        </p:scale>
        <p:origin x="158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Nemkevich\AppData\Roaming\Microsoft\Excel\&#1076;&#1080;&#1072;&#1075;&#1088;&#1072;&#1084;&#1084;&#1072;%20&#1079;&#1086;&#1083;&#1086;&#1090;&#1086;&#1075;&#1086;%20&#1089;&#1077;&#1095;&#1077;&#1085;&#1080;&#1103;%20(version%201).xlsb"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Nemkevich\AppData\Roaming\Microsoft\Excel\&#1076;&#1080;&#1072;&#1075;&#1088;&#1072;&#1084;&#1084;&#1072;%20&#1079;&#1086;&#1083;&#1086;&#1090;&#1086;&#1075;&#1086;%20&#1089;&#1077;&#1095;&#1077;&#1085;&#1080;&#1103;%20(version%201).xlsb"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543963254593173E-2"/>
          <c:y val="5.1400554097404488E-2"/>
          <c:w val="0.81952690288713914"/>
          <c:h val="0.8326195683872849"/>
        </c:manualLayout>
      </c:layout>
      <c:barChart>
        <c:barDir val="col"/>
        <c:grouping val="clustered"/>
        <c:varyColors val="0"/>
        <c:ser>
          <c:idx val="0"/>
          <c:order val="0"/>
          <c:spPr>
            <a:solidFill>
              <a:srgbClr val="FF0000"/>
            </a:solidFill>
            <a:scene3d>
              <a:camera prst="orthographicFront"/>
              <a:lightRig rig="threePt" dir="t"/>
            </a:scene3d>
            <a:sp3d>
              <a:bevelT/>
            </a:sp3d>
          </c:spPr>
          <c:invertIfNegative val="0"/>
          <c:dPt>
            <c:idx val="1"/>
            <c:invertIfNegative val="0"/>
            <c:bubble3D val="0"/>
            <c:spPr>
              <a:solidFill>
                <a:srgbClr val="0070C0"/>
              </a:solidFill>
              <a:scene3d>
                <a:camera prst="orthographicFront"/>
                <a:lightRig rig="threePt" dir="t"/>
              </a:scene3d>
              <a:sp3d>
                <a:bevelT/>
              </a:sp3d>
            </c:spPr>
            <c:extLst>
              <c:ext xmlns:c16="http://schemas.microsoft.com/office/drawing/2014/chart" uri="{C3380CC4-5D6E-409C-BE32-E72D297353CC}">
                <c16:uniqueId val="{00000001-75AA-4376-A7C9-2BE1CBA76896}"/>
              </c:ext>
            </c:extLst>
          </c:dPt>
          <c:val>
            <c:numRef>
              <c:f>Лист1!$A$1:$B$1</c:f>
              <c:numCache>
                <c:formatCode>General</c:formatCode>
                <c:ptCount val="2"/>
                <c:pt idx="0">
                  <c:v>8</c:v>
                </c:pt>
                <c:pt idx="1">
                  <c:v>22</c:v>
                </c:pt>
              </c:numCache>
            </c:numRef>
          </c:val>
          <c:extLst>
            <c:ext xmlns:c16="http://schemas.microsoft.com/office/drawing/2014/chart" uri="{C3380CC4-5D6E-409C-BE32-E72D297353CC}">
              <c16:uniqueId val="{00000002-75AA-4376-A7C9-2BE1CBA76896}"/>
            </c:ext>
          </c:extLst>
        </c:ser>
        <c:dLbls>
          <c:showLegendKey val="0"/>
          <c:showVal val="0"/>
          <c:showCatName val="0"/>
          <c:showSerName val="0"/>
          <c:showPercent val="0"/>
          <c:showBubbleSize val="0"/>
        </c:dLbls>
        <c:gapWidth val="150"/>
        <c:axId val="225669120"/>
        <c:axId val="209728576"/>
      </c:barChart>
      <c:catAx>
        <c:axId val="225669120"/>
        <c:scaling>
          <c:orientation val="minMax"/>
        </c:scaling>
        <c:delete val="0"/>
        <c:axPos val="b"/>
        <c:majorTickMark val="out"/>
        <c:minorTickMark val="none"/>
        <c:tickLblPos val="nextTo"/>
        <c:crossAx val="209728576"/>
        <c:crosses val="autoZero"/>
        <c:auto val="1"/>
        <c:lblAlgn val="ctr"/>
        <c:lblOffset val="100"/>
        <c:noMultiLvlLbl val="0"/>
      </c:catAx>
      <c:valAx>
        <c:axId val="209728576"/>
        <c:scaling>
          <c:orientation val="minMax"/>
        </c:scaling>
        <c:delete val="0"/>
        <c:axPos val="l"/>
        <c:majorGridlines/>
        <c:numFmt formatCode="General" sourceLinked="1"/>
        <c:majorTickMark val="out"/>
        <c:minorTickMark val="none"/>
        <c:tickLblPos val="nextTo"/>
        <c:crossAx val="225669120"/>
        <c:crosses val="autoZero"/>
        <c:crossBetween val="between"/>
      </c:valAx>
    </c:plotArea>
    <c:legend>
      <c:legendPos val="r"/>
      <c:overlay val="0"/>
      <c:txPr>
        <a:bodyPr/>
        <a:lstStyle/>
        <a:p>
          <a:pPr rtl="0">
            <a:defRPr/>
          </a:pPr>
          <a:endParaRPr lang="ru-RU"/>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FF0000"/>
            </a:solidFill>
            <a:scene3d>
              <a:camera prst="orthographicFront"/>
              <a:lightRig rig="threePt" dir="t"/>
            </a:scene3d>
            <a:sp3d>
              <a:bevelT/>
            </a:sp3d>
          </c:spPr>
          <c:invertIfNegative val="0"/>
          <c:dPt>
            <c:idx val="1"/>
            <c:invertIfNegative val="0"/>
            <c:bubble3D val="0"/>
            <c:spPr>
              <a:solidFill>
                <a:srgbClr val="0070C0"/>
              </a:solidFill>
              <a:scene3d>
                <a:camera prst="orthographicFront"/>
                <a:lightRig rig="threePt" dir="t"/>
              </a:scene3d>
              <a:sp3d>
                <a:bevelT/>
              </a:sp3d>
            </c:spPr>
            <c:extLst>
              <c:ext xmlns:c16="http://schemas.microsoft.com/office/drawing/2014/chart" uri="{C3380CC4-5D6E-409C-BE32-E72D297353CC}">
                <c16:uniqueId val="{00000001-052E-4F01-8885-9E5A65380D9A}"/>
              </c:ext>
            </c:extLst>
          </c:dPt>
          <c:val>
            <c:numRef>
              <c:f>Лист1!$L$1:$M$1</c:f>
              <c:numCache>
                <c:formatCode>General</c:formatCode>
                <c:ptCount val="2"/>
                <c:pt idx="0">
                  <c:v>15</c:v>
                </c:pt>
                <c:pt idx="1">
                  <c:v>85</c:v>
                </c:pt>
              </c:numCache>
            </c:numRef>
          </c:val>
          <c:extLst>
            <c:ext xmlns:c16="http://schemas.microsoft.com/office/drawing/2014/chart" uri="{C3380CC4-5D6E-409C-BE32-E72D297353CC}">
              <c16:uniqueId val="{00000002-052E-4F01-8885-9E5A65380D9A}"/>
            </c:ext>
          </c:extLst>
        </c:ser>
        <c:dLbls>
          <c:showLegendKey val="0"/>
          <c:showVal val="0"/>
          <c:showCatName val="0"/>
          <c:showSerName val="0"/>
          <c:showPercent val="0"/>
          <c:showBubbleSize val="0"/>
        </c:dLbls>
        <c:gapWidth val="150"/>
        <c:axId val="225670656"/>
        <c:axId val="209732736"/>
      </c:barChart>
      <c:catAx>
        <c:axId val="225670656"/>
        <c:scaling>
          <c:orientation val="minMax"/>
        </c:scaling>
        <c:delete val="0"/>
        <c:axPos val="b"/>
        <c:majorTickMark val="out"/>
        <c:minorTickMark val="none"/>
        <c:tickLblPos val="nextTo"/>
        <c:crossAx val="209732736"/>
        <c:crosses val="autoZero"/>
        <c:auto val="1"/>
        <c:lblAlgn val="ctr"/>
        <c:lblOffset val="100"/>
        <c:noMultiLvlLbl val="0"/>
      </c:catAx>
      <c:valAx>
        <c:axId val="209732736"/>
        <c:scaling>
          <c:orientation val="minMax"/>
        </c:scaling>
        <c:delete val="0"/>
        <c:axPos val="l"/>
        <c:majorGridlines/>
        <c:numFmt formatCode="General" sourceLinked="1"/>
        <c:majorTickMark val="out"/>
        <c:minorTickMark val="none"/>
        <c:tickLblPos val="nextTo"/>
        <c:crossAx val="225670656"/>
        <c:crosses val="autoZero"/>
        <c:crossBetween val="between"/>
      </c:valAx>
    </c:plotArea>
    <c:legend>
      <c:legendPos val="r"/>
      <c:overlay val="0"/>
      <c:txPr>
        <a:bodyPr/>
        <a:lstStyle/>
        <a:p>
          <a:pPr rtl="0">
            <a:defRPr/>
          </a:pPr>
          <a:endParaRPr lang="ru-RU"/>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FBF38-69B7-41C1-9BD0-F5DA65965A3F}" type="datetimeFigureOut">
              <a:rPr lang="ru-RU" smtClean="0"/>
              <a:t>18.04.2018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2F848-DA3D-4872-B245-365F46B3359A}" type="slidenum">
              <a:rPr lang="ru-RU" smtClean="0"/>
              <a:t>‹#›</a:t>
            </a:fld>
            <a:endParaRPr lang="ru-RU"/>
          </a:p>
        </p:txBody>
      </p:sp>
    </p:spTree>
    <p:extLst>
      <p:ext uri="{BB962C8B-B14F-4D97-AF65-F5344CB8AC3E}">
        <p14:creationId xmlns:p14="http://schemas.microsoft.com/office/powerpoint/2010/main" val="127391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9B2F848-DA3D-4872-B245-365F46B3359A}" type="slidenum">
              <a:rPr lang="ru-RU" smtClean="0"/>
              <a:t>1</a:t>
            </a:fld>
            <a:endParaRPr lang="ru-RU"/>
          </a:p>
        </p:txBody>
      </p:sp>
    </p:spTree>
    <p:extLst>
      <p:ext uri="{BB962C8B-B14F-4D97-AF65-F5344CB8AC3E}">
        <p14:creationId xmlns:p14="http://schemas.microsoft.com/office/powerpoint/2010/main" val="61072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9B2F848-DA3D-4872-B245-365F46B3359A}" type="slidenum">
              <a:rPr lang="ru-RU" smtClean="0"/>
              <a:t>11</a:t>
            </a:fld>
            <a:endParaRPr lang="ru-RU"/>
          </a:p>
        </p:txBody>
      </p:sp>
    </p:spTree>
    <p:extLst>
      <p:ext uri="{BB962C8B-B14F-4D97-AF65-F5344CB8AC3E}">
        <p14:creationId xmlns:p14="http://schemas.microsoft.com/office/powerpoint/2010/main" val="3292570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5D8C25F9-0FB5-4F13-AB64-B1669A3A43AE}" type="datetimeFigureOut">
              <a:rPr lang="ru-RU" smtClean="0"/>
              <a:t>18.04.2018</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1212F3D5-2F71-453C-ABC0-9C29AA8B4D35}"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D8C25F9-0FB5-4F13-AB64-B1669A3A43AE}" type="datetimeFigureOut">
              <a:rPr lang="ru-RU" smtClean="0"/>
              <a:t>18.04.2018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12F3D5-2F71-453C-ABC0-9C29AA8B4D3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D8C25F9-0FB5-4F13-AB64-B1669A3A43AE}" type="datetimeFigureOut">
              <a:rPr lang="ru-RU" smtClean="0"/>
              <a:t>18.04.2018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12F3D5-2F71-453C-ABC0-9C29AA8B4D3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D8C25F9-0FB5-4F13-AB64-B1669A3A43AE}" type="datetimeFigureOut">
              <a:rPr lang="ru-RU" smtClean="0"/>
              <a:t>18.04.2018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12F3D5-2F71-453C-ABC0-9C29AA8B4D3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D8C25F9-0FB5-4F13-AB64-B1669A3A43AE}" type="datetimeFigureOut">
              <a:rPr lang="ru-RU" smtClean="0"/>
              <a:t>18.04.2018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12F3D5-2F71-453C-ABC0-9C29AA8B4D35}"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D8C25F9-0FB5-4F13-AB64-B1669A3A43AE}" type="datetimeFigureOut">
              <a:rPr lang="ru-RU" smtClean="0"/>
              <a:t>18.04.2018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12F3D5-2F71-453C-ABC0-9C29AA8B4D3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D8C25F9-0FB5-4F13-AB64-B1669A3A43AE}" type="datetimeFigureOut">
              <a:rPr lang="ru-RU" smtClean="0"/>
              <a:t>18.04.2018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212F3D5-2F71-453C-ABC0-9C29AA8B4D3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D8C25F9-0FB5-4F13-AB64-B1669A3A43AE}" type="datetimeFigureOut">
              <a:rPr lang="ru-RU" smtClean="0"/>
              <a:t>18.04.2018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212F3D5-2F71-453C-ABC0-9C29AA8B4D3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5D8C25F9-0FB5-4F13-AB64-B1669A3A43AE}" type="datetimeFigureOut">
              <a:rPr lang="ru-RU" smtClean="0"/>
              <a:t>18.04.2018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212F3D5-2F71-453C-ABC0-9C29AA8B4D35}"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D8C25F9-0FB5-4F13-AB64-B1669A3A43AE}" type="datetimeFigureOut">
              <a:rPr lang="ru-RU" smtClean="0"/>
              <a:t>18.04.2018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12F3D5-2F71-453C-ABC0-9C29AA8B4D3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D8C25F9-0FB5-4F13-AB64-B1669A3A43AE}" type="datetimeFigureOut">
              <a:rPr lang="ru-RU" smtClean="0"/>
              <a:t>18.04.2018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12F3D5-2F71-453C-ABC0-9C29AA8B4D35}"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D8C25F9-0FB5-4F13-AB64-B1669A3A43AE}" type="datetimeFigureOut">
              <a:rPr lang="ru-RU" smtClean="0"/>
              <a:t>18.04.2018</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212F3D5-2F71-453C-ABC0-9C29AA8B4D35}"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bouw.ru/userfiles/621_image007.pn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2400" cy="1008111"/>
          </a:xfrm>
        </p:spPr>
        <p:txBody>
          <a:bodyPr>
            <a:normAutofit/>
          </a:bodyPr>
          <a:lstStyle/>
          <a:p>
            <a:pPr algn="ctr"/>
            <a:r>
              <a:rPr lang="ru-RU" sz="1400" dirty="0">
                <a:latin typeface="Times New Roman" panose="02020603050405020304" pitchFamily="18" charset="0"/>
                <a:cs typeface="Times New Roman" panose="02020603050405020304" pitchFamily="18" charset="0"/>
              </a:rPr>
              <a:t>Районный конкурс</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работ исследовательского характера (конференция) учащихся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учреждений общего среднего образования по учебным предметам </a:t>
            </a:r>
          </a:p>
        </p:txBody>
      </p:sp>
      <p:sp>
        <p:nvSpPr>
          <p:cNvPr id="3" name="Подзаголовок 2"/>
          <p:cNvSpPr>
            <a:spLocks noGrp="1"/>
          </p:cNvSpPr>
          <p:nvPr>
            <p:ph type="subTitle" idx="1"/>
          </p:nvPr>
        </p:nvSpPr>
        <p:spPr>
          <a:xfrm>
            <a:off x="611560" y="2060848"/>
            <a:ext cx="8217296" cy="864096"/>
          </a:xfrm>
        </p:spPr>
        <p:txBody>
          <a:bodyPr/>
          <a:lstStyle/>
          <a:p>
            <a:r>
              <a:rPr lang="ru-RU" sz="2000" b="1" dirty="0"/>
              <a:t> </a:t>
            </a:r>
            <a:r>
              <a:rPr lang="ru-RU" sz="2000" b="1" dirty="0">
                <a:latin typeface="Times New Roman" panose="02020603050405020304" pitchFamily="18" charset="0"/>
                <a:cs typeface="Times New Roman" panose="02020603050405020304" pitchFamily="18" charset="0"/>
              </a:rPr>
              <a:t>ЗОЛОТОЕ СЕЧЕНИЕ И РЕЖИМ РАБОЧЕГО ДНЯ УЧАЩЕГОСЯ</a:t>
            </a:r>
            <a:endParaRPr lang="ru-RU" sz="2000" dirty="0">
              <a:latin typeface="Times New Roman" panose="02020603050405020304" pitchFamily="18" charset="0"/>
              <a:cs typeface="Times New Roman" panose="02020603050405020304" pitchFamily="18" charset="0"/>
            </a:endParaRPr>
          </a:p>
          <a:p>
            <a:endParaRPr lang="ru-RU" dirty="0"/>
          </a:p>
        </p:txBody>
      </p:sp>
      <p:sp>
        <p:nvSpPr>
          <p:cNvPr id="5" name="Подзаголовок 2"/>
          <p:cNvSpPr txBox="1">
            <a:spLocks/>
          </p:cNvSpPr>
          <p:nvPr/>
        </p:nvSpPr>
        <p:spPr>
          <a:xfrm>
            <a:off x="1187624" y="6858000"/>
            <a:ext cx="6400800" cy="178109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ru-RU" dirty="0"/>
          </a:p>
        </p:txBody>
      </p:sp>
      <p:sp>
        <p:nvSpPr>
          <p:cNvPr id="6" name="Прямоугольник 5"/>
          <p:cNvSpPr/>
          <p:nvPr/>
        </p:nvSpPr>
        <p:spPr>
          <a:xfrm>
            <a:off x="755576" y="1285371"/>
            <a:ext cx="7560840" cy="369332"/>
          </a:xfrm>
          <a:prstGeom prst="rect">
            <a:avLst/>
          </a:prstGeom>
        </p:spPr>
        <p:txBody>
          <a:bodyPr wrap="square">
            <a:spAutoFit/>
          </a:bodyPr>
          <a:lstStyle/>
          <a:p>
            <a:pPr algn="ctr"/>
            <a:r>
              <a:rPr lang="ru-RU" dirty="0"/>
              <a:t> </a:t>
            </a:r>
            <a:r>
              <a:rPr lang="ru-RU" b="1" dirty="0">
                <a:latin typeface="Times New Roman" panose="02020603050405020304" pitchFamily="18" charset="0"/>
                <a:cs typeface="Times New Roman" panose="02020603050405020304" pitchFamily="18" charset="0"/>
              </a:rPr>
              <a:t>МАТЕМАТИКА</a:t>
            </a:r>
          </a:p>
        </p:txBody>
      </p:sp>
      <p:sp>
        <p:nvSpPr>
          <p:cNvPr id="7" name="Прямоугольник 6"/>
          <p:cNvSpPr/>
          <p:nvPr/>
        </p:nvSpPr>
        <p:spPr>
          <a:xfrm>
            <a:off x="5220072" y="3752166"/>
            <a:ext cx="3456384" cy="369332"/>
          </a:xfrm>
          <a:prstGeom prst="rect">
            <a:avLst/>
          </a:prstGeom>
        </p:spPr>
        <p:txBody>
          <a:bodyPr wrap="square">
            <a:spAutoFit/>
          </a:bodyPr>
          <a:lstStyle/>
          <a:p>
            <a:r>
              <a:rPr lang="ru-RU" b="1" dirty="0"/>
              <a:t> </a:t>
            </a:r>
            <a:endParaRPr lang="ru-RU" dirty="0"/>
          </a:p>
        </p:txBody>
      </p:sp>
      <p:sp>
        <p:nvSpPr>
          <p:cNvPr id="8" name="Прямоугольник 7"/>
          <p:cNvSpPr/>
          <p:nvPr/>
        </p:nvSpPr>
        <p:spPr>
          <a:xfrm>
            <a:off x="5372472" y="3904566"/>
            <a:ext cx="3456384" cy="1477328"/>
          </a:xfrm>
          <a:prstGeom prst="rect">
            <a:avLst/>
          </a:prstGeom>
        </p:spPr>
        <p:txBody>
          <a:bodyPr wrap="square">
            <a:spAutoFit/>
          </a:bodyPr>
          <a:lstStyle/>
          <a:p>
            <a:r>
              <a:rPr lang="ru-RU" b="1" dirty="0"/>
              <a:t> </a:t>
            </a:r>
            <a:r>
              <a:rPr lang="ru-RU" dirty="0">
                <a:latin typeface="Times New Roman" panose="02020603050405020304" pitchFamily="18" charset="0"/>
                <a:cs typeface="Times New Roman" panose="02020603050405020304" pitchFamily="18" charset="0"/>
              </a:rPr>
              <a:t>Авторы:                                                                          </a:t>
            </a:r>
            <a:r>
              <a:rPr lang="ru-RU" dirty="0" err="1">
                <a:latin typeface="Times New Roman" panose="02020603050405020304" pitchFamily="18" charset="0"/>
                <a:cs typeface="Times New Roman" panose="02020603050405020304" pitchFamily="18" charset="0"/>
              </a:rPr>
              <a:t>Будник</a:t>
            </a:r>
            <a:r>
              <a:rPr lang="ru-RU" dirty="0">
                <a:latin typeface="Times New Roman" panose="02020603050405020304" pitchFamily="18" charset="0"/>
                <a:cs typeface="Times New Roman" panose="02020603050405020304" pitchFamily="18" charset="0"/>
              </a:rPr>
              <a:t> Валерия Валерьевна</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p>
          <a:p>
            <a:r>
              <a:rPr lang="ru-RU" dirty="0" err="1">
                <a:latin typeface="Times New Roman" panose="02020603050405020304" pitchFamily="18" charset="0"/>
                <a:cs typeface="Times New Roman" panose="02020603050405020304" pitchFamily="18" charset="0"/>
              </a:rPr>
              <a:t>Немкевич</a:t>
            </a:r>
            <a:r>
              <a:rPr lang="ru-RU" dirty="0">
                <a:latin typeface="Times New Roman" panose="02020603050405020304" pitchFamily="18" charset="0"/>
                <a:cs typeface="Times New Roman" panose="02020603050405020304" pitchFamily="18" charset="0"/>
              </a:rPr>
              <a:t> Дарья Александровна                                               учащиеся  </a:t>
            </a:r>
            <a:r>
              <a:rPr lang="en-US" dirty="0">
                <a:latin typeface="Times New Roman" panose="02020603050405020304" pitchFamily="18" charset="0"/>
                <a:cs typeface="Times New Roman" panose="02020603050405020304" pitchFamily="18" charset="0"/>
              </a:rPr>
              <a:t>VIII </a:t>
            </a:r>
            <a:r>
              <a:rPr lang="ru-RU" dirty="0">
                <a:latin typeface="Times New Roman" panose="02020603050405020304" pitchFamily="18" charset="0"/>
                <a:cs typeface="Times New Roman" panose="02020603050405020304" pitchFamily="18" charset="0"/>
              </a:rPr>
              <a:t> класса                                                               </a:t>
            </a:r>
          </a:p>
          <a:p>
            <a:endParaRPr lang="ru-RU" dirty="0"/>
          </a:p>
        </p:txBody>
      </p:sp>
      <p:sp>
        <p:nvSpPr>
          <p:cNvPr id="9" name="Прямоугольник 8"/>
          <p:cNvSpPr/>
          <p:nvPr/>
        </p:nvSpPr>
        <p:spPr>
          <a:xfrm>
            <a:off x="2376264" y="5657671"/>
            <a:ext cx="4572000" cy="369332"/>
          </a:xfrm>
          <a:prstGeom prst="rect">
            <a:avLst/>
          </a:prstGeom>
        </p:spPr>
        <p:txBody>
          <a:bodyPr>
            <a:spAutoFit/>
          </a:bodyPr>
          <a:lstStyle/>
          <a:p>
            <a:pPr algn="ctr"/>
            <a:r>
              <a:rPr lang="ru-RU" dirty="0">
                <a:latin typeface="Times New Roman" panose="02020603050405020304" pitchFamily="18" charset="0"/>
                <a:cs typeface="Times New Roman" panose="02020603050405020304" pitchFamily="18" charset="0"/>
              </a:rPr>
              <a:t>Могилев, 2018</a:t>
            </a:r>
          </a:p>
        </p:txBody>
      </p:sp>
    </p:spTree>
    <p:extLst>
      <p:ext uri="{BB962C8B-B14F-4D97-AF65-F5344CB8AC3E}">
        <p14:creationId xmlns:p14="http://schemas.microsoft.com/office/powerpoint/2010/main" val="319696814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инки по запросу избиение младенцев золотое сечение"/>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96753"/>
            <a:ext cx="5688631" cy="3684810"/>
          </a:xfrm>
          <a:prstGeom prst="rect">
            <a:avLst/>
          </a:prstGeom>
          <a:noFill/>
          <a:ln>
            <a:noFill/>
          </a:ln>
        </p:spPr>
      </p:pic>
      <p:graphicFrame>
        <p:nvGraphicFramePr>
          <p:cNvPr id="3" name="Таблица 2"/>
          <p:cNvGraphicFramePr>
            <a:graphicFrameLocks noGrp="1"/>
          </p:cNvGraphicFramePr>
          <p:nvPr>
            <p:extLst>
              <p:ext uri="{D42A27DB-BD31-4B8C-83A1-F6EECF244321}">
                <p14:modId xmlns:p14="http://schemas.microsoft.com/office/powerpoint/2010/main" val="173227858"/>
              </p:ext>
            </p:extLst>
          </p:nvPr>
        </p:nvGraphicFramePr>
        <p:xfrm>
          <a:off x="1560003" y="5301208"/>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kumimoji="0" lang="ru-RU" sz="1800" b="1" kern="1200" dirty="0">
                          <a:solidFill>
                            <a:schemeClr val="tx1"/>
                          </a:solidFill>
                          <a:effectLst/>
                          <a:latin typeface="+mn-lt"/>
                          <a:ea typeface="+mn-ea"/>
                          <a:cs typeface="+mn-cs"/>
                        </a:rPr>
                        <a:t>Избиение младенцев (Рафаэль)</a:t>
                      </a:r>
                      <a:endParaRPr lang="ru-RU" dirty="0">
                        <a:solidFill>
                          <a:schemeClr val="tx1"/>
                        </a:solidFill>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9258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bouw.ru/userfiles/958_image006.jpg"/>
          <p:cNvPicPr/>
          <p:nvPr/>
        </p:nvPicPr>
        <p:blipFill>
          <a:blip r:embed="rId3">
            <a:extLst>
              <a:ext uri="{28A0092B-C50C-407E-A947-70E740481C1C}">
                <a14:useLocalDpi xmlns:a14="http://schemas.microsoft.com/office/drawing/2010/main" val="0"/>
              </a:ext>
            </a:extLst>
          </a:blip>
          <a:srcRect/>
          <a:stretch>
            <a:fillRect/>
          </a:stretch>
        </p:blipFill>
        <p:spPr bwMode="auto">
          <a:xfrm>
            <a:off x="1115616" y="908720"/>
            <a:ext cx="6840759" cy="4176464"/>
          </a:xfrm>
          <a:prstGeom prst="rect">
            <a:avLst/>
          </a:prstGeom>
          <a:noFill/>
          <a:ln>
            <a:noFill/>
          </a:ln>
        </p:spPr>
      </p:pic>
      <p:graphicFrame>
        <p:nvGraphicFramePr>
          <p:cNvPr id="3" name="Таблица 2"/>
          <p:cNvGraphicFramePr>
            <a:graphicFrameLocks noGrp="1"/>
          </p:cNvGraphicFramePr>
          <p:nvPr>
            <p:extLst>
              <p:ext uri="{D42A27DB-BD31-4B8C-83A1-F6EECF244321}">
                <p14:modId xmlns:p14="http://schemas.microsoft.com/office/powerpoint/2010/main" val="740834253"/>
              </p:ext>
            </p:extLst>
          </p:nvPr>
        </p:nvGraphicFramePr>
        <p:xfrm>
          <a:off x="1487995" y="5517232"/>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endParaRPr lang="ru-RU" dirty="0">
                        <a:solidFill>
                          <a:schemeClr val="tx1"/>
                        </a:solidFill>
                      </a:endParaRPr>
                    </a:p>
                  </a:txBody>
                  <a:tcPr>
                    <a:noFill/>
                  </a:tcPr>
                </a:tc>
                <a:extLst>
                  <a:ext uri="{0D108BD9-81ED-4DB2-BD59-A6C34878D82A}">
                    <a16:rowId xmlns:a16="http://schemas.microsoft.com/office/drawing/2014/main" val="10000"/>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2532867021"/>
              </p:ext>
            </p:extLst>
          </p:nvPr>
        </p:nvGraphicFramePr>
        <p:xfrm>
          <a:off x="1619672" y="5517232"/>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ru-RU" dirty="0">
                          <a:solidFill>
                            <a:schemeClr val="tx1"/>
                          </a:solidFill>
                        </a:rPr>
                        <a:t>Утро в сосновом лесу (Шишкин)</a:t>
                      </a: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88578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bouw.ru/userfiles/621_image007_small.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601787" y="1969135"/>
            <a:ext cx="5940425" cy="2919730"/>
          </a:xfrm>
          <a:prstGeom prst="rect">
            <a:avLst/>
          </a:prstGeom>
          <a:noFill/>
          <a:ln>
            <a:noFill/>
          </a:ln>
        </p:spPr>
      </p:pic>
      <p:graphicFrame>
        <p:nvGraphicFramePr>
          <p:cNvPr id="3" name="Таблица 2"/>
          <p:cNvGraphicFramePr>
            <a:graphicFrameLocks noGrp="1"/>
          </p:cNvGraphicFramePr>
          <p:nvPr>
            <p:extLst>
              <p:ext uri="{D42A27DB-BD31-4B8C-83A1-F6EECF244321}">
                <p14:modId xmlns:p14="http://schemas.microsoft.com/office/powerpoint/2010/main" val="944423556"/>
              </p:ext>
            </p:extLst>
          </p:nvPr>
        </p:nvGraphicFramePr>
        <p:xfrm>
          <a:off x="1523999" y="980728"/>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kumimoji="0" lang="ru-RU" sz="1800" b="1" kern="1200" dirty="0">
                          <a:solidFill>
                            <a:schemeClr val="tx1"/>
                          </a:solidFill>
                          <a:effectLst/>
                          <a:latin typeface="+mn-lt"/>
                          <a:ea typeface="+mn-ea"/>
                          <a:cs typeface="+mn-cs"/>
                        </a:rPr>
                        <a:t>Золотая пропорция в живых организмах</a:t>
                      </a:r>
                      <a:endParaRPr lang="ru-RU" dirty="0">
                        <a:solidFill>
                          <a:schemeClr val="tx1"/>
                        </a:solidFill>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776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46248158"/>
              </p:ext>
            </p:extLst>
          </p:nvPr>
        </p:nvGraphicFramePr>
        <p:xfrm>
          <a:off x="1259632" y="332656"/>
          <a:ext cx="6840760" cy="6048672"/>
        </p:xfrm>
        <a:graphic>
          <a:graphicData uri="http://schemas.openxmlformats.org/drawingml/2006/table">
            <a:tbl>
              <a:tblPr firstRow="1" bandRow="1">
                <a:tableStyleId>{5C22544A-7EE6-4342-B048-85BDC9FD1C3A}</a:tableStyleId>
              </a:tblPr>
              <a:tblGrid>
                <a:gridCol w="6840760">
                  <a:extLst>
                    <a:ext uri="{9D8B030D-6E8A-4147-A177-3AD203B41FA5}">
                      <a16:colId xmlns:a16="http://schemas.microsoft.com/office/drawing/2014/main" val="20000"/>
                    </a:ext>
                  </a:extLst>
                </a:gridCol>
              </a:tblGrid>
              <a:tr h="6048672">
                <a:tc>
                  <a:txBody>
                    <a:bodyPr/>
                    <a:lstStyle/>
                    <a:p>
                      <a:pPr algn="ctr"/>
                      <a:r>
                        <a:rPr kumimoji="0" lang="ru-RU" sz="1800" b="1" kern="1200" dirty="0">
                          <a:solidFill>
                            <a:schemeClr val="tx1"/>
                          </a:solidFill>
                          <a:effectLst/>
                          <a:latin typeface="+mn-lt"/>
                          <a:ea typeface="+mn-ea"/>
                          <a:cs typeface="+mn-cs"/>
                        </a:rPr>
                        <a:t>ПОСТРОЕНИЯ РЕЖИМА ДНЯ В СООТВЕТСТВИИ С</a:t>
                      </a:r>
                    </a:p>
                    <a:p>
                      <a:pPr algn="ctr"/>
                      <a:r>
                        <a:rPr kumimoji="0" lang="ru-RU" sz="1800" b="1" kern="1200" dirty="0">
                          <a:solidFill>
                            <a:schemeClr val="tx1"/>
                          </a:solidFill>
                          <a:effectLst/>
                          <a:latin typeface="+mn-lt"/>
                          <a:ea typeface="+mn-ea"/>
                          <a:cs typeface="+mn-cs"/>
                        </a:rPr>
                        <a:t>ПРОПОРЦИЯМИ ЗОЛОТОГО СЕЧЕНИЯ</a:t>
                      </a:r>
                    </a:p>
                    <a:p>
                      <a:pPr algn="ctr"/>
                      <a:endParaRPr kumimoji="0" lang="ru-RU" sz="1800" b="1" kern="1200" dirty="0">
                        <a:solidFill>
                          <a:schemeClr val="tx1"/>
                        </a:solidFill>
                        <a:effectLst/>
                        <a:latin typeface="+mn-lt"/>
                        <a:ea typeface="+mn-ea"/>
                        <a:cs typeface="+mn-cs"/>
                      </a:endParaRPr>
                    </a:p>
                    <a:p>
                      <a:pPr algn="just"/>
                      <a:r>
                        <a:rPr kumimoji="0" lang="ru-RU" sz="1800" b="1" kern="1200" dirty="0">
                          <a:solidFill>
                            <a:schemeClr val="tx1"/>
                          </a:solidFill>
                          <a:effectLst/>
                          <a:latin typeface="+mn-lt"/>
                          <a:ea typeface="+mn-ea"/>
                          <a:cs typeface="+mn-cs"/>
                        </a:rPr>
                        <a:t>Режим дня - это продуманный распорядок действий на день, планирование времени с целью его рационального и максимально эффективного распределения.</a:t>
                      </a:r>
                    </a:p>
                    <a:p>
                      <a:pPr algn="just"/>
                      <a:endParaRPr kumimoji="0" lang="ru-RU" sz="1800" b="1" kern="1200" dirty="0">
                        <a:solidFill>
                          <a:schemeClr val="tx1"/>
                        </a:solidFill>
                        <a:effectLst/>
                        <a:latin typeface="+mn-lt"/>
                        <a:ea typeface="+mn-ea"/>
                        <a:cs typeface="+mn-cs"/>
                      </a:endParaRPr>
                    </a:p>
                    <a:p>
                      <a:pPr algn="just"/>
                      <a:r>
                        <a:rPr kumimoji="0" lang="ru-RU" sz="1800" b="1" kern="1200" dirty="0">
                          <a:solidFill>
                            <a:schemeClr val="tx1"/>
                          </a:solidFill>
                          <a:effectLst/>
                          <a:latin typeface="+mn-lt"/>
                          <a:ea typeface="+mn-ea"/>
                          <a:cs typeface="+mn-cs"/>
                        </a:rPr>
                        <a:t>Предложить универсальный распорядок дня, который подошел бы каждому невозможно.</a:t>
                      </a:r>
                    </a:p>
                    <a:p>
                      <a:pPr algn="just"/>
                      <a:endParaRPr kumimoji="0" lang="ru-RU" sz="1800" b="1" kern="1200" dirty="0">
                        <a:solidFill>
                          <a:schemeClr val="tx1"/>
                        </a:solidFill>
                        <a:effectLst/>
                        <a:latin typeface="+mn-lt"/>
                        <a:ea typeface="+mn-ea"/>
                        <a:cs typeface="+mn-cs"/>
                      </a:endParaRPr>
                    </a:p>
                    <a:p>
                      <a:pPr algn="just"/>
                      <a:r>
                        <a:rPr kumimoji="0" lang="ru-RU" sz="1800" b="1" kern="1200" dirty="0">
                          <a:solidFill>
                            <a:schemeClr val="tx1"/>
                          </a:solidFill>
                          <a:effectLst/>
                          <a:latin typeface="+mn-lt"/>
                          <a:ea typeface="+mn-ea"/>
                          <a:cs typeface="+mn-cs"/>
                        </a:rPr>
                        <a:t>Однако, есть необходимые составляющие для всех, кто хочет вести здоровый образ жизни. Прежде всего это сон, питание, учеба, отдых, занятия спортом, занятия по интересам (например, музыкальная или художественная школа, школа английского языка).   </a:t>
                      </a:r>
                      <a:endParaRPr lang="ru-RU" dirty="0">
                        <a:solidFill>
                          <a:schemeClr val="tx1"/>
                        </a:solidFill>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403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Таблица 1"/>
              <p:cNvGraphicFramePr>
                <a:graphicFrameLocks noGrp="1"/>
              </p:cNvGraphicFramePr>
              <p:nvPr>
                <p:extLst>
                  <p:ext uri="{D42A27DB-BD31-4B8C-83A1-F6EECF244321}">
                    <p14:modId xmlns:p14="http://schemas.microsoft.com/office/powerpoint/2010/main" val="1833340692"/>
                  </p:ext>
                </p:extLst>
              </p:nvPr>
            </p:nvGraphicFramePr>
            <p:xfrm>
              <a:off x="899592" y="260648"/>
              <a:ext cx="7200800" cy="6191441"/>
            </p:xfrm>
            <a:graphic>
              <a:graphicData uri="http://schemas.openxmlformats.org/drawingml/2006/table">
                <a:tbl>
                  <a:tblPr firstRow="1" bandRow="1">
                    <a:tableStyleId>{5C22544A-7EE6-4342-B048-85BDC9FD1C3A}</a:tableStyleId>
                  </a:tblPr>
                  <a:tblGrid>
                    <a:gridCol w="7200800">
                      <a:extLst>
                        <a:ext uri="{9D8B030D-6E8A-4147-A177-3AD203B41FA5}">
                          <a16:colId xmlns:a16="http://schemas.microsoft.com/office/drawing/2014/main" val="20000"/>
                        </a:ext>
                      </a:extLst>
                    </a:gridCol>
                  </a:tblGrid>
                  <a:tr h="5624452">
                    <a:tc>
                      <a:txBody>
                        <a:bodyPr/>
                        <a:lstStyle/>
                        <a:p>
                          <a:pPr algn="ctr"/>
                          <a:r>
                            <a:rPr kumimoji="0" lang="ru-RU" sz="1800" b="1" kern="1200" dirty="0">
                              <a:solidFill>
                                <a:schemeClr val="tx1"/>
                              </a:solidFill>
                              <a:effectLst/>
                              <a:latin typeface="+mn-lt"/>
                              <a:ea typeface="+mn-ea"/>
                              <a:cs typeface="+mn-cs"/>
                            </a:rPr>
                            <a:t>Расчеты и составление режима дня</a:t>
                          </a:r>
                        </a:p>
                        <a:p>
                          <a:pPr algn="just"/>
                          <a:endParaRPr kumimoji="0" lang="ru-RU" sz="1800" b="1" kern="1200" dirty="0">
                            <a:solidFill>
                              <a:schemeClr val="tx1"/>
                            </a:solidFill>
                            <a:effectLst/>
                            <a:latin typeface="+mn-lt"/>
                            <a:ea typeface="+mn-ea"/>
                            <a:cs typeface="+mn-cs"/>
                          </a:endParaRPr>
                        </a:p>
                        <a:p>
                          <a:pPr algn="just"/>
                          <a:r>
                            <a:rPr kumimoji="0" lang="ru-RU" sz="1800" b="1" kern="1200" dirty="0">
                              <a:solidFill>
                                <a:schemeClr val="tx1"/>
                              </a:solidFill>
                              <a:effectLst/>
                              <a:latin typeface="+mn-lt"/>
                              <a:ea typeface="+mn-ea"/>
                              <a:cs typeface="+mn-cs"/>
                            </a:rPr>
                            <a:t>  Сутки -24часа. Для расчета берем отношение как </a:t>
                          </a:r>
                          <a14:m>
                            <m:oMath xmlns:m="http://schemas.openxmlformats.org/officeDocument/2006/math">
                              <m:f>
                                <m:fPr>
                                  <m:ctrlPr>
                                    <a:rPr kumimoji="0" lang="ru-RU" b="1" i="1" kern="1200">
                                      <a:solidFill>
                                        <a:schemeClr val="tx1"/>
                                      </a:solidFill>
                                      <a:effectLst/>
                                      <a:latin typeface="Cambria Math" panose="02040503050406030204" pitchFamily="18" charset="0"/>
                                      <a:ea typeface="+mn-ea"/>
                                      <a:cs typeface="+mn-cs"/>
                                    </a:rPr>
                                  </m:ctrlPr>
                                </m:fPr>
                                <m:num>
                                  <m:r>
                                    <a:rPr kumimoji="0" lang="ru-RU" sz="1800" b="1" i="1" kern="1200">
                                      <a:solidFill>
                                        <a:schemeClr val="tx1"/>
                                      </a:solidFill>
                                      <a:effectLst/>
                                      <a:latin typeface="Cambria Math"/>
                                      <a:ea typeface="+mn-ea"/>
                                      <a:cs typeface="+mn-cs"/>
                                    </a:rPr>
                                    <m:t>3</m:t>
                                  </m:r>
                                </m:num>
                                <m:den>
                                  <m:r>
                                    <a:rPr kumimoji="0" lang="ru-RU" sz="1800" b="1" i="1" kern="1200">
                                      <a:solidFill>
                                        <a:schemeClr val="tx1"/>
                                      </a:solidFill>
                                      <a:effectLst/>
                                      <a:latin typeface="Cambria Math"/>
                                      <a:ea typeface="+mn-ea"/>
                                      <a:cs typeface="+mn-cs"/>
                                    </a:rPr>
                                    <m:t>5</m:t>
                                  </m:r>
                                </m:den>
                              </m:f>
                            </m:oMath>
                          </a14:m>
                          <a:r>
                            <a:rPr kumimoji="0" lang="ru-RU" sz="1800" b="1" kern="1200" dirty="0">
                              <a:solidFill>
                                <a:schemeClr val="tx1"/>
                              </a:solidFill>
                              <a:effectLst/>
                              <a:latin typeface="+mn-lt"/>
                              <a:ea typeface="+mn-ea"/>
                              <a:cs typeface="+mn-cs"/>
                            </a:rPr>
                            <a:t>. </a:t>
                          </a:r>
                        </a:p>
                        <a:p>
                          <a:pPr algn="just"/>
                          <a:r>
                            <a:rPr kumimoji="0" lang="ru-RU" sz="1800" b="1" kern="1200" dirty="0">
                              <a:solidFill>
                                <a:schemeClr val="tx1"/>
                              </a:solidFill>
                              <a:effectLst/>
                              <a:latin typeface="+mn-lt"/>
                              <a:ea typeface="+mn-ea"/>
                              <a:cs typeface="+mn-cs"/>
                            </a:rPr>
                            <a:t>  Тогда: </a:t>
                          </a:r>
                          <a14:m>
                            <m:oMath xmlns:m="http://schemas.openxmlformats.org/officeDocument/2006/math">
                              <m:f>
                                <m:fPr>
                                  <m:ctrlPr>
                                    <a:rPr kumimoji="0" lang="ru-RU" b="1" i="1" kern="1200">
                                      <a:solidFill>
                                        <a:schemeClr val="tx1"/>
                                      </a:solidFill>
                                      <a:effectLst/>
                                      <a:latin typeface="Cambria Math" panose="02040503050406030204" pitchFamily="18" charset="0"/>
                                      <a:ea typeface="+mn-ea"/>
                                      <a:cs typeface="+mn-cs"/>
                                    </a:rPr>
                                  </m:ctrlPr>
                                </m:fPr>
                                <m:num>
                                  <m:r>
                                    <a:rPr kumimoji="0" lang="ru-RU" sz="1800" b="1" i="1" kern="1200">
                                      <a:solidFill>
                                        <a:schemeClr val="tx1"/>
                                      </a:solidFill>
                                      <a:effectLst/>
                                      <a:latin typeface="Cambria Math"/>
                                      <a:ea typeface="+mn-ea"/>
                                      <a:cs typeface="+mn-cs"/>
                                    </a:rPr>
                                    <m:t>сон</m:t>
                                  </m:r>
                                </m:num>
                                <m:den>
                                  <m:r>
                                    <a:rPr kumimoji="0" lang="ru-RU" sz="1800" b="1" i="1" kern="1200">
                                      <a:solidFill>
                                        <a:schemeClr val="tx1"/>
                                      </a:solidFill>
                                      <a:effectLst/>
                                      <a:latin typeface="Cambria Math"/>
                                      <a:ea typeface="+mn-ea"/>
                                      <a:cs typeface="+mn-cs"/>
                                    </a:rPr>
                                    <m:t>день</m:t>
                                  </m:r>
                                </m:den>
                              </m:f>
                            </m:oMath>
                          </a14:m>
                          <a:r>
                            <a:rPr kumimoji="0" lang="ru-RU" sz="1800" b="1" kern="1200" dirty="0">
                              <a:solidFill>
                                <a:schemeClr val="tx1"/>
                              </a:solidFill>
                              <a:effectLst/>
                              <a:latin typeface="+mn-lt"/>
                              <a:ea typeface="+mn-ea"/>
                              <a:cs typeface="+mn-cs"/>
                            </a:rPr>
                            <a:t> = </a:t>
                          </a:r>
                          <a14:m>
                            <m:oMath xmlns:m="http://schemas.openxmlformats.org/officeDocument/2006/math">
                              <m:f>
                                <m:fPr>
                                  <m:ctrlPr>
                                    <a:rPr kumimoji="0" lang="ru-RU" b="1" i="1" kern="1200">
                                      <a:solidFill>
                                        <a:schemeClr val="tx1"/>
                                      </a:solidFill>
                                      <a:effectLst/>
                                      <a:latin typeface="Cambria Math" panose="02040503050406030204" pitchFamily="18" charset="0"/>
                                      <a:ea typeface="+mn-ea"/>
                                      <a:cs typeface="+mn-cs"/>
                                    </a:rPr>
                                  </m:ctrlPr>
                                </m:fPr>
                                <m:num>
                                  <m:r>
                                    <a:rPr kumimoji="0" lang="ru-RU" sz="1800" b="1" i="1" kern="1200">
                                      <a:solidFill>
                                        <a:schemeClr val="tx1"/>
                                      </a:solidFill>
                                      <a:effectLst/>
                                      <a:latin typeface="Cambria Math"/>
                                      <a:ea typeface="+mn-ea"/>
                                      <a:cs typeface="+mn-cs"/>
                                    </a:rPr>
                                    <m:t>9 часов</m:t>
                                  </m:r>
                                </m:num>
                                <m:den>
                                  <m:r>
                                    <a:rPr kumimoji="0" lang="ru-RU" sz="1800" b="1" i="1" kern="1200">
                                      <a:solidFill>
                                        <a:schemeClr val="tx1"/>
                                      </a:solidFill>
                                      <a:effectLst/>
                                      <a:latin typeface="Cambria Math"/>
                                      <a:ea typeface="+mn-ea"/>
                                      <a:cs typeface="+mn-cs"/>
                                    </a:rPr>
                                    <m:t>15 часов</m:t>
                                  </m:r>
                                </m:den>
                              </m:f>
                            </m:oMath>
                          </a14:m>
                          <a:endParaRPr lang="ru-RU" dirty="0">
                            <a:solidFill>
                              <a:schemeClr val="tx1"/>
                            </a:solidFill>
                          </a:endParaRPr>
                        </a:p>
                        <a:p>
                          <a:pPr algn="just"/>
                          <a:endParaRPr lang="ru-RU" dirty="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800" b="1" kern="1200" dirty="0">
                              <a:solidFill>
                                <a:schemeClr val="tx1"/>
                              </a:solidFill>
                              <a:effectLst/>
                              <a:ea typeface="+mn-ea"/>
                              <a:cs typeface="+mn-cs"/>
                            </a:rPr>
                            <a:t>    </a:t>
                          </a:r>
                          <a14:m>
                            <m:oMath xmlns:m="http://schemas.openxmlformats.org/officeDocument/2006/math">
                              <m:f>
                                <m:fPr>
                                  <m:ctrlPr>
                                    <a:rPr kumimoji="0" lang="ru-RU" sz="1800" b="1" i="1" kern="1200" smtClean="0">
                                      <a:solidFill>
                                        <a:schemeClr val="tx1"/>
                                      </a:solidFill>
                                      <a:effectLst/>
                                      <a:latin typeface="Cambria Math" panose="02040503050406030204" pitchFamily="18" charset="0"/>
                                      <a:ea typeface="+mn-ea"/>
                                      <a:cs typeface="+mn-cs"/>
                                    </a:rPr>
                                  </m:ctrlPr>
                                </m:fPr>
                                <m:num>
                                  <m:r>
                                    <a:rPr kumimoji="0" lang="ru-RU" sz="1800" b="1" i="1" kern="1200">
                                      <a:solidFill>
                                        <a:schemeClr val="tx1"/>
                                      </a:solidFill>
                                      <a:effectLst/>
                                      <a:latin typeface="Cambria Math"/>
                                      <a:ea typeface="+mn-ea"/>
                                      <a:cs typeface="+mn-cs"/>
                                    </a:rPr>
                                    <m:t>Урок</m:t>
                                  </m:r>
                                </m:num>
                                <m:den>
                                  <m:r>
                                    <a:rPr kumimoji="0" lang="ru-RU" sz="1800" b="1" i="1" kern="1200">
                                      <a:solidFill>
                                        <a:schemeClr val="tx1"/>
                                      </a:solidFill>
                                      <a:effectLst/>
                                      <a:latin typeface="Cambria Math"/>
                                      <a:ea typeface="+mn-ea"/>
                                      <a:cs typeface="+mn-cs"/>
                                    </a:rPr>
                                    <m:t>Перемена</m:t>
                                  </m:r>
                                </m:den>
                              </m:f>
                            </m:oMath>
                          </a14:m>
                          <a:r>
                            <a:rPr kumimoji="0" lang="ru-RU" sz="1800" b="1" kern="1200" dirty="0">
                              <a:solidFill>
                                <a:schemeClr val="tx1"/>
                              </a:solidFill>
                              <a:effectLst/>
                              <a:latin typeface="+mn-lt"/>
                              <a:ea typeface="+mn-ea"/>
                              <a:cs typeface="+mn-cs"/>
                            </a:rPr>
                            <a:t> = </a:t>
                          </a:r>
                          <a14:m>
                            <m:oMath xmlns:m="http://schemas.openxmlformats.org/officeDocument/2006/math">
                              <m:f>
                                <m:fPr>
                                  <m:ctrlPr>
                                    <a:rPr kumimoji="0" lang="ru-RU" sz="1800" b="1" i="1" kern="1200">
                                      <a:solidFill>
                                        <a:schemeClr val="tx1"/>
                                      </a:solidFill>
                                      <a:effectLst/>
                                      <a:latin typeface="Cambria Math" panose="02040503050406030204" pitchFamily="18" charset="0"/>
                                      <a:ea typeface="+mn-ea"/>
                                      <a:cs typeface="+mn-cs"/>
                                    </a:rPr>
                                  </m:ctrlPr>
                                </m:fPr>
                                <m:num>
                                  <m:r>
                                    <a:rPr kumimoji="0" lang="ru-RU" sz="1800" b="1" i="1" kern="1200">
                                      <a:solidFill>
                                        <a:schemeClr val="tx1"/>
                                      </a:solidFill>
                                      <a:effectLst/>
                                      <a:latin typeface="Cambria Math"/>
                                      <a:ea typeface="+mn-ea"/>
                                      <a:cs typeface="+mn-cs"/>
                                    </a:rPr>
                                    <m:t>40 минут</m:t>
                                  </m:r>
                                </m:num>
                                <m:den>
                                  <m:r>
                                    <a:rPr kumimoji="0" lang="ru-RU" sz="1800" b="1" i="1" kern="1200">
                                      <a:solidFill>
                                        <a:schemeClr val="tx1"/>
                                      </a:solidFill>
                                      <a:effectLst/>
                                      <a:latin typeface="Cambria Math"/>
                                      <a:ea typeface="+mn-ea"/>
                                      <a:cs typeface="+mn-cs"/>
                                    </a:rPr>
                                    <m:t>15−20 минут</m:t>
                                  </m:r>
                                </m:den>
                              </m:f>
                            </m:oMath>
                          </a14:m>
                          <a:r>
                            <a:rPr kumimoji="0" lang="ru-RU" sz="1800" b="1" kern="1200" dirty="0">
                              <a:solidFill>
                                <a:schemeClr val="tx1"/>
                              </a:solidFill>
                              <a:effectLst/>
                              <a:latin typeface="+mn-lt"/>
                              <a:ea typeface="+mn-ea"/>
                              <a:cs typeface="+mn-cs"/>
                            </a:rPr>
                            <a:t> </a:t>
                          </a:r>
                        </a:p>
                        <a:p>
                          <a:pPr algn="ctr"/>
                          <a:r>
                            <a:rPr kumimoji="0" lang="ru-RU" sz="1800" b="1" kern="1200" dirty="0">
                              <a:solidFill>
                                <a:schemeClr val="tx1"/>
                              </a:solidFill>
                              <a:effectLst/>
                              <a:latin typeface="+mn-lt"/>
                              <a:ea typeface="+mn-ea"/>
                              <a:cs typeface="+mn-cs"/>
                            </a:rPr>
                            <a:t>Расписание уроков: </a:t>
                          </a:r>
                        </a:p>
                        <a:p>
                          <a:pPr algn="ctr"/>
                          <a:endParaRPr kumimoji="0" lang="ru-RU" sz="1800" b="1" kern="1200" dirty="0">
                            <a:solidFill>
                              <a:schemeClr val="tx1"/>
                            </a:solidFill>
                            <a:effectLst/>
                            <a:latin typeface="+mn-lt"/>
                            <a:ea typeface="+mn-ea"/>
                            <a:cs typeface="+mn-cs"/>
                          </a:endParaRPr>
                        </a:p>
                        <a:p>
                          <a:pPr marL="342900" indent="-342900" algn="ctr">
                            <a:lnSpc>
                              <a:spcPct val="150000"/>
                            </a:lnSpc>
                            <a:spcBef>
                              <a:spcPts val="0"/>
                            </a:spcBef>
                            <a:buAutoNum type="arabicPeriod"/>
                          </a:pPr>
                          <a:r>
                            <a:rPr kumimoji="0" lang="ru-RU" sz="1800" b="1" kern="1200" dirty="0">
                              <a:solidFill>
                                <a:schemeClr val="tx1"/>
                              </a:solidFill>
                              <a:effectLst/>
                              <a:latin typeface="+mn-lt"/>
                              <a:ea typeface="+mn-ea"/>
                              <a:cs typeface="+mn-cs"/>
                            </a:rPr>
                            <a:t>08.15 – 08.55; Перемена: 08.55 – 09.10</a:t>
                          </a:r>
                        </a:p>
                        <a:p>
                          <a:pPr algn="ctr">
                            <a:lnSpc>
                              <a:spcPct val="150000"/>
                            </a:lnSpc>
                            <a:spcBef>
                              <a:spcPts val="0"/>
                            </a:spcBef>
                          </a:pPr>
                          <a:r>
                            <a:rPr kumimoji="0" lang="ru-RU" sz="1800" b="1" kern="1200" dirty="0">
                              <a:solidFill>
                                <a:schemeClr val="tx1"/>
                              </a:solidFill>
                              <a:effectLst/>
                              <a:latin typeface="+mn-lt"/>
                              <a:ea typeface="+mn-ea"/>
                              <a:cs typeface="+mn-cs"/>
                            </a:rPr>
                            <a:t>2. 09.10 – 09.50; Перемена: 09.50 – 10.05</a:t>
                          </a:r>
                        </a:p>
                        <a:p>
                          <a:pPr algn="ctr">
                            <a:lnSpc>
                              <a:spcPct val="150000"/>
                            </a:lnSpc>
                            <a:spcBef>
                              <a:spcPts val="0"/>
                            </a:spcBef>
                          </a:pPr>
                          <a:r>
                            <a:rPr kumimoji="0" lang="ru-RU" sz="1800" b="1" kern="1200" dirty="0">
                              <a:solidFill>
                                <a:schemeClr val="tx1"/>
                              </a:solidFill>
                              <a:effectLst/>
                              <a:latin typeface="+mn-lt"/>
                              <a:ea typeface="+mn-ea"/>
                              <a:cs typeface="+mn-cs"/>
                            </a:rPr>
                            <a:t>3. 10.05 – 10.45; Перемена: 10.45 – 11.00;</a:t>
                          </a:r>
                        </a:p>
                        <a:p>
                          <a:pPr algn="ctr">
                            <a:lnSpc>
                              <a:spcPct val="150000"/>
                            </a:lnSpc>
                            <a:spcBef>
                              <a:spcPts val="0"/>
                            </a:spcBef>
                          </a:pPr>
                          <a:r>
                            <a:rPr kumimoji="0" lang="ru-RU" sz="1800" b="1" kern="1200" dirty="0">
                              <a:solidFill>
                                <a:schemeClr val="tx1"/>
                              </a:solidFill>
                              <a:effectLst/>
                              <a:latin typeface="+mn-lt"/>
                              <a:ea typeface="+mn-ea"/>
                              <a:cs typeface="+mn-cs"/>
                            </a:rPr>
                            <a:t>4. 11.00 -11.45;   Перемена:  11.45 – 12.00;</a:t>
                          </a:r>
                        </a:p>
                        <a:p>
                          <a:pPr algn="ctr">
                            <a:lnSpc>
                              <a:spcPct val="150000"/>
                            </a:lnSpc>
                            <a:spcBef>
                              <a:spcPts val="0"/>
                            </a:spcBef>
                          </a:pPr>
                          <a:r>
                            <a:rPr kumimoji="0" lang="ru-RU" sz="1800" b="1" kern="1200" dirty="0">
                              <a:solidFill>
                                <a:schemeClr val="tx1"/>
                              </a:solidFill>
                              <a:effectLst/>
                              <a:latin typeface="+mn-lt"/>
                              <a:ea typeface="+mn-ea"/>
                              <a:cs typeface="+mn-cs"/>
                            </a:rPr>
                            <a:t>5. 12.00 – 12.40; Перемена: 12.40 – 13.05;</a:t>
                          </a:r>
                        </a:p>
                        <a:p>
                          <a:pPr algn="ctr">
                            <a:lnSpc>
                              <a:spcPct val="150000"/>
                            </a:lnSpc>
                            <a:spcBef>
                              <a:spcPts val="0"/>
                            </a:spcBef>
                          </a:pPr>
                          <a:r>
                            <a:rPr kumimoji="0" lang="ru-RU" sz="1800" b="1" kern="1200" dirty="0">
                              <a:solidFill>
                                <a:schemeClr val="tx1"/>
                              </a:solidFill>
                              <a:effectLst/>
                              <a:latin typeface="+mn-lt"/>
                              <a:ea typeface="+mn-ea"/>
                              <a:cs typeface="+mn-cs"/>
                            </a:rPr>
                            <a:t>6. 13.05 – 13.45; Перемена: 13.45 – 14.00. </a:t>
                          </a: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ru-RU" sz="1800" b="1" kern="1200" dirty="0">
                            <a:solidFill>
                              <a:schemeClr val="tx1"/>
                            </a:solidFill>
                            <a:effectLst/>
                            <a:latin typeface="+mn-lt"/>
                            <a:ea typeface="+mn-ea"/>
                            <a:cs typeface="+mn-cs"/>
                          </a:endParaRPr>
                        </a:p>
                        <a:p>
                          <a:pPr algn="just"/>
                          <a:endParaRPr lang="ru-RU" dirty="0">
                            <a:solidFill>
                              <a:schemeClr val="tx1"/>
                            </a:solidFill>
                          </a:endParaRPr>
                        </a:p>
                      </a:txBody>
                      <a:tcPr>
                        <a:noFill/>
                      </a:tcPr>
                    </a:tc>
                    <a:extLst>
                      <a:ext uri="{0D108BD9-81ED-4DB2-BD59-A6C34878D82A}">
                        <a16:rowId xmlns:a16="http://schemas.microsoft.com/office/drawing/2014/main" val="10000"/>
                      </a:ext>
                    </a:extLst>
                  </a:tr>
                  <a:tr h="352212">
                    <a:tc>
                      <a:txBody>
                        <a:bodyPr/>
                        <a:lstStyle/>
                        <a:p>
                          <a:pPr algn="just"/>
                          <a:endParaRPr lang="ru-RU" dirty="0">
                            <a:solidFill>
                              <a:schemeClr val="tx1"/>
                            </a:solidFill>
                          </a:endParaRPr>
                        </a:p>
                      </a:txBody>
                      <a:tcPr>
                        <a:noFill/>
                      </a:tcPr>
                    </a:tc>
                    <a:extLst>
                      <a:ext uri="{0D108BD9-81ED-4DB2-BD59-A6C34878D82A}">
                        <a16:rowId xmlns:a16="http://schemas.microsoft.com/office/drawing/2014/main" val="10001"/>
                      </a:ext>
                    </a:extLst>
                  </a:tr>
                </a:tbl>
              </a:graphicData>
            </a:graphic>
          </p:graphicFrame>
        </mc:Choice>
        <mc:Fallback xmlns="">
          <p:graphicFrame>
            <p:nvGraphicFramePr>
              <p:cNvPr id="2" name="Таблица 1"/>
              <p:cNvGraphicFramePr>
                <a:graphicFrameLocks noGrp="1"/>
              </p:cNvGraphicFramePr>
              <p:nvPr>
                <p:extLst>
                  <p:ext uri="{D42A27DB-BD31-4B8C-83A1-F6EECF244321}">
                    <p14:modId xmlns:p14="http://schemas.microsoft.com/office/powerpoint/2010/main" val="1833340692"/>
                  </p:ext>
                </p:extLst>
              </p:nvPr>
            </p:nvGraphicFramePr>
            <p:xfrm>
              <a:off x="899592" y="260648"/>
              <a:ext cx="7200800" cy="6206554"/>
            </p:xfrm>
            <a:graphic>
              <a:graphicData uri="http://schemas.openxmlformats.org/drawingml/2006/table">
                <a:tbl>
                  <a:tblPr firstRow="1" bandRow="1">
                    <a:tableStyleId>{5C22544A-7EE6-4342-B048-85BDC9FD1C3A}</a:tableStyleId>
                  </a:tblPr>
                  <a:tblGrid>
                    <a:gridCol w="7200800"/>
                  </a:tblGrid>
                  <a:tr h="5840794">
                    <a:tc>
                      <a:txBody>
                        <a:bodyPr/>
                        <a:lstStyle/>
                        <a:p>
                          <a:endParaRPr lang="ru-RU"/>
                        </a:p>
                      </a:txBody>
                      <a:tcPr>
                        <a:blipFill rotWithShape="1">
                          <a:blip r:embed="rId2"/>
                          <a:stretch>
                            <a:fillRect l="-85" t="-522" b="-6263"/>
                          </a:stretch>
                        </a:blipFill>
                      </a:tcPr>
                    </a:tc>
                  </a:tr>
                  <a:tr h="365760">
                    <a:tc>
                      <a:txBody>
                        <a:bodyPr/>
                        <a:lstStyle/>
                        <a:p>
                          <a:pPr algn="just"/>
                          <a:endParaRPr lang="ru-RU" dirty="0">
                            <a:solidFill>
                              <a:schemeClr val="tx1"/>
                            </a:solidFill>
                          </a:endParaRPr>
                        </a:p>
                      </a:txBody>
                      <a:tcPr>
                        <a:noFill/>
                      </a:tcPr>
                    </a:tc>
                  </a:tr>
                </a:tbl>
              </a:graphicData>
            </a:graphic>
          </p:graphicFrame>
        </mc:Fallback>
      </mc:AlternateContent>
    </p:spTree>
    <p:extLst>
      <p:ext uri="{BB962C8B-B14F-4D97-AF65-F5344CB8AC3E}">
        <p14:creationId xmlns:p14="http://schemas.microsoft.com/office/powerpoint/2010/main" val="401940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764704"/>
            <a:ext cx="6984776" cy="4801314"/>
          </a:xfrm>
          <a:prstGeom prst="rect">
            <a:avLst/>
          </a:prstGeom>
        </p:spPr>
        <p:txBody>
          <a:bodyPr wrap="square">
            <a:spAutoFit/>
          </a:bodyPr>
          <a:lstStyle/>
          <a:p>
            <a:pPr algn="ctr"/>
            <a:r>
              <a:rPr lang="ru-RU" b="1" dirty="0"/>
              <a:t>Режим дня</a:t>
            </a:r>
          </a:p>
          <a:p>
            <a:r>
              <a:rPr lang="ru-RU" dirty="0"/>
              <a:t>7.00 – подъем</a:t>
            </a:r>
          </a:p>
          <a:p>
            <a:r>
              <a:rPr lang="ru-RU" dirty="0"/>
              <a:t>Расписание уроков: </a:t>
            </a:r>
          </a:p>
          <a:p>
            <a:r>
              <a:rPr lang="ru-RU" dirty="0"/>
              <a:t>1. 08.15 – 08.55; Перемена: 08.55 – 09.10;</a:t>
            </a:r>
          </a:p>
          <a:p>
            <a:r>
              <a:rPr lang="ru-RU" dirty="0"/>
              <a:t>2. 09.10 – 09.50; Перемена: 09.50 – 10.05;</a:t>
            </a:r>
          </a:p>
          <a:p>
            <a:r>
              <a:rPr lang="ru-RU" dirty="0"/>
              <a:t>3. 10.05 – 10.45; Перемена: 10.45 – 11.00;</a:t>
            </a:r>
          </a:p>
          <a:p>
            <a:r>
              <a:rPr lang="ru-RU" dirty="0"/>
              <a:t>4. 11.00 -11.45;   Перемена:  11.45 – 12.00;</a:t>
            </a:r>
          </a:p>
          <a:p>
            <a:r>
              <a:rPr lang="ru-RU" dirty="0"/>
              <a:t>5. 12.00 – 12.40; Перемена: 12.40 – 13.05 (обед);</a:t>
            </a:r>
          </a:p>
          <a:p>
            <a:r>
              <a:rPr lang="ru-RU" dirty="0"/>
              <a:t>6. 13.05 – 13.45; Перемена: 13.45 – 14.00. </a:t>
            </a:r>
          </a:p>
          <a:p>
            <a:r>
              <a:rPr lang="ru-RU" dirty="0"/>
              <a:t>15.00 – 18.00 –   Подготовка домашних заданий, самообразование;</a:t>
            </a:r>
          </a:p>
          <a:p>
            <a:r>
              <a:rPr lang="ru-RU" dirty="0"/>
              <a:t>18.00 –  ужин; </a:t>
            </a:r>
          </a:p>
          <a:p>
            <a:r>
              <a:rPr lang="ru-RU" dirty="0"/>
              <a:t>19.00 – 20.00 занятия спортом; (общение с друзьями, посещение кинотеатра);</a:t>
            </a:r>
          </a:p>
          <a:p>
            <a:r>
              <a:rPr lang="ru-RU" dirty="0"/>
              <a:t>21.00 – 22.00 время для заучивания на память (или же время для чтения книг); </a:t>
            </a:r>
          </a:p>
          <a:p>
            <a:r>
              <a:rPr lang="ru-RU" dirty="0"/>
              <a:t>22. 00 – сон.</a:t>
            </a:r>
          </a:p>
        </p:txBody>
      </p:sp>
    </p:spTree>
    <p:extLst>
      <p:ext uri="{BB962C8B-B14F-4D97-AF65-F5344CB8AC3E}">
        <p14:creationId xmlns:p14="http://schemas.microsoft.com/office/powerpoint/2010/main" val="1924132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64123371"/>
              </p:ext>
            </p:extLst>
          </p:nvPr>
        </p:nvGraphicFramePr>
        <p:xfrm>
          <a:off x="755576" y="548680"/>
          <a:ext cx="7416824" cy="5976664"/>
        </p:xfrm>
        <a:graphic>
          <a:graphicData uri="http://schemas.openxmlformats.org/drawingml/2006/table">
            <a:tbl>
              <a:tblPr firstRow="1" bandRow="1">
                <a:tableStyleId>{5C22544A-7EE6-4342-B048-85BDC9FD1C3A}</a:tableStyleId>
              </a:tblPr>
              <a:tblGrid>
                <a:gridCol w="7416824">
                  <a:extLst>
                    <a:ext uri="{9D8B030D-6E8A-4147-A177-3AD203B41FA5}">
                      <a16:colId xmlns:a16="http://schemas.microsoft.com/office/drawing/2014/main" val="20000"/>
                    </a:ext>
                  </a:extLst>
                </a:gridCol>
              </a:tblGrid>
              <a:tr h="5976664">
                <a:tc>
                  <a:txBody>
                    <a:bodyPr/>
                    <a:lstStyle/>
                    <a:p>
                      <a:pPr algn="ctr"/>
                      <a:r>
                        <a:rPr kumimoji="0" lang="ru-RU" sz="1800" b="1" kern="1200" dirty="0">
                          <a:solidFill>
                            <a:schemeClr val="tx1"/>
                          </a:solidFill>
                          <a:effectLst/>
                          <a:latin typeface="+mn-lt"/>
                          <a:ea typeface="+mn-ea"/>
                          <a:cs typeface="+mn-cs"/>
                        </a:rPr>
                        <a:t>Заключение</a:t>
                      </a:r>
                    </a:p>
                    <a:p>
                      <a:pPr algn="ctr"/>
                      <a:endParaRPr kumimoji="0" lang="ru-RU" sz="1800" b="1" kern="1200" dirty="0">
                        <a:solidFill>
                          <a:schemeClr val="tx1"/>
                        </a:solidFill>
                        <a:effectLst/>
                        <a:latin typeface="+mn-lt"/>
                        <a:ea typeface="+mn-ea"/>
                        <a:cs typeface="+mn-cs"/>
                      </a:endParaRPr>
                    </a:p>
                    <a:p>
                      <a:pPr algn="just"/>
                      <a:r>
                        <a:rPr kumimoji="0" lang="ru-RU" sz="1800" b="1" kern="1200" dirty="0">
                          <a:solidFill>
                            <a:schemeClr val="tx1"/>
                          </a:solidFill>
                          <a:effectLst/>
                          <a:latin typeface="+mn-lt"/>
                          <a:ea typeface="+mn-ea"/>
                          <a:cs typeface="+mn-cs"/>
                        </a:rPr>
                        <a:t>Каждый человек стремится к гармонии и старается быть совершенным во всем, и удивительное в том, что секрет красоты и гармонии в принципе золотого сечения. Изучив теоретические сведения о божественной пропорции мы увидели, что золотое сечение – это непросто математическая единица, а также часть нашей жизни. Она встречается в архитектуре, живописи, в растительном мире, а также и в нашем повседневном ритме жизни.  Любой человеческой деятельности присущи три отличительных особенности: форма, время и отношение, и все они подчиняются последовательности Фибоначчи. Все ученые сходятся в одном: это ничто иное, как форма, которая обеспечивает развитие живых существ и процессов энергетически наименее затратным способом.  Мы определили, что существует связь золотого сечения и биоритмов человека, других физиологических процессов человека, и пришли к выводу, что нужно не только выявлять, то и стараться самим делать свои дела по закону золотого сечения. </a:t>
                      </a:r>
                      <a:endParaRPr lang="ru-RU" dirty="0">
                        <a:solidFill>
                          <a:schemeClr val="tx1"/>
                        </a:solidFill>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48144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a:latin typeface="Times New Roman" panose="02020603050405020304" pitchFamily="18" charset="0"/>
                <a:cs typeface="Times New Roman" panose="02020603050405020304" pitchFamily="18" charset="0"/>
              </a:rPr>
              <a:t>Цель работы</a:t>
            </a:r>
            <a:r>
              <a:rPr lang="ru-RU" sz="1800" dirty="0">
                <a:latin typeface="Times New Roman" panose="02020603050405020304" pitchFamily="18" charset="0"/>
                <a:cs typeface="Times New Roman" panose="02020603050405020304" pitchFamily="18" charset="0"/>
              </a:rPr>
              <a:t>: изучить принцип золотого сечения и составить режим дня учащегося.</a:t>
            </a: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0"/>
            <a:ext cx="7467600" cy="2332856"/>
          </a:xfrm>
        </p:spPr>
        <p:txBody>
          <a:bodyPr>
            <a:normAutofit/>
          </a:bodyPr>
          <a:lstStyle/>
          <a:p>
            <a:r>
              <a:rPr lang="ru-RU" sz="1800" b="1" dirty="0"/>
              <a:t>Задачи:</a:t>
            </a:r>
            <a:endParaRPr lang="ru-RU" sz="1800" dirty="0"/>
          </a:p>
          <a:p>
            <a:r>
              <a:rPr lang="ru-RU" sz="1800" dirty="0"/>
              <a:t>- изучение теоретических сведений о золотом сечении;</a:t>
            </a:r>
          </a:p>
          <a:p>
            <a:r>
              <a:rPr lang="ru-RU" sz="1800" dirty="0"/>
              <a:t>- выявить связь золотого сечения и биоритмов человека, других физиологических процессов человека;</a:t>
            </a:r>
          </a:p>
          <a:p>
            <a:r>
              <a:rPr lang="ru-RU" sz="1800" dirty="0"/>
              <a:t>- изучение применения знаний о золотом сечении при организации рабочего времени и составлении режима дня учащегося.</a:t>
            </a:r>
          </a:p>
        </p:txBody>
      </p:sp>
      <p:sp>
        <p:nvSpPr>
          <p:cNvPr id="4" name="Заголовок 1"/>
          <p:cNvSpPr txBox="1">
            <a:spLocks/>
          </p:cNvSpPr>
          <p:nvPr/>
        </p:nvSpPr>
        <p:spPr>
          <a:xfrm>
            <a:off x="467544" y="260648"/>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ru-RU" sz="1800" dirty="0">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652331676"/>
              </p:ext>
            </p:extLst>
          </p:nvPr>
        </p:nvGraphicFramePr>
        <p:xfrm>
          <a:off x="611560" y="4005064"/>
          <a:ext cx="7323584" cy="2448271"/>
        </p:xfrm>
        <a:graphic>
          <a:graphicData uri="http://schemas.openxmlformats.org/drawingml/2006/table">
            <a:tbl>
              <a:tblPr firstRow="1" bandRow="1">
                <a:tableStyleId>{5C22544A-7EE6-4342-B048-85BDC9FD1C3A}</a:tableStyleId>
              </a:tblPr>
              <a:tblGrid>
                <a:gridCol w="7323584">
                  <a:extLst>
                    <a:ext uri="{9D8B030D-6E8A-4147-A177-3AD203B41FA5}">
                      <a16:colId xmlns:a16="http://schemas.microsoft.com/office/drawing/2014/main" val="20000"/>
                    </a:ext>
                  </a:extLst>
                </a:gridCol>
              </a:tblGrid>
              <a:tr h="2448271">
                <a:tc>
                  <a:txBody>
                    <a:bodyPr/>
                    <a:lstStyle/>
                    <a:p>
                      <a:r>
                        <a:rPr kumimoji="0" lang="ru-RU" sz="1800" b="1" kern="1200" dirty="0">
                          <a:solidFill>
                            <a:schemeClr val="tx1"/>
                          </a:solidFill>
                          <a:effectLst/>
                          <a:latin typeface="+mn-lt"/>
                          <a:ea typeface="+mn-ea"/>
                          <a:cs typeface="+mn-cs"/>
                        </a:rPr>
                        <a:t>Объект исследования: </a:t>
                      </a:r>
                      <a:r>
                        <a:rPr kumimoji="0" lang="ru-RU" sz="1800" b="0" kern="1200" dirty="0">
                          <a:solidFill>
                            <a:schemeClr val="tx1"/>
                          </a:solidFill>
                          <a:effectLst/>
                          <a:latin typeface="+mn-lt"/>
                          <a:ea typeface="+mn-ea"/>
                          <a:cs typeface="+mn-cs"/>
                        </a:rPr>
                        <a:t>золотое сечение.</a:t>
                      </a:r>
                    </a:p>
                    <a:p>
                      <a:endParaRPr kumimoji="0" lang="ru-RU" sz="1800" b="1" kern="1200" dirty="0">
                        <a:solidFill>
                          <a:schemeClr val="tx1"/>
                        </a:solidFill>
                        <a:effectLst/>
                        <a:latin typeface="+mn-lt"/>
                        <a:ea typeface="+mn-ea"/>
                        <a:cs typeface="+mn-cs"/>
                      </a:endParaRPr>
                    </a:p>
                    <a:p>
                      <a:r>
                        <a:rPr kumimoji="0" lang="ru-RU" sz="1800" b="1" kern="1200" dirty="0">
                          <a:solidFill>
                            <a:schemeClr val="tx1"/>
                          </a:solidFill>
                          <a:effectLst/>
                          <a:latin typeface="+mn-lt"/>
                          <a:ea typeface="+mn-ea"/>
                          <a:cs typeface="+mn-cs"/>
                        </a:rPr>
                        <a:t>Предмет исследования: </a:t>
                      </a:r>
                      <a:r>
                        <a:rPr kumimoji="0" lang="ru-RU" sz="1800" b="0" kern="1200" dirty="0">
                          <a:solidFill>
                            <a:schemeClr val="tx1"/>
                          </a:solidFill>
                          <a:effectLst/>
                          <a:latin typeface="+mn-lt"/>
                          <a:ea typeface="+mn-ea"/>
                          <a:cs typeface="+mn-cs"/>
                        </a:rPr>
                        <a:t>связь математических знаний о золотом сечении с составлением режима дня учащегося.</a:t>
                      </a:r>
                    </a:p>
                    <a:p>
                      <a:endParaRPr lang="ru-RU" dirty="0">
                        <a:solidFill>
                          <a:schemeClr val="tx1"/>
                        </a:solidFill>
                      </a:endParaRPr>
                    </a:p>
                    <a:p>
                      <a:endParaRPr lang="ru-RU" dirty="0">
                        <a:solidFill>
                          <a:schemeClr val="tx1"/>
                        </a:solidFill>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30557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pPr algn="ctr"/>
            <a:r>
              <a:rPr lang="ru-RU" sz="2800" dirty="0">
                <a:latin typeface="Times New Roman" panose="02020603050405020304" pitchFamily="18" charset="0"/>
                <a:cs typeface="Times New Roman" panose="02020603050405020304" pitchFamily="18" charset="0"/>
              </a:rPr>
              <a:t>Опрос</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457986926"/>
              </p:ext>
            </p:extLst>
          </p:nvPr>
        </p:nvGraphicFramePr>
        <p:xfrm>
          <a:off x="683568" y="1484784"/>
          <a:ext cx="3528392" cy="30243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extLst>
              <p:ext uri="{D42A27DB-BD31-4B8C-83A1-F6EECF244321}">
                <p14:modId xmlns:p14="http://schemas.microsoft.com/office/powerpoint/2010/main" val="855241673"/>
              </p:ext>
            </p:extLst>
          </p:nvPr>
        </p:nvGraphicFramePr>
        <p:xfrm>
          <a:off x="4644008" y="1412776"/>
          <a:ext cx="3456384" cy="3096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3943212652"/>
              </p:ext>
            </p:extLst>
          </p:nvPr>
        </p:nvGraphicFramePr>
        <p:xfrm>
          <a:off x="1043608" y="1052736"/>
          <a:ext cx="3120008" cy="370840"/>
        </p:xfrm>
        <a:graphic>
          <a:graphicData uri="http://schemas.openxmlformats.org/drawingml/2006/table">
            <a:tbl>
              <a:tblPr firstRow="1" bandRow="1">
                <a:tableStyleId>{5C22544A-7EE6-4342-B048-85BDC9FD1C3A}</a:tableStyleId>
              </a:tblPr>
              <a:tblGrid>
                <a:gridCol w="3120008">
                  <a:extLst>
                    <a:ext uri="{9D8B030D-6E8A-4147-A177-3AD203B41FA5}">
                      <a16:colId xmlns:a16="http://schemas.microsoft.com/office/drawing/2014/main" val="20000"/>
                    </a:ext>
                  </a:extLst>
                </a:gridCol>
              </a:tblGrid>
              <a:tr h="370840">
                <a:tc>
                  <a:txBody>
                    <a:bodyPr/>
                    <a:lstStyle/>
                    <a:p>
                      <a:r>
                        <a:rPr lang="ru-RU" dirty="0">
                          <a:solidFill>
                            <a:schemeClr val="tx1"/>
                          </a:solidFill>
                        </a:rPr>
                        <a:t>Учителя и родители</a:t>
                      </a:r>
                    </a:p>
                  </a:txBody>
                  <a:tcPr>
                    <a:noFill/>
                  </a:tcPr>
                </a:tc>
                <a:extLst>
                  <a:ext uri="{0D108BD9-81ED-4DB2-BD59-A6C34878D82A}">
                    <a16:rowId xmlns:a16="http://schemas.microsoft.com/office/drawing/2014/main" val="10000"/>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340072197"/>
              </p:ext>
            </p:extLst>
          </p:nvPr>
        </p:nvGraphicFramePr>
        <p:xfrm>
          <a:off x="4788024" y="1052736"/>
          <a:ext cx="3312368" cy="370840"/>
        </p:xfrm>
        <a:graphic>
          <a:graphicData uri="http://schemas.openxmlformats.org/drawingml/2006/table">
            <a:tbl>
              <a:tblPr firstRow="1" bandRow="1">
                <a:tableStyleId>{5C22544A-7EE6-4342-B048-85BDC9FD1C3A}</a:tableStyleId>
              </a:tblPr>
              <a:tblGrid>
                <a:gridCol w="3312368">
                  <a:extLst>
                    <a:ext uri="{9D8B030D-6E8A-4147-A177-3AD203B41FA5}">
                      <a16:colId xmlns:a16="http://schemas.microsoft.com/office/drawing/2014/main" val="20000"/>
                    </a:ext>
                  </a:extLst>
                </a:gridCol>
              </a:tblGrid>
              <a:tr h="370840">
                <a:tc>
                  <a:txBody>
                    <a:bodyPr/>
                    <a:lstStyle/>
                    <a:p>
                      <a:r>
                        <a:rPr lang="ru-RU" dirty="0">
                          <a:solidFill>
                            <a:schemeClr val="tx1"/>
                          </a:solidFill>
                        </a:rPr>
                        <a:t>Учащиеся</a:t>
                      </a:r>
                    </a:p>
                  </a:txBody>
                  <a:tcPr>
                    <a:noFill/>
                  </a:tcPr>
                </a:tc>
                <a:extLst>
                  <a:ext uri="{0D108BD9-81ED-4DB2-BD59-A6C34878D82A}">
                    <a16:rowId xmlns:a16="http://schemas.microsoft.com/office/drawing/2014/main" val="10000"/>
                  </a:ext>
                </a:extLst>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712091113"/>
              </p:ext>
            </p:extLst>
          </p:nvPr>
        </p:nvGraphicFramePr>
        <p:xfrm>
          <a:off x="971600" y="4725144"/>
          <a:ext cx="6096000" cy="6400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i="1" kern="1200" dirty="0">
                          <a:solidFill>
                            <a:schemeClr val="tx1"/>
                          </a:solidFill>
                          <a:effectLst/>
                          <a:latin typeface="+mn-lt"/>
                          <a:ea typeface="+mn-ea"/>
                          <a:cs typeface="+mn-cs"/>
                        </a:rPr>
                        <a:t>1– знают         2 – не знают</a:t>
                      </a:r>
                      <a:endParaRPr kumimoji="0" lang="ru-RU" sz="1800" b="1" kern="1200" dirty="0">
                        <a:solidFill>
                          <a:schemeClr val="tx1"/>
                        </a:solidFill>
                        <a:effectLst/>
                        <a:latin typeface="+mn-lt"/>
                        <a:ea typeface="+mn-ea"/>
                        <a:cs typeface="+mn-cs"/>
                      </a:endParaRPr>
                    </a:p>
                    <a:p>
                      <a:endParaRPr lang="ru-RU" dirty="0">
                        <a:solidFill>
                          <a:schemeClr val="tx1"/>
                        </a:solidFill>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71857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0648"/>
            <a:ext cx="7467600" cy="778098"/>
          </a:xfrm>
        </p:spPr>
        <p:txBody>
          <a:bodyPr>
            <a:normAutofit/>
          </a:bodyPr>
          <a:lstStyle/>
          <a:p>
            <a:pPr algn="ctr"/>
            <a:r>
              <a:rPr lang="ru-RU" dirty="0">
                <a:latin typeface="Times New Roman" panose="02020603050405020304" pitchFamily="18" charset="0"/>
                <a:cs typeface="Times New Roman" panose="02020603050405020304" pitchFamily="18" charset="0"/>
              </a:rPr>
              <a:t>понятие золотого сечения</a:t>
            </a:r>
          </a:p>
        </p:txBody>
      </p:sp>
      <p:pic>
        <p:nvPicPr>
          <p:cNvPr id="8" name="Объект 7" descr="Геометрическое изображение золотой пропорции"/>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1556792"/>
            <a:ext cx="4104456" cy="958974"/>
          </a:xfrm>
          <a:prstGeom prst="rect">
            <a:avLst/>
          </a:prstGeom>
          <a:noFill/>
          <a:ln>
            <a:noFill/>
          </a:ln>
        </p:spPr>
      </p:pic>
      <p:graphicFrame>
        <p:nvGraphicFramePr>
          <p:cNvPr id="7" name="Таблица 6"/>
          <p:cNvGraphicFramePr>
            <a:graphicFrameLocks noGrp="1"/>
          </p:cNvGraphicFramePr>
          <p:nvPr>
            <p:extLst>
              <p:ext uri="{D42A27DB-BD31-4B8C-83A1-F6EECF244321}">
                <p14:modId xmlns:p14="http://schemas.microsoft.com/office/powerpoint/2010/main" val="1146934717"/>
              </p:ext>
            </p:extLst>
          </p:nvPr>
        </p:nvGraphicFramePr>
        <p:xfrm>
          <a:off x="1187624" y="2636912"/>
          <a:ext cx="6096000" cy="6400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kumimoji="0" lang="ru-RU" sz="1800" b="1" kern="1200" dirty="0">
                          <a:solidFill>
                            <a:schemeClr val="tx1"/>
                          </a:solidFill>
                          <a:effectLst/>
                          <a:latin typeface="Times New Roman" panose="02020603050405020304" pitchFamily="18" charset="0"/>
                          <a:ea typeface="+mn-ea"/>
                          <a:cs typeface="Times New Roman" panose="02020603050405020304" pitchFamily="18" charset="0"/>
                        </a:rPr>
                        <a:t>a : b = b : c или с : b = b : а.</a:t>
                      </a:r>
                    </a:p>
                    <a:p>
                      <a:endParaRPr lang="ru-RU" dirty="0">
                        <a:solidFill>
                          <a:schemeClr val="tx1"/>
                        </a:solidFill>
                      </a:endParaRPr>
                    </a:p>
                  </a:txBody>
                  <a:tcPr>
                    <a:noFill/>
                  </a:tcPr>
                </a:tc>
                <a:extLst>
                  <a:ext uri="{0D108BD9-81ED-4DB2-BD59-A6C34878D82A}">
                    <a16:rowId xmlns:a16="http://schemas.microsoft.com/office/drawing/2014/main" val="10000"/>
                  </a:ext>
                </a:extLst>
              </a:tr>
            </a:tbl>
          </a:graphicData>
        </a:graphic>
      </p:graphicFrame>
      <p:pic>
        <p:nvPicPr>
          <p:cNvPr id="10" name="Рисунок 9" descr="Золотое сечение - построение"/>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356992"/>
            <a:ext cx="4320480" cy="1885950"/>
          </a:xfrm>
          <a:prstGeom prst="rect">
            <a:avLst/>
          </a:prstGeom>
          <a:noFill/>
          <a:ln>
            <a:noFill/>
          </a:ln>
        </p:spPr>
      </p:pic>
      <p:graphicFrame>
        <p:nvGraphicFramePr>
          <p:cNvPr id="9" name="Таблица 8"/>
          <p:cNvGraphicFramePr>
            <a:graphicFrameLocks noGrp="1"/>
          </p:cNvGraphicFramePr>
          <p:nvPr>
            <p:extLst>
              <p:ext uri="{D42A27DB-BD31-4B8C-83A1-F6EECF244321}">
                <p14:modId xmlns:p14="http://schemas.microsoft.com/office/powerpoint/2010/main" val="4004963603"/>
              </p:ext>
            </p:extLst>
          </p:nvPr>
        </p:nvGraphicFramePr>
        <p:xfrm>
          <a:off x="1547664" y="5877272"/>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kumimoji="0" lang="ru-RU" sz="1800" b="1" kern="1200" dirty="0">
                          <a:solidFill>
                            <a:schemeClr val="lt1"/>
                          </a:solidFill>
                          <a:effectLst/>
                          <a:latin typeface="Times New Roman" panose="02020603050405020304" pitchFamily="18" charset="0"/>
                          <a:ea typeface="+mn-ea"/>
                          <a:cs typeface="Times New Roman" panose="02020603050405020304" pitchFamily="18" charset="0"/>
                        </a:rPr>
                        <a:t>. </a:t>
                      </a:r>
                      <a:r>
                        <a:rPr kumimoji="0" lang="en-US" sz="1800" b="1" kern="1200" dirty="0">
                          <a:solidFill>
                            <a:schemeClr val="tx1"/>
                          </a:solidFill>
                          <a:effectLst/>
                          <a:latin typeface="Times New Roman" panose="02020603050405020304" pitchFamily="18" charset="0"/>
                          <a:ea typeface="+mn-ea"/>
                          <a:cs typeface="Times New Roman" panose="02020603050405020304" pitchFamily="18" charset="0"/>
                        </a:rPr>
                        <a:t>BC</a:t>
                      </a:r>
                      <a:r>
                        <a:rPr kumimoji="0" lang="ru-RU" sz="1800" b="1" kern="1200" dirty="0">
                          <a:solidFill>
                            <a:schemeClr val="tx1"/>
                          </a:solidFill>
                          <a:effectLst/>
                          <a:latin typeface="Times New Roman" panose="02020603050405020304" pitchFamily="18" charset="0"/>
                          <a:ea typeface="+mn-ea"/>
                          <a:cs typeface="Times New Roman" panose="02020603050405020304" pitchFamily="18" charset="0"/>
                        </a:rPr>
                        <a:t> = 1/2 </a:t>
                      </a:r>
                      <a:r>
                        <a:rPr kumimoji="0" lang="en-US" sz="1800" b="1" kern="1200" dirty="0">
                          <a:solidFill>
                            <a:schemeClr val="tx1"/>
                          </a:solidFill>
                          <a:effectLst/>
                          <a:latin typeface="Times New Roman" panose="02020603050405020304" pitchFamily="18" charset="0"/>
                          <a:ea typeface="+mn-ea"/>
                          <a:cs typeface="Times New Roman" panose="02020603050405020304" pitchFamily="18" charset="0"/>
                        </a:rPr>
                        <a:t>AB</a:t>
                      </a:r>
                      <a:r>
                        <a:rPr kumimoji="0"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0" lang="en-US" sz="1800" b="1" kern="1200" dirty="0">
                          <a:solidFill>
                            <a:schemeClr val="tx1"/>
                          </a:solidFill>
                          <a:effectLst/>
                          <a:latin typeface="Times New Roman" panose="02020603050405020304" pitchFamily="18" charset="0"/>
                          <a:ea typeface="+mn-ea"/>
                          <a:cs typeface="Times New Roman" panose="02020603050405020304" pitchFamily="18" charset="0"/>
                        </a:rPr>
                        <a:t>CD</a:t>
                      </a:r>
                      <a:r>
                        <a:rPr kumimoji="0" lang="ru-RU" sz="1800" b="1" kern="1200" dirty="0">
                          <a:solidFill>
                            <a:schemeClr val="tx1"/>
                          </a:solidFill>
                          <a:effectLst/>
                          <a:latin typeface="Times New Roman" panose="02020603050405020304" pitchFamily="18" charset="0"/>
                          <a:ea typeface="+mn-ea"/>
                          <a:cs typeface="Times New Roman" panose="02020603050405020304" pitchFamily="18" charset="0"/>
                        </a:rPr>
                        <a:t> = </a:t>
                      </a:r>
                      <a:r>
                        <a:rPr kumimoji="0" lang="en-US" sz="1800" b="1" kern="1200" dirty="0">
                          <a:solidFill>
                            <a:schemeClr val="tx1"/>
                          </a:solidFill>
                          <a:effectLst/>
                          <a:latin typeface="Times New Roman" panose="02020603050405020304" pitchFamily="18" charset="0"/>
                          <a:ea typeface="+mn-ea"/>
                          <a:cs typeface="Times New Roman" panose="02020603050405020304" pitchFamily="18" charset="0"/>
                        </a:rPr>
                        <a:t>BC</a:t>
                      </a:r>
                      <a:endParaRPr lang="ru-RU"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1879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инки по запросу золотой прямоугольник"/>
          <p:cNvPicPr/>
          <p:nvPr/>
        </p:nvPicPr>
        <p:blipFill>
          <a:blip r:embed="rId2">
            <a:extLst>
              <a:ext uri="{28A0092B-C50C-407E-A947-70E740481C1C}">
                <a14:useLocalDpi xmlns:a14="http://schemas.microsoft.com/office/drawing/2010/main" val="0"/>
              </a:ext>
            </a:extLst>
          </a:blip>
          <a:srcRect/>
          <a:stretch>
            <a:fillRect/>
          </a:stretch>
        </p:blipFill>
        <p:spPr bwMode="auto">
          <a:xfrm>
            <a:off x="2771801" y="862615"/>
            <a:ext cx="3456384" cy="1990321"/>
          </a:xfrm>
          <a:prstGeom prst="rect">
            <a:avLst/>
          </a:prstGeom>
          <a:noFill/>
          <a:ln>
            <a:noFill/>
          </a:ln>
        </p:spPr>
      </p:pic>
      <p:pic>
        <p:nvPicPr>
          <p:cNvPr id="3" name="Рисунок 2" descr="Картинки по запросу золотой прямоугольник"/>
          <p:cNvPicPr/>
          <p:nvPr/>
        </p:nvPicPr>
        <p:blipFill>
          <a:blip r:embed="rId3">
            <a:extLst>
              <a:ext uri="{28A0092B-C50C-407E-A947-70E740481C1C}">
                <a14:useLocalDpi xmlns:a14="http://schemas.microsoft.com/office/drawing/2010/main" val="0"/>
              </a:ext>
            </a:extLst>
          </a:blip>
          <a:srcRect/>
          <a:stretch>
            <a:fillRect/>
          </a:stretch>
        </p:blipFill>
        <p:spPr bwMode="auto">
          <a:xfrm>
            <a:off x="1183224" y="3706748"/>
            <a:ext cx="3600399" cy="1988779"/>
          </a:xfrm>
          <a:prstGeom prst="rect">
            <a:avLst/>
          </a:prstGeom>
          <a:noFill/>
          <a:ln>
            <a:noFill/>
          </a:ln>
        </p:spPr>
      </p:pic>
      <p:graphicFrame>
        <p:nvGraphicFramePr>
          <p:cNvPr id="4" name="Таблица 3"/>
          <p:cNvGraphicFramePr>
            <a:graphicFrameLocks noGrp="1"/>
          </p:cNvGraphicFramePr>
          <p:nvPr>
            <p:extLst>
              <p:ext uri="{D42A27DB-BD31-4B8C-83A1-F6EECF244321}">
                <p14:modId xmlns:p14="http://schemas.microsoft.com/office/powerpoint/2010/main" val="3959066176"/>
              </p:ext>
            </p:extLst>
          </p:nvPr>
        </p:nvGraphicFramePr>
        <p:xfrm>
          <a:off x="1451993" y="491775"/>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ru-RU" dirty="0">
                          <a:solidFill>
                            <a:sysClr val="windowText" lastClr="000000"/>
                          </a:solidFill>
                        </a:rPr>
                        <a:t>Золотой прямоугольник</a:t>
                      </a:r>
                    </a:p>
                  </a:txBody>
                  <a:tcPr>
                    <a:noFill/>
                  </a:tcPr>
                </a:tc>
                <a:extLst>
                  <a:ext uri="{0D108BD9-81ED-4DB2-BD59-A6C34878D82A}">
                    <a16:rowId xmlns:a16="http://schemas.microsoft.com/office/drawing/2014/main" val="10000"/>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814868069"/>
              </p:ext>
            </p:extLst>
          </p:nvPr>
        </p:nvGraphicFramePr>
        <p:xfrm>
          <a:off x="1523999" y="3023092"/>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ru-RU" dirty="0">
                          <a:solidFill>
                            <a:schemeClr val="tx1"/>
                          </a:solidFill>
                        </a:rPr>
                        <a:t>Золотая</a:t>
                      </a:r>
                      <a:r>
                        <a:rPr lang="ru-RU" baseline="0" dirty="0">
                          <a:solidFill>
                            <a:schemeClr val="tx1"/>
                          </a:solidFill>
                        </a:rPr>
                        <a:t> спираль</a:t>
                      </a:r>
                      <a:endParaRPr lang="ru-RU" dirty="0">
                        <a:solidFill>
                          <a:schemeClr val="tx1"/>
                        </a:solidFill>
                      </a:endParaRPr>
                    </a:p>
                  </a:txBody>
                  <a:tcPr>
                    <a:noFill/>
                  </a:tcPr>
                </a:tc>
                <a:extLst>
                  <a:ext uri="{0D108BD9-81ED-4DB2-BD59-A6C34878D82A}">
                    <a16:rowId xmlns:a16="http://schemas.microsoft.com/office/drawing/2014/main" val="10000"/>
                  </a:ext>
                </a:extLst>
              </a:tr>
            </a:tbl>
          </a:graphicData>
        </a:graphic>
      </p:graphicFrame>
      <p:pic>
        <p:nvPicPr>
          <p:cNvPr id="6" name="Рисунок 5" descr="http://bouw.ru/userfiles/672_image003.png"/>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672468"/>
            <a:ext cx="3577580" cy="1988779"/>
          </a:xfrm>
          <a:prstGeom prst="rect">
            <a:avLst/>
          </a:prstGeom>
          <a:noFill/>
          <a:ln>
            <a:noFill/>
          </a:ln>
        </p:spPr>
      </p:pic>
    </p:spTree>
    <p:extLst>
      <p:ext uri="{BB962C8B-B14F-4D97-AF65-F5344CB8AC3E}">
        <p14:creationId xmlns:p14="http://schemas.microsoft.com/office/powerpoint/2010/main" val="3106595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bouw.ru/userfiles/70_image014.png"/>
          <p:cNvPicPr/>
          <p:nvPr/>
        </p:nvPicPr>
        <p:blipFill>
          <a:blip r:embed="rId2">
            <a:extLst>
              <a:ext uri="{28A0092B-C50C-407E-A947-70E740481C1C}">
                <a14:useLocalDpi xmlns:a14="http://schemas.microsoft.com/office/drawing/2010/main" val="0"/>
              </a:ext>
            </a:extLst>
          </a:blip>
          <a:srcRect/>
          <a:stretch>
            <a:fillRect/>
          </a:stretch>
        </p:blipFill>
        <p:spPr bwMode="auto">
          <a:xfrm>
            <a:off x="1604645" y="1272222"/>
            <a:ext cx="5934710" cy="4313555"/>
          </a:xfrm>
          <a:prstGeom prst="rect">
            <a:avLst/>
          </a:prstGeom>
          <a:noFill/>
          <a:ln>
            <a:noFill/>
          </a:ln>
        </p:spPr>
      </p:pic>
      <p:graphicFrame>
        <p:nvGraphicFramePr>
          <p:cNvPr id="3" name="Таблица 2"/>
          <p:cNvGraphicFramePr>
            <a:graphicFrameLocks noGrp="1"/>
          </p:cNvGraphicFramePr>
          <p:nvPr>
            <p:extLst>
              <p:ext uri="{D42A27DB-BD31-4B8C-83A1-F6EECF244321}">
                <p14:modId xmlns:p14="http://schemas.microsoft.com/office/powerpoint/2010/main" val="1220805555"/>
              </p:ext>
            </p:extLst>
          </p:nvPr>
        </p:nvGraphicFramePr>
        <p:xfrm>
          <a:off x="1591908" y="764704"/>
          <a:ext cx="6096000" cy="3657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0">
                <a:tc>
                  <a:txBody>
                    <a:bodyPr/>
                    <a:lstStyle/>
                    <a:p>
                      <a:pPr algn="ctr"/>
                      <a:r>
                        <a:rPr lang="ru-RU" dirty="0">
                          <a:solidFill>
                            <a:sysClr val="windowText" lastClr="000000"/>
                          </a:solidFill>
                        </a:rPr>
                        <a:t>Золотое</a:t>
                      </a:r>
                      <a:r>
                        <a:rPr lang="ru-RU" baseline="0" dirty="0">
                          <a:solidFill>
                            <a:sysClr val="windowText" lastClr="000000"/>
                          </a:solidFill>
                        </a:rPr>
                        <a:t> сечение в архитектуре</a:t>
                      </a:r>
                      <a:endParaRPr lang="ru-RU" dirty="0">
                        <a:solidFill>
                          <a:sysClr val="windowText" lastClr="000000"/>
                        </a:solidFill>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00095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bouw.ru/userfiles/616_image001.png"/>
          <p:cNvPicPr/>
          <p:nvPr/>
        </p:nvPicPr>
        <p:blipFill>
          <a:blip r:embed="rId2">
            <a:extLst>
              <a:ext uri="{28A0092B-C50C-407E-A947-70E740481C1C}">
                <a14:useLocalDpi xmlns:a14="http://schemas.microsoft.com/office/drawing/2010/main" val="0"/>
              </a:ext>
            </a:extLst>
          </a:blip>
          <a:srcRect/>
          <a:stretch>
            <a:fillRect/>
          </a:stretch>
        </p:blipFill>
        <p:spPr bwMode="auto">
          <a:xfrm>
            <a:off x="1800542" y="1124744"/>
            <a:ext cx="5542915" cy="4536504"/>
          </a:xfrm>
          <a:prstGeom prst="rect">
            <a:avLst/>
          </a:prstGeom>
          <a:noFill/>
          <a:ln>
            <a:noFill/>
          </a:ln>
        </p:spPr>
      </p:pic>
      <p:graphicFrame>
        <p:nvGraphicFramePr>
          <p:cNvPr id="3" name="Таблица 2"/>
          <p:cNvGraphicFramePr>
            <a:graphicFrameLocks noGrp="1"/>
          </p:cNvGraphicFramePr>
          <p:nvPr>
            <p:extLst>
              <p:ext uri="{D42A27DB-BD31-4B8C-83A1-F6EECF244321}">
                <p14:modId xmlns:p14="http://schemas.microsoft.com/office/powerpoint/2010/main" val="2826880655"/>
              </p:ext>
            </p:extLst>
          </p:nvPr>
        </p:nvGraphicFramePr>
        <p:xfrm>
          <a:off x="1523999" y="548680"/>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ru-RU" dirty="0">
                          <a:solidFill>
                            <a:schemeClr val="tx1"/>
                          </a:solidFill>
                        </a:rPr>
                        <a:t>Парфенон </a:t>
                      </a:r>
                      <a:r>
                        <a:rPr kumimoji="0" lang="ru-RU" sz="1800" b="1" kern="1200" dirty="0">
                          <a:solidFill>
                            <a:schemeClr val="tx1"/>
                          </a:solidFill>
                          <a:effectLst/>
                          <a:latin typeface="+mn-lt"/>
                          <a:ea typeface="+mn-ea"/>
                          <a:cs typeface="+mn-cs"/>
                        </a:rPr>
                        <a:t>(V в. до н. э.)</a:t>
                      </a:r>
                      <a:endParaRPr lang="ru-RU" dirty="0">
                        <a:solidFill>
                          <a:schemeClr val="tx1"/>
                        </a:solidFill>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4200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bouw.ru/userfiles/1460_image011.jpg"/>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052736"/>
            <a:ext cx="6624735" cy="5184576"/>
          </a:xfrm>
          <a:prstGeom prst="rect">
            <a:avLst/>
          </a:prstGeom>
          <a:noFill/>
          <a:ln>
            <a:noFill/>
          </a:ln>
        </p:spPr>
      </p:pic>
      <p:graphicFrame>
        <p:nvGraphicFramePr>
          <p:cNvPr id="3" name="Таблица 2"/>
          <p:cNvGraphicFramePr>
            <a:graphicFrameLocks noGrp="1"/>
          </p:cNvGraphicFramePr>
          <p:nvPr>
            <p:extLst>
              <p:ext uri="{D42A27DB-BD31-4B8C-83A1-F6EECF244321}">
                <p14:modId xmlns:p14="http://schemas.microsoft.com/office/powerpoint/2010/main" val="3657073363"/>
              </p:ext>
            </p:extLst>
          </p:nvPr>
        </p:nvGraphicFramePr>
        <p:xfrm>
          <a:off x="1451991" y="548680"/>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ru-RU" dirty="0">
                          <a:solidFill>
                            <a:schemeClr val="tx1"/>
                          </a:solidFill>
                        </a:rPr>
                        <a:t>Собор</a:t>
                      </a:r>
                      <a:r>
                        <a:rPr lang="ru-RU" baseline="0" dirty="0">
                          <a:solidFill>
                            <a:schemeClr val="tx1"/>
                          </a:solidFill>
                        </a:rPr>
                        <a:t> Парижской Богоматери</a:t>
                      </a:r>
                      <a:endParaRPr lang="ru-RU" dirty="0">
                        <a:solidFill>
                          <a:schemeClr val="tx1"/>
                        </a:solidFill>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7367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инки по запросу мона лиза золотое сечение"/>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314450"/>
            <a:ext cx="4176463" cy="4490814"/>
          </a:xfrm>
          <a:prstGeom prst="rect">
            <a:avLst/>
          </a:prstGeom>
          <a:noFill/>
          <a:ln>
            <a:noFill/>
          </a:ln>
        </p:spPr>
      </p:pic>
      <p:graphicFrame>
        <p:nvGraphicFramePr>
          <p:cNvPr id="3" name="Таблица 2"/>
          <p:cNvGraphicFramePr>
            <a:graphicFrameLocks noGrp="1"/>
          </p:cNvGraphicFramePr>
          <p:nvPr>
            <p:extLst>
              <p:ext uri="{D42A27DB-BD31-4B8C-83A1-F6EECF244321}">
                <p14:modId xmlns:p14="http://schemas.microsoft.com/office/powerpoint/2010/main" val="824219530"/>
              </p:ext>
            </p:extLst>
          </p:nvPr>
        </p:nvGraphicFramePr>
        <p:xfrm>
          <a:off x="1451991" y="692696"/>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ru-RU" dirty="0">
                          <a:solidFill>
                            <a:schemeClr val="tx1"/>
                          </a:solidFill>
                        </a:rPr>
                        <a:t>Золотое сечение в живописи</a:t>
                      </a:r>
                    </a:p>
                  </a:txBody>
                  <a:tcPr>
                    <a:noFill/>
                  </a:tcPr>
                </a:tc>
                <a:extLst>
                  <a:ext uri="{0D108BD9-81ED-4DB2-BD59-A6C34878D82A}">
                    <a16:rowId xmlns:a16="http://schemas.microsoft.com/office/drawing/2014/main" val="10000"/>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200962672"/>
              </p:ext>
            </p:extLst>
          </p:nvPr>
        </p:nvGraphicFramePr>
        <p:xfrm>
          <a:off x="1451991" y="6021288"/>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ru-RU" dirty="0" err="1">
                          <a:solidFill>
                            <a:schemeClr val="tx1"/>
                          </a:solidFill>
                        </a:rPr>
                        <a:t>Мона</a:t>
                      </a:r>
                      <a:r>
                        <a:rPr lang="ru-RU" dirty="0">
                          <a:solidFill>
                            <a:schemeClr val="tx1"/>
                          </a:solidFill>
                        </a:rPr>
                        <a:t> Лиза (Леонардо</a:t>
                      </a:r>
                      <a:r>
                        <a:rPr lang="ru-RU" baseline="0" dirty="0">
                          <a:solidFill>
                            <a:schemeClr val="tx1"/>
                          </a:solidFill>
                        </a:rPr>
                        <a:t> да Винчи)</a:t>
                      </a:r>
                      <a:endParaRPr lang="ru-RU" dirty="0">
                        <a:solidFill>
                          <a:schemeClr val="tx1"/>
                        </a:solidFill>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596372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139</TotalTime>
  <Words>667</Words>
  <Application>Microsoft Office PowerPoint</Application>
  <PresentationFormat>Экран (4:3)</PresentationFormat>
  <Paragraphs>73</Paragraphs>
  <Slides>16</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16</vt:i4>
      </vt:variant>
    </vt:vector>
  </HeadingPairs>
  <TitlesOfParts>
    <vt:vector size="25" baseType="lpstr">
      <vt:lpstr>Arial</vt:lpstr>
      <vt:lpstr>Calibri</vt:lpstr>
      <vt:lpstr>Cambria Math</vt:lpstr>
      <vt:lpstr>Corbel</vt:lpstr>
      <vt:lpstr>Gill Sans MT</vt:lpstr>
      <vt:lpstr>Times New Roman</vt:lpstr>
      <vt:lpstr>Verdana</vt:lpstr>
      <vt:lpstr>Wingdings 2</vt:lpstr>
      <vt:lpstr>Солнцестояние</vt:lpstr>
      <vt:lpstr>Районный конкурс работ исследовательского характера (конференция) учащихся  учреждений общего среднего образования по учебным предметам </vt:lpstr>
      <vt:lpstr>Цель работы: изучить принцип золотого сечения и составить режим дня учащегося. </vt:lpstr>
      <vt:lpstr>Опрос</vt:lpstr>
      <vt:lpstr>понятие золотого сечения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Районный конкурс работ исследовательского характера (конференция) учащихся  учреждений общего среднего образования по учебным предметам</dc:title>
  <dc:creator>Alexandr Nemkevich</dc:creator>
  <cp:lastModifiedBy>Татьяна</cp:lastModifiedBy>
  <cp:revision>16</cp:revision>
  <dcterms:created xsi:type="dcterms:W3CDTF">2018-04-03T17:25:39Z</dcterms:created>
  <dcterms:modified xsi:type="dcterms:W3CDTF">2018-04-18T17:11:36Z</dcterms:modified>
</cp:coreProperties>
</file>