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59" r:id="rId4"/>
    <p:sldId id="263" r:id="rId5"/>
    <p:sldId id="261" r:id="rId6"/>
    <p:sldId id="284" r:id="rId7"/>
    <p:sldId id="260" r:id="rId8"/>
    <p:sldId id="288" r:id="rId9"/>
    <p:sldId id="289" r:id="rId10"/>
    <p:sldId id="290" r:id="rId11"/>
    <p:sldId id="291" r:id="rId12"/>
    <p:sldId id="292" r:id="rId13"/>
    <p:sldId id="294" r:id="rId14"/>
    <p:sldId id="295" r:id="rId15"/>
    <p:sldId id="264" r:id="rId16"/>
    <p:sldId id="266" r:id="rId17"/>
    <p:sldId id="269" r:id="rId18"/>
    <p:sldId id="296" r:id="rId19"/>
    <p:sldId id="270" r:id="rId20"/>
    <p:sldId id="273" r:id="rId21"/>
    <p:sldId id="283" r:id="rId22"/>
    <p:sldId id="287" r:id="rId23"/>
    <p:sldId id="282" r:id="rId24"/>
    <p:sldId id="275" r:id="rId25"/>
    <p:sldId id="276" r:id="rId26"/>
    <p:sldId id="279" r:id="rId27"/>
    <p:sldId id="285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FCD1F-BDF1-42B7-8EC3-1517F7B2F41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859ED-8577-41B0-8DC8-AA93CE7E7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2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3A74487-1C7E-4001-AB8D-61B96615BD8D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27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3A74487-1C7E-4001-AB8D-61B96615BD8D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27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3A74487-1C7E-4001-AB8D-61B96615BD8D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27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3A74487-1C7E-4001-AB8D-61B96615BD8D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27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3A74487-1C7E-4001-AB8D-61B96615BD8D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27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3A74487-1C7E-4001-AB8D-61B96615BD8D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27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AE9988-8BD9-4166-BB0E-263D093BC539}" type="slidenum">
              <a:rPr lang="ru-RU" altLang="ru-RU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ru-RU" altLang="ru-RU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endParaRPr lang="ru-RU" altLang="ru-RU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35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>
                  <a:solidFill>
                    <a:srgbClr val="EDF3AE"/>
                  </a:solidFill>
                </a:endParaRPr>
              </a:p>
            </p:txBody>
          </p:sp>
          <p:sp>
            <p:nvSpPr>
              <p:cNvPr id="9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>
                  <a:solidFill>
                    <a:srgbClr val="EDF3AE"/>
                  </a:solidFill>
                </a:endParaRPr>
              </a:p>
            </p:txBody>
          </p:sp>
        </p:grpSp>
        <p:sp>
          <p:nvSpPr>
            <p:cNvPr id="7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5E29A60E-FEC7-4330-A2D1-003189DA0FEB}" type="datetimeFigureOut">
              <a:rPr lang="ru-RU"/>
              <a:pPr>
                <a:defRPr/>
              </a:pPr>
              <a:t>20.11.2018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9E2BF63D-B5DA-4426-A488-24330165D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0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  <p:sp>
          <p:nvSpPr>
            <p:cNvPr id="6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  <p:sp>
          <p:nvSpPr>
            <p:cNvPr id="7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  <p:sp>
          <p:nvSpPr>
            <p:cNvPr id="8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E9194-D4E5-4574-8AB7-09DAA0D62720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20.11.2018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5E4E4-630D-45CD-B54A-997D8C4B591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13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438400" y="2286000"/>
            <a:ext cx="3048000" cy="3840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38800" y="2286000"/>
            <a:ext cx="3048000" cy="3840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F7534-39D3-4D84-A7B8-F8FB7EA38768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20.11.2018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9AF7D-50B6-4589-BE25-D2C2405EAD9F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9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8382-C2C5-48CD-8A8B-759217BBFB1A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20.11.2018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43BB2-B193-428A-B977-0D56580D609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8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  <p:sp>
          <p:nvSpPr>
            <p:cNvPr id="6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  <p:sp>
          <p:nvSpPr>
            <p:cNvPr id="7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969AC-92C8-4433-A526-7D6B2D53B60D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20.11.2018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060B3A74-DC1E-4FA1-B789-4F52C4F56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3E90E-C301-41F0-A9DA-F2862A7EC2D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20.11.2018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5D08-37CC-4723-B4CD-9638A1326B0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2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AC5AB-3483-497D-B52E-4848DC6D418F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20.11.2018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2A9D3-B7FB-4814-9DFD-A90F90E14DB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9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  <p:sp>
          <p:nvSpPr>
            <p:cNvPr id="4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31CC7-CF1C-49A4-9510-1AC09C9C4E06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20.11.2018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982A-8514-4A41-ADC1-9F87EEB48D4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1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69604-C9FB-4D6C-8D36-8B84FC2ED192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20.11.2018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0CF6D-122C-4C74-8EE2-180ED685086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35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45955-A729-4281-93F5-FC2CA9ACEA47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20.11.2018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58B44-3ADA-4BF4-B920-2FA7A383B32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9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0942-15EA-448B-824C-34365AF1155D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20.11.2018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E3355-7953-4BBF-A4B0-A41D02F9D24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8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C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>
                <a:solidFill>
                  <a:srgbClr val="EDF3AE"/>
                </a:solidFill>
              </a:endParaRPr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6E5E24DF-A235-4BBC-BC9A-3C7799CCE6A9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20.11.2018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C0DDC0C3-96DA-4CE2-958D-D39D11DC4C18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6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457200" indent="-4572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ts val="1200"/>
        </a:spcBef>
        <a:spcAft>
          <a:spcPct val="0"/>
        </a:spcAft>
        <a:buClr>
          <a:srgbClr val="D4E336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0" fontAlgn="base" hangingPunct="0">
        <a:spcBef>
          <a:spcPts val="1200"/>
        </a:spcBef>
        <a:spcAft>
          <a:spcPct val="0"/>
        </a:spcAft>
        <a:buClr>
          <a:srgbClr val="0C8228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eaLnBrk="0" fontAlgn="base" hangingPunct="0">
        <a:spcBef>
          <a:spcPts val="1200"/>
        </a:spcBef>
        <a:spcAft>
          <a:spcPct val="0"/>
        </a:spcAft>
        <a:buClr>
          <a:srgbClr val="C0EDA8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543" y="1340768"/>
            <a:ext cx="8786813" cy="109537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Приемы формирования познавательных универсальных учебных действий на уроках географии</a:t>
            </a:r>
            <a:endParaRPr lang="ru-RU" b="1" cap="none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147" name="Picture 2" descr="C:\Documents and Settings\1\Мои документы\Мои рисунки\Организатор клипов (Microsoft)\MC90042639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47" y="2204864"/>
            <a:ext cx="471805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 r="2076" b="52966"/>
          <a:stretch>
            <a:fillRect/>
          </a:stretch>
        </p:blipFill>
        <p:spPr bwMode="auto">
          <a:xfrm>
            <a:off x="357158" y="4383749"/>
            <a:ext cx="2158013" cy="18494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3275570" y="4322763"/>
            <a:ext cx="5688917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prstClr val="black"/>
                </a:solidFill>
              </a:rPr>
              <a:t>Исполнитель: Русакова В.А., учитель географии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prstClr val="black"/>
                </a:solidFill>
              </a:rPr>
              <a:t>МКОУ «Васькинская ООШ»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2987675" y="6048375"/>
            <a:ext cx="33845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3132138" y="5980113"/>
            <a:ext cx="24479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3276600" y="6118225"/>
            <a:ext cx="2590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prstClr val="black"/>
                </a:solidFill>
              </a:rPr>
              <a:t>Чехов -2018 г.</a:t>
            </a:r>
          </a:p>
        </p:txBody>
      </p:sp>
    </p:spTree>
    <p:extLst>
      <p:ext uri="{BB962C8B-B14F-4D97-AF65-F5344CB8AC3E}">
        <p14:creationId xmlns:p14="http://schemas.microsoft.com/office/powerpoint/2010/main" val="3669986620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7825" y="240073"/>
            <a:ext cx="5221288" cy="1143000"/>
          </a:xfrm>
          <a:noFill/>
        </p:spPr>
        <p:txBody>
          <a:bodyPr wrap="square" lIns="92075" tIns="46037" rIns="92075" bIns="46037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b="1" cap="none" dirty="0" smtClean="0">
                <a:solidFill>
                  <a:srgbClr val="FF0000"/>
                </a:solidFill>
              </a:rPr>
              <a:t>Приём  «Шаг за шагом»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0938" y="1676400"/>
            <a:ext cx="7993062" cy="4416425"/>
          </a:xfrm>
        </p:spPr>
        <p:txBody>
          <a:bodyPr lIns="92075" tIns="46037" rIns="92075" bIns="46037"/>
          <a:lstStyle/>
          <a:p>
            <a:pPr marL="514350" indent="-514350">
              <a:spcBef>
                <a:spcPct val="50000"/>
              </a:spcBef>
              <a:buClr>
                <a:srgbClr val="0000FF"/>
              </a:buClr>
              <a:buAutoNum type="arabicParenR"/>
            </a:pPr>
            <a:r>
              <a:rPr lang="ru-RU" sz="2600" b="1" i="1" dirty="0">
                <a:solidFill>
                  <a:srgbClr val="000066"/>
                </a:solidFill>
              </a:rPr>
              <a:t>Ученики, шагая к доске, на каждый шаг называют термин, понятие, явление и т.д. из изученного ранее </a:t>
            </a:r>
            <a:r>
              <a:rPr lang="ru-RU" sz="2600" b="1" i="1" dirty="0" smtClean="0">
                <a:solidFill>
                  <a:srgbClr val="000066"/>
                </a:solidFill>
              </a:rPr>
              <a:t>материала.</a:t>
            </a:r>
          </a:p>
          <a:p>
            <a:pPr marL="0" indent="0">
              <a:spcBef>
                <a:spcPct val="50000"/>
              </a:spcBef>
              <a:buClr>
                <a:srgbClr val="0000FF"/>
              </a:buClr>
              <a:buNone/>
            </a:pPr>
            <a:r>
              <a:rPr lang="ru-RU" altLang="ru-RU" sz="2800" b="1" dirty="0" smtClean="0"/>
              <a:t>Пример: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2800" b="1" dirty="0"/>
              <a:t> </a:t>
            </a:r>
            <a:r>
              <a:rPr lang="ru-RU" altLang="ru-RU" sz="2800" b="1" dirty="0" smtClean="0"/>
              <a:t>    1</a:t>
            </a:r>
            <a:r>
              <a:rPr lang="ru-RU" altLang="ru-RU" sz="2800" b="1" dirty="0"/>
              <a:t>. </a:t>
            </a:r>
            <a:r>
              <a:rPr lang="ru-RU" altLang="ru-RU" sz="2800" b="1" dirty="0" smtClean="0"/>
              <a:t>Ученики </a:t>
            </a:r>
            <a:r>
              <a:rPr lang="ru-RU" altLang="ru-RU" sz="2800" b="1" dirty="0"/>
              <a:t>шагают к карте. И каждый шаг сопровождают названием какого-нибудь растения или животного , распространенного в данном регионе или названием стран или районов, областей, столиц и т.д... </a:t>
            </a:r>
            <a:endParaRPr lang="ru-RU" sz="2600" b="1" i="1" dirty="0" smtClean="0">
              <a:solidFill>
                <a:srgbClr val="000066"/>
              </a:solidFill>
            </a:endParaRPr>
          </a:p>
        </p:txBody>
      </p:sp>
      <p:pic>
        <p:nvPicPr>
          <p:cNvPr id="54276" name="Picture 4" descr="j043264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188913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83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7825" y="240073"/>
            <a:ext cx="5221288" cy="1143000"/>
          </a:xfrm>
          <a:noFill/>
        </p:spPr>
        <p:txBody>
          <a:bodyPr wrap="square" lIns="92075" tIns="46037" rIns="92075" bIns="46037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b="1" cap="none" dirty="0" smtClean="0">
                <a:solidFill>
                  <a:srgbClr val="FF0000"/>
                </a:solidFill>
              </a:rPr>
              <a:t>Приём  «Лови ошибку»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0938" y="1676400"/>
            <a:ext cx="7993062" cy="4416425"/>
          </a:xfrm>
        </p:spPr>
        <p:txBody>
          <a:bodyPr lIns="92075" tIns="46037" rIns="92075" bIns="46037"/>
          <a:lstStyle/>
          <a:p>
            <a:pPr marL="514350" indent="-514350">
              <a:spcBef>
                <a:spcPct val="50000"/>
              </a:spcBef>
              <a:buClr>
                <a:srgbClr val="0000FF"/>
              </a:buClr>
              <a:buAutoNum type="arabicParenR"/>
            </a:pPr>
            <a:r>
              <a:rPr lang="ru-RU" sz="2600" b="1" i="1" dirty="0">
                <a:solidFill>
                  <a:srgbClr val="000066"/>
                </a:solidFill>
              </a:rPr>
              <a:t>Учитель предлагает учащимся информацию, содержащую неизвестное количество ошибок. Учащиеся ищут ошибку группой, спорят, совещаются. </a:t>
            </a:r>
            <a:r>
              <a:rPr lang="ru-RU" sz="2600" b="1" i="1" dirty="0" smtClean="0">
                <a:solidFill>
                  <a:srgbClr val="000066"/>
                </a:solidFill>
              </a:rPr>
              <a:t>Результат решения озвучивается перед </a:t>
            </a:r>
            <a:r>
              <a:rPr lang="ru-RU" sz="2600" b="1" i="1" dirty="0">
                <a:solidFill>
                  <a:srgbClr val="000066"/>
                </a:solidFill>
              </a:rPr>
              <a:t>всем классом. .</a:t>
            </a:r>
            <a:endParaRPr lang="ru-RU" sz="2600" b="1" i="1" dirty="0" smtClean="0">
              <a:solidFill>
                <a:srgbClr val="000066"/>
              </a:solidFill>
            </a:endParaRPr>
          </a:p>
          <a:p>
            <a:pPr marL="0" indent="0">
              <a:spcBef>
                <a:spcPct val="50000"/>
              </a:spcBef>
              <a:buClr>
                <a:srgbClr val="0000FF"/>
              </a:buClr>
              <a:buNone/>
            </a:pPr>
            <a:r>
              <a:rPr lang="ru-RU" altLang="ru-RU" sz="2800" b="1" dirty="0" smtClean="0"/>
              <a:t>Пример: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2800" b="1" dirty="0"/>
              <a:t> </a:t>
            </a:r>
            <a:r>
              <a:rPr lang="ru-RU" altLang="ru-RU" sz="2800" b="1" dirty="0" smtClean="0"/>
              <a:t>    1</a:t>
            </a:r>
            <a:r>
              <a:rPr lang="ru-RU" altLang="ru-RU" sz="2800" b="1" dirty="0"/>
              <a:t>. Используется при описании географического положения объекта. Учащимся дается текст с заведомыми ошибками географического характера. Найти и доказать ошибочность.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ru-RU" altLang="ru-RU" sz="2800" b="1" dirty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2800" b="1" dirty="0" smtClean="0"/>
              <a:t>. </a:t>
            </a:r>
            <a:endParaRPr lang="ru-RU" sz="2600" b="1" i="1" dirty="0" smtClean="0">
              <a:solidFill>
                <a:srgbClr val="000066"/>
              </a:solidFill>
            </a:endParaRPr>
          </a:p>
        </p:txBody>
      </p:sp>
      <p:pic>
        <p:nvPicPr>
          <p:cNvPr id="54276" name="Picture 4" descr="j043264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188913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53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7825" y="240073"/>
            <a:ext cx="5221288" cy="1143000"/>
          </a:xfrm>
          <a:noFill/>
        </p:spPr>
        <p:txBody>
          <a:bodyPr wrap="square" lIns="92075" tIns="46037" rIns="92075" bIns="46037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b="1" cap="none" dirty="0" smtClean="0">
                <a:solidFill>
                  <a:srgbClr val="FF0000"/>
                </a:solidFill>
              </a:rPr>
              <a:t>Приём  «Верно неверно»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0938" y="1676400"/>
            <a:ext cx="7993062" cy="4416425"/>
          </a:xfrm>
        </p:spPr>
        <p:txBody>
          <a:bodyPr lIns="92075" tIns="46037" rIns="92075" bIns="46037"/>
          <a:lstStyle/>
          <a:p>
            <a:pPr>
              <a:spcBef>
                <a:spcPct val="50000"/>
              </a:spcBef>
              <a:buClr>
                <a:srgbClr val="0000FF"/>
              </a:buClr>
              <a:buFont typeface="Wingdings" pitchFamily="2" charset="2"/>
              <a:buNone/>
            </a:pPr>
            <a:r>
              <a:rPr lang="ru-RU" sz="2600" b="1" i="1" dirty="0" smtClean="0">
                <a:solidFill>
                  <a:srgbClr val="000066"/>
                </a:solidFill>
              </a:rPr>
              <a:t>1) На доске написаны верные и не правильные утверждения по новой теме;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Font typeface="Wingdings" pitchFamily="2" charset="2"/>
              <a:buNone/>
            </a:pPr>
            <a:r>
              <a:rPr lang="ru-RU" sz="2600" b="1" i="1" dirty="0" smtClean="0">
                <a:solidFill>
                  <a:srgbClr val="000066"/>
                </a:solidFill>
              </a:rPr>
              <a:t>2) Учащиеся ставят знак «+» там, где они считают утверждение правильным, и знак «-» там, где, по их мнению, оно неверно.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2800" b="1" dirty="0" smtClean="0"/>
              <a:t>Пример: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2800" b="1" dirty="0"/>
              <a:t> </a:t>
            </a:r>
            <a:r>
              <a:rPr lang="ru-RU" altLang="ru-RU" sz="2800" b="1" dirty="0" smtClean="0"/>
              <a:t>    1</a:t>
            </a:r>
            <a:r>
              <a:rPr lang="ru-RU" altLang="ru-RU" sz="2800" b="1" dirty="0"/>
              <a:t>. Солнце по размерам равно Земле.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2800" b="1" dirty="0"/>
              <a:t>	2. Земля - третья по счету от Солнца планета.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2800" b="1" dirty="0"/>
              <a:t>	3. Солнечную систему образуют Земля и Солнце.</a:t>
            </a:r>
          </a:p>
          <a:p>
            <a:pPr>
              <a:spcBef>
                <a:spcPct val="50000"/>
              </a:spcBef>
              <a:buClr>
                <a:srgbClr val="0000FF"/>
              </a:buClr>
              <a:buFont typeface="Wingdings" pitchFamily="2" charset="2"/>
              <a:buNone/>
            </a:pPr>
            <a:endParaRPr lang="ru-RU" sz="2600" b="1" i="1" dirty="0" smtClean="0">
              <a:solidFill>
                <a:srgbClr val="000066"/>
              </a:solidFill>
            </a:endParaRPr>
          </a:p>
        </p:txBody>
      </p:sp>
      <p:pic>
        <p:nvPicPr>
          <p:cNvPr id="54276" name="Picture 4" descr="j043264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188913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30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dirty="0" smtClean="0"/>
              <a:t> </a:t>
            </a:r>
            <a:r>
              <a:rPr lang="ru-RU" altLang="ru-RU" dirty="0"/>
              <a:t>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Прием «Найди лишнее</a:t>
            </a:r>
            <a:r>
              <a:rPr lang="ru-RU" altLang="ru-RU" sz="3200" dirty="0" smtClean="0">
                <a:solidFill>
                  <a:srgbClr val="FF0000"/>
                </a:solidFill>
              </a:rPr>
              <a:t>»: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3200" dirty="0" smtClean="0"/>
              <a:t>	</a:t>
            </a:r>
            <a:r>
              <a:rPr lang="ru-RU" altLang="ru-RU" sz="3200" b="1" dirty="0" smtClean="0"/>
              <a:t>1. Европа, Африка, Австралия, Южная Америка.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3200" b="1" dirty="0" smtClean="0"/>
              <a:t>	2. Карское, Чукотское, Черное, Красное.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3200" b="1" dirty="0" smtClean="0"/>
              <a:t>	3. Лондон, Пекин, Москва, Сидней.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3200" b="1" dirty="0" smtClean="0"/>
              <a:t>	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Можно использовать приемы:</a:t>
            </a:r>
            <a:endParaRPr lang="ru-RU" altLang="ru-RU" sz="32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3200" b="1" dirty="0"/>
              <a:t>- "найди отличия";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3200" b="1" dirty="0"/>
              <a:t>- "на что похоже?";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1269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7825" y="240073"/>
            <a:ext cx="5221288" cy="1143000"/>
          </a:xfrm>
          <a:noFill/>
        </p:spPr>
        <p:txBody>
          <a:bodyPr wrap="square" lIns="92075" tIns="46037" rIns="92075" bIns="46037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b="1" cap="none" dirty="0" smtClean="0">
                <a:solidFill>
                  <a:srgbClr val="FF0000"/>
                </a:solidFill>
              </a:rPr>
              <a:t>Приём  «Фантастическая добавка»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0938" y="1676400"/>
            <a:ext cx="7993062" cy="4416425"/>
          </a:xfrm>
        </p:spPr>
        <p:txBody>
          <a:bodyPr lIns="92075" tIns="46037" rIns="92075" bIns="46037"/>
          <a:lstStyle/>
          <a:p>
            <a:pPr>
              <a:spcBef>
                <a:spcPct val="50000"/>
              </a:spcBef>
              <a:buClr>
                <a:srgbClr val="0000FF"/>
              </a:buClr>
              <a:buNone/>
            </a:pPr>
            <a:r>
              <a:rPr lang="ru-RU" sz="2600" b="1" i="1" dirty="0" smtClean="0">
                <a:solidFill>
                  <a:srgbClr val="000066"/>
                </a:solidFill>
              </a:rPr>
              <a:t>1) </a:t>
            </a:r>
            <a:r>
              <a:rPr lang="ru-RU" sz="2600" b="1" i="1" dirty="0">
                <a:solidFill>
                  <a:srgbClr val="000066"/>
                </a:solidFill>
              </a:rPr>
              <a:t>Прием предусматривает перенос учебной ситуации в необычные условия или среду. Можно перенестись на фантастическую планету; придумать фантастическое животное или растение; рассмотреть привычную ситуацию с необычной точки зрения.</a:t>
            </a:r>
            <a:endParaRPr lang="ru-RU" sz="2600" b="1" i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2800" b="1" dirty="0" smtClean="0"/>
              <a:t>Пример: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2800" b="1" dirty="0"/>
              <a:t> </a:t>
            </a:r>
            <a:r>
              <a:rPr lang="ru-RU" altLang="ru-RU" sz="2800" b="1" dirty="0" smtClean="0"/>
              <a:t>    </a:t>
            </a:r>
            <a:r>
              <a:rPr lang="ru-RU" altLang="ru-RU" sz="2800" b="1" dirty="0"/>
              <a:t>Представьте, что на Антарктиде минимальная температура понизилась еще на 10 градусов. Что смогут «придумать» пингвины, чтобы выжить в таких условиях?</a:t>
            </a:r>
            <a:endParaRPr lang="ru-RU" sz="2600" b="1" i="1" dirty="0" smtClean="0">
              <a:solidFill>
                <a:srgbClr val="000066"/>
              </a:solidFill>
            </a:endParaRPr>
          </a:p>
        </p:txBody>
      </p:sp>
      <p:pic>
        <p:nvPicPr>
          <p:cNvPr id="54276" name="Picture 4" descr="j043264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188913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66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Работа с картой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628800"/>
            <a:ext cx="7544544" cy="3840163"/>
          </a:xfrm>
        </p:spPr>
        <p:txBody>
          <a:bodyPr/>
          <a:lstStyle/>
          <a:p>
            <a:pPr marL="342900" indent="-342900" algn="ctr"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— уникальный источник информации! Она дает представление о взаиморасположении объектов, их размерах, о степени распространения того или иного явления и многое другое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1144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3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7463" name="AutoShape 7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60649"/>
            <a:ext cx="7993062" cy="720079"/>
          </a:xfrm>
          <a:prstGeom prst="horizontalScroll">
            <a:avLst>
              <a:gd name="adj" fmla="val 12500"/>
            </a:avLst>
          </a:prstGeom>
          <a:solidFill>
            <a:srgbClr val="EFC9A3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  <a:alpha val="50000"/>
                  </a:schemeClr>
                </a:solidFill>
              </a:rPr>
              <a:t>Что такое широта и долгота?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179388" y="1052513"/>
            <a:ext cx="87852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KabelC-Book"/>
              </a:rPr>
              <a:t> </a:t>
            </a:r>
            <a:r>
              <a:rPr lang="ru-RU" altLang="ru-RU" sz="2400" b="1" i="1" dirty="0">
                <a:solidFill>
                  <a:prstClr val="black"/>
                </a:solidFill>
                <a:latin typeface="KabelC-Book"/>
              </a:rPr>
              <a:t>Каждый из трёх друзей провёл лето на берегу моря: Миша – с координатами 55</a:t>
            </a:r>
            <a:r>
              <a:rPr lang="ru-RU" altLang="ru-RU" sz="2400" b="1" i="1" dirty="0">
                <a:solidFill>
                  <a:prstClr val="black"/>
                </a:solidFill>
                <a:latin typeface="JournalC"/>
              </a:rPr>
              <a:t>° </a:t>
            </a:r>
            <a:r>
              <a:rPr lang="ru-RU" altLang="ru-RU" sz="2400" b="1" i="1" dirty="0" err="1">
                <a:solidFill>
                  <a:prstClr val="black"/>
                </a:solidFill>
                <a:latin typeface="KabelC-Book"/>
              </a:rPr>
              <a:t>с.ш</a:t>
            </a:r>
            <a:r>
              <a:rPr lang="ru-RU" altLang="ru-RU" sz="2400" b="1" i="1" dirty="0">
                <a:solidFill>
                  <a:prstClr val="black"/>
                </a:solidFill>
                <a:latin typeface="KabelC-Book"/>
              </a:rPr>
              <a:t>., 20</a:t>
            </a:r>
            <a:r>
              <a:rPr lang="ru-RU" altLang="ru-RU" sz="2400" b="1" i="1" dirty="0">
                <a:solidFill>
                  <a:prstClr val="black"/>
                </a:solidFill>
                <a:latin typeface="JournalC"/>
              </a:rPr>
              <a:t>° </a:t>
            </a:r>
            <a:r>
              <a:rPr lang="ru-RU" altLang="ru-RU" sz="2400" b="1" i="1" dirty="0" err="1">
                <a:solidFill>
                  <a:prstClr val="black"/>
                </a:solidFill>
                <a:latin typeface="KabelC-Book"/>
              </a:rPr>
              <a:t>в.д</a:t>
            </a:r>
            <a:r>
              <a:rPr lang="ru-RU" altLang="ru-RU" sz="2400" b="1" i="1" dirty="0">
                <a:solidFill>
                  <a:prstClr val="black"/>
                </a:solidFill>
                <a:latin typeface="KabelC-Book"/>
              </a:rPr>
              <a:t>.; Женя – 45</a:t>
            </a:r>
            <a:r>
              <a:rPr lang="ru-RU" altLang="ru-RU" sz="2400" b="1" i="1" dirty="0">
                <a:solidFill>
                  <a:prstClr val="black"/>
                </a:solidFill>
                <a:latin typeface="JournalC"/>
              </a:rPr>
              <a:t>° </a:t>
            </a:r>
            <a:r>
              <a:rPr lang="ru-RU" altLang="ru-RU" sz="2400" b="1" i="1" dirty="0" err="1">
                <a:solidFill>
                  <a:prstClr val="black"/>
                </a:solidFill>
                <a:latin typeface="KabelC-Book"/>
              </a:rPr>
              <a:t>с.ш</a:t>
            </a:r>
            <a:r>
              <a:rPr lang="ru-RU" altLang="ru-RU" sz="2400" b="1" i="1" dirty="0">
                <a:solidFill>
                  <a:prstClr val="black"/>
                </a:solidFill>
                <a:latin typeface="KabelC-Book"/>
              </a:rPr>
              <a:t>., 38</a:t>
            </a:r>
            <a:r>
              <a:rPr lang="ru-RU" altLang="ru-RU" sz="2400" b="1" i="1" dirty="0">
                <a:solidFill>
                  <a:prstClr val="black"/>
                </a:solidFill>
                <a:latin typeface="JournalC"/>
              </a:rPr>
              <a:t>° </a:t>
            </a:r>
            <a:r>
              <a:rPr lang="ru-RU" altLang="ru-RU" sz="2400" b="1" i="1" dirty="0" err="1">
                <a:solidFill>
                  <a:prstClr val="black"/>
                </a:solidFill>
                <a:latin typeface="KabelC-Book"/>
              </a:rPr>
              <a:t>в.д</a:t>
            </a:r>
            <a:r>
              <a:rPr lang="ru-RU" altLang="ru-RU" sz="2400" b="1" i="1" dirty="0">
                <a:solidFill>
                  <a:prstClr val="black"/>
                </a:solidFill>
                <a:latin typeface="KabelC-Book"/>
              </a:rPr>
              <a:t>.; Коля – 65</a:t>
            </a:r>
            <a:r>
              <a:rPr lang="ru-RU" altLang="ru-RU" sz="2400" b="1" i="1" dirty="0">
                <a:solidFill>
                  <a:prstClr val="black"/>
                </a:solidFill>
                <a:latin typeface="JournalC"/>
              </a:rPr>
              <a:t>° </a:t>
            </a:r>
            <a:r>
              <a:rPr lang="ru-RU" altLang="ru-RU" sz="2400" b="1" i="1" dirty="0" err="1">
                <a:solidFill>
                  <a:prstClr val="black"/>
                </a:solidFill>
                <a:latin typeface="KabelC-Book"/>
              </a:rPr>
              <a:t>с.ш</a:t>
            </a:r>
            <a:r>
              <a:rPr lang="ru-RU" altLang="ru-RU" sz="2400" b="1" i="1" dirty="0">
                <a:solidFill>
                  <a:prstClr val="black"/>
                </a:solidFill>
                <a:latin typeface="KabelC-Book"/>
              </a:rPr>
              <a:t>., 40</a:t>
            </a:r>
            <a:r>
              <a:rPr lang="ru-RU" altLang="ru-RU" sz="2400" b="1" i="1" dirty="0">
                <a:solidFill>
                  <a:prstClr val="black"/>
                </a:solidFill>
                <a:latin typeface="JournalC"/>
              </a:rPr>
              <a:t>° </a:t>
            </a:r>
            <a:r>
              <a:rPr lang="ru-RU" altLang="ru-RU" sz="2400" b="1" i="1" dirty="0" err="1">
                <a:solidFill>
                  <a:prstClr val="black"/>
                </a:solidFill>
                <a:latin typeface="KabelC-Book"/>
              </a:rPr>
              <a:t>в.д</a:t>
            </a:r>
            <a:r>
              <a:rPr lang="ru-RU" altLang="ru-RU" sz="2400" b="1" i="1" dirty="0">
                <a:solidFill>
                  <a:prstClr val="black"/>
                </a:solidFill>
                <a:latin typeface="KabelC-Book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ru-RU" altLang="ru-RU" sz="2400" b="1" i="1" dirty="0">
                <a:solidFill>
                  <a:prstClr val="black"/>
                </a:solidFill>
                <a:latin typeface="KabelC-Book"/>
              </a:rPr>
              <a:t>Один всё время купался, другой купался иногда при хорошей погоде, а третий в воду не заходил, было холодно. Кто на каком море побывал?</a:t>
            </a:r>
          </a:p>
        </p:txBody>
      </p:sp>
      <p:pic>
        <p:nvPicPr>
          <p:cNvPr id="2048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84538"/>
            <a:ext cx="266541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Прямоугольник 9"/>
          <p:cNvSpPr>
            <a:spLocks noChangeArrowheads="1"/>
          </p:cNvSpPr>
          <p:nvPr/>
        </p:nvSpPr>
        <p:spPr bwMode="auto">
          <a:xfrm>
            <a:off x="539750" y="3244850"/>
            <a:ext cx="2016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>
                <a:solidFill>
                  <a:prstClr val="black"/>
                </a:solidFill>
              </a:rPr>
              <a:t>Белое море</a:t>
            </a:r>
          </a:p>
        </p:txBody>
      </p:sp>
      <p:sp>
        <p:nvSpPr>
          <p:cNvPr id="20489" name="Прямоугольник 10"/>
          <p:cNvSpPr>
            <a:spLocks noChangeArrowheads="1"/>
          </p:cNvSpPr>
          <p:nvPr/>
        </p:nvSpPr>
        <p:spPr bwMode="auto">
          <a:xfrm>
            <a:off x="539750" y="472122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>
                <a:solidFill>
                  <a:prstClr val="black"/>
                </a:solidFill>
              </a:rPr>
              <a:t>Коля</a:t>
            </a:r>
            <a:endParaRPr lang="ru-RU" altLang="ru-RU">
              <a:solidFill>
                <a:prstClr val="black"/>
              </a:solidFill>
            </a:endParaRPr>
          </a:p>
        </p:txBody>
      </p:sp>
      <p:pic>
        <p:nvPicPr>
          <p:cNvPr id="2049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652963"/>
            <a:ext cx="30241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Прямоугольник 12"/>
          <p:cNvSpPr>
            <a:spLocks noChangeArrowheads="1"/>
          </p:cNvSpPr>
          <p:nvPr/>
        </p:nvSpPr>
        <p:spPr bwMode="auto">
          <a:xfrm>
            <a:off x="3735388" y="4721225"/>
            <a:ext cx="1673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>
                <a:solidFill>
                  <a:prstClr val="black"/>
                </a:solidFill>
              </a:rPr>
              <a:t>Чёрное море</a:t>
            </a:r>
          </a:p>
        </p:txBody>
      </p:sp>
      <p:sp>
        <p:nvSpPr>
          <p:cNvPr id="20492" name="Прямоугольник 13"/>
          <p:cNvSpPr>
            <a:spLocks noChangeArrowheads="1"/>
          </p:cNvSpPr>
          <p:nvPr/>
        </p:nvSpPr>
        <p:spPr bwMode="auto">
          <a:xfrm>
            <a:off x="3779838" y="4149725"/>
            <a:ext cx="1223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>
                <a:solidFill>
                  <a:prstClr val="black"/>
                </a:solidFill>
              </a:rPr>
              <a:t>Женя </a:t>
            </a: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0493" name="Прямоугольник 16"/>
          <p:cNvSpPr>
            <a:spLocks noChangeArrowheads="1"/>
          </p:cNvSpPr>
          <p:nvPr/>
        </p:nvSpPr>
        <p:spPr bwMode="auto">
          <a:xfrm>
            <a:off x="6516688" y="3244850"/>
            <a:ext cx="2303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>
                <a:solidFill>
                  <a:prstClr val="black"/>
                </a:solidFill>
              </a:rPr>
              <a:t>Балтийское море</a:t>
            </a:r>
          </a:p>
        </p:txBody>
      </p:sp>
      <p:sp>
        <p:nvSpPr>
          <p:cNvPr id="20494" name="Прямоугольник 17"/>
          <p:cNvSpPr>
            <a:spLocks noChangeArrowheads="1"/>
          </p:cNvSpPr>
          <p:nvPr/>
        </p:nvSpPr>
        <p:spPr bwMode="auto">
          <a:xfrm>
            <a:off x="6778274" y="5301208"/>
            <a:ext cx="1655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prstClr val="black"/>
                </a:solidFill>
              </a:rPr>
              <a:t>Миша </a:t>
            </a:r>
          </a:p>
        </p:txBody>
      </p:sp>
      <p:pic>
        <p:nvPicPr>
          <p:cNvPr id="2049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880" y="3668665"/>
            <a:ext cx="29527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034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357313"/>
            <a:ext cx="6521450" cy="509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85728"/>
            <a:ext cx="6248400" cy="642942"/>
          </a:xfrm>
          <a:ln w="571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 Работа с картами</a:t>
            </a:r>
            <a:endParaRPr lang="ru-RU" b="1" dirty="0"/>
          </a:p>
        </p:txBody>
      </p:sp>
      <p:sp>
        <p:nvSpPr>
          <p:cNvPr id="6" name="Выгнутая вниз стрелка 5"/>
          <p:cNvSpPr/>
          <p:nvPr/>
        </p:nvSpPr>
        <p:spPr>
          <a:xfrm rot="16200000" flipH="1">
            <a:off x="4393406" y="3607594"/>
            <a:ext cx="2428875" cy="642938"/>
          </a:xfrm>
          <a:prstGeom prst="curved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 rot="16200000" flipV="1">
            <a:off x="-602456" y="3898107"/>
            <a:ext cx="2490787" cy="571500"/>
          </a:xfrm>
          <a:prstGeom prst="curvedUp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2938" y="3786188"/>
            <a:ext cx="357187" cy="35718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9" name="Овал 8"/>
          <p:cNvSpPr/>
          <p:nvPr/>
        </p:nvSpPr>
        <p:spPr>
          <a:xfrm>
            <a:off x="5143500" y="3214688"/>
            <a:ext cx="357188" cy="35718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6563" y="2532063"/>
            <a:ext cx="2214562" cy="2090737"/>
          </a:xfrm>
          <a:prstGeom prst="rect">
            <a:avLst/>
          </a:prstGeom>
          <a:ln w="762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Почему т.1 и т.2 расположенные на одной географической широте имеют  разную степень увлажнения?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282" y="785794"/>
            <a:ext cx="1293431" cy="523220"/>
          </a:xfrm>
          <a:prstGeom prst="rect">
            <a:avLst/>
          </a:prstGeom>
          <a:ln w="571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EDF3AE"/>
                </a:solidFill>
              </a:rPr>
              <a:t>7 класс</a:t>
            </a:r>
          </a:p>
        </p:txBody>
      </p:sp>
    </p:spTree>
    <p:extLst>
      <p:ext uri="{BB962C8B-B14F-4D97-AF65-F5344CB8AC3E}">
        <p14:creationId xmlns:p14="http://schemas.microsoft.com/office/powerpoint/2010/main" val="276880426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2786063"/>
            <a:ext cx="38036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786063"/>
            <a:ext cx="3500437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09880" y="228600"/>
            <a:ext cx="6248400" cy="1143000"/>
          </a:xfrm>
          <a:prstGeom prst="rect">
            <a:avLst/>
          </a:prstGeom>
          <a:ln w="571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4400" b="1" cap="small" spc="200" dirty="0">
                <a:solidFill>
                  <a:srgbClr val="EDF3AE"/>
                </a:solidFill>
              </a:rPr>
              <a:t>Работа в контурных картах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42875" y="1525240"/>
            <a:ext cx="8858250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981200" algn="l"/>
              </a:tabLs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Последовательное нанесение географических координат и соединение точек позволит создать образ </a:t>
            </a: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endParaRPr lang="ru-RU" sz="20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8088" y="3214688"/>
            <a:ext cx="895350" cy="369887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EDF3AE"/>
                </a:solidFill>
              </a:rPr>
              <a:t>5 класс</a:t>
            </a:r>
          </a:p>
        </p:txBody>
      </p:sp>
      <p:pic>
        <p:nvPicPr>
          <p:cNvPr id="2253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171450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44138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200" b="1" cap="none" dirty="0" smtClean="0">
                <a:latin typeface="Arial" charset="0"/>
              </a:rPr>
              <a:t>Работа в контурных картах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683568" y="1196975"/>
            <a:ext cx="7688907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u="sng" dirty="0" smtClean="0">
                <a:latin typeface="Arial" charset="0"/>
              </a:rPr>
              <a:t>Задание для 6 класса.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>
                <a:latin typeface="Arial" charset="0"/>
              </a:rPr>
              <a:t>На контурной карте с помощью штриховки обозначить районы, для которых характерны частые землетрясения и вулканическая деятельность. Отметить крупные вулканы.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u="sng" dirty="0" smtClean="0">
                <a:latin typeface="Arial" charset="0"/>
              </a:rPr>
              <a:t>Задание для 8 класса.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>
                <a:latin typeface="Arial" charset="0"/>
              </a:rPr>
              <a:t>На контурную карту нанести крупнейшие реки, относящиеся к бассейнам океанов: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>
                <a:latin typeface="Arial" charset="0"/>
              </a:rPr>
              <a:t>1 вариант			               2 вариант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>
                <a:latin typeface="Arial" charset="0"/>
              </a:rPr>
              <a:t>а) Северного Ледовитого;	               в) Тихого;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>
                <a:latin typeface="Arial" charset="0"/>
              </a:rPr>
              <a:t>б) внутреннего стока;	               г) Атлантического</a:t>
            </a:r>
            <a:r>
              <a:rPr lang="ru-RU" altLang="ru-RU" sz="1800" dirty="0" smtClean="0">
                <a:latin typeface="Arial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2243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75856" y="4087820"/>
            <a:ext cx="3744416" cy="27515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>
                    <a:alpha val="50000"/>
                  </a:srgbClr>
                </a:solidFill>
              </a:rPr>
              <a:t>УУД бывают: </a:t>
            </a:r>
          </a:p>
          <a:p>
            <a:r>
              <a:rPr lang="ru-RU" sz="2800" b="1" dirty="0" smtClean="0">
                <a:solidFill>
                  <a:srgbClr val="FF0000">
                    <a:alpha val="50000"/>
                  </a:srgbClr>
                </a:solidFill>
              </a:rPr>
              <a:t>-ЛИЧНОСТНЫЕ</a:t>
            </a:r>
          </a:p>
          <a:p>
            <a:r>
              <a:rPr lang="ru-RU" sz="2800" b="1" dirty="0" smtClean="0">
                <a:solidFill>
                  <a:srgbClr val="FF0000">
                    <a:alpha val="50000"/>
                  </a:srgbClr>
                </a:solidFill>
              </a:rPr>
              <a:t>-РЕГУЛЯТИВНЫЕ</a:t>
            </a:r>
          </a:p>
          <a:p>
            <a:r>
              <a:rPr lang="ru-RU" sz="2800" b="1" dirty="0" smtClean="0">
                <a:solidFill>
                  <a:srgbClr val="FF0000">
                    <a:alpha val="50000"/>
                  </a:srgbClr>
                </a:solidFill>
              </a:rPr>
              <a:t>-КОММУНИКАТИВНЫЕ</a:t>
            </a:r>
          </a:p>
          <a:p>
            <a:r>
              <a:rPr lang="ru-RU" sz="2800" b="1" dirty="0" smtClean="0">
                <a:solidFill>
                  <a:srgbClr val="FF0000">
                    <a:alpha val="50000"/>
                  </a:srgbClr>
                </a:solidFill>
              </a:rPr>
              <a:t>-ПОЗНАВАТЕЛЬНЫЕ</a:t>
            </a:r>
            <a:endParaRPr lang="ru-RU" sz="2800" b="1" dirty="0">
              <a:solidFill>
                <a:srgbClr val="FF0000">
                  <a:alpha val="50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924944"/>
            <a:ext cx="6553200" cy="12192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УУД</a:t>
            </a:r>
            <a:r>
              <a:rPr lang="ru-RU" b="1" dirty="0"/>
              <a:t> - </a:t>
            </a:r>
            <a:r>
              <a:rPr lang="ru-RU" b="1" dirty="0" smtClean="0"/>
              <a:t>это </a:t>
            </a:r>
            <a:r>
              <a:rPr lang="ru-RU" b="1" dirty="0"/>
              <a:t>система действий, которая обеспечивает возможность самостоятельно осуществлять учебную деятельность</a:t>
            </a:r>
            <a:br>
              <a:rPr lang="ru-RU" b="1" dirty="0"/>
            </a:br>
            <a:r>
              <a:rPr lang="ru-RU" b="1" i="1" dirty="0" smtClean="0"/>
              <a:t> </a:t>
            </a:r>
            <a:r>
              <a:rPr lang="ru-RU" b="1" i="1" dirty="0"/>
              <a:t>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13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611560" y="1178912"/>
            <a:ext cx="761682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dirty="0" smtClean="0">
                <a:latin typeface="Arial" charset="0"/>
              </a:rPr>
              <a:t>Это может быть - </a:t>
            </a:r>
            <a:r>
              <a:rPr lang="ru-RU" altLang="ru-RU" sz="1800" b="1" dirty="0" smtClean="0">
                <a:latin typeface="Arial" charset="0"/>
              </a:rPr>
              <a:t>репродуктивный метод. Чтение текста, ответы на вопросы. Например в 6 классе. 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ru-RU" altLang="ru-RU" sz="3200" dirty="0">
                <a:solidFill>
                  <a:prstClr val="black"/>
                </a:solidFill>
              </a:rPr>
              <a:t>Найти в тексте параграфа </a:t>
            </a:r>
            <a:r>
              <a:rPr lang="ru-RU" altLang="ru-RU" sz="3200" dirty="0" smtClean="0">
                <a:solidFill>
                  <a:prstClr val="black"/>
                </a:solidFill>
              </a:rPr>
              <a:t>новые </a:t>
            </a:r>
            <a:r>
              <a:rPr lang="ru-RU" altLang="ru-RU" sz="3200" dirty="0">
                <a:solidFill>
                  <a:prstClr val="black"/>
                </a:solidFill>
              </a:rPr>
              <a:t>понятия.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ru-RU" altLang="ru-RU" sz="3200" dirty="0">
                <a:solidFill>
                  <a:prstClr val="black"/>
                </a:solidFill>
              </a:rPr>
              <a:t>Самостоятельно сформулировать правила к понятиям.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ru-RU" altLang="ru-RU" sz="3200" dirty="0">
                <a:solidFill>
                  <a:prstClr val="black"/>
                </a:solidFill>
              </a:rPr>
              <a:t>Пользуясь </a:t>
            </a:r>
            <a:r>
              <a:rPr lang="ru-RU" altLang="ru-RU" sz="3200" dirty="0" smtClean="0">
                <a:solidFill>
                  <a:prstClr val="black"/>
                </a:solidFill>
              </a:rPr>
              <a:t>текстом определить </a:t>
            </a:r>
            <a:r>
              <a:rPr lang="ru-RU" altLang="ru-RU" sz="3200" dirty="0">
                <a:solidFill>
                  <a:prstClr val="black"/>
                </a:solidFill>
              </a:rPr>
              <a:t>тип погоды для определенного города.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ru-RU" altLang="ru-RU" sz="3200" dirty="0">
                <a:solidFill>
                  <a:prstClr val="black"/>
                </a:solidFill>
              </a:rPr>
              <a:t>Записать в тетрадь погоду сегодняшнего дня с помощью условных знаков</a:t>
            </a:r>
            <a:endParaRPr lang="ru-RU" altLang="ru-RU" sz="1800" b="1" dirty="0" smtClean="0">
              <a:latin typeface="Arial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84963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 </a:t>
            </a:r>
            <a:r>
              <a:rPr lang="ru-RU" altLang="ru-RU" sz="2000" b="1" u="sng" dirty="0" smtClean="0">
                <a:solidFill>
                  <a:srgbClr val="FF0000"/>
                </a:solidFill>
              </a:rPr>
              <a:t>Работа с текстом учебника</a:t>
            </a:r>
            <a:r>
              <a:rPr lang="ru-RU" altLang="ru-RU" b="1" dirty="0" smtClean="0">
                <a:solidFill>
                  <a:srgbClr val="FF0000"/>
                </a:solidFill>
              </a:rPr>
              <a:t> </a:t>
            </a:r>
            <a:r>
              <a:rPr lang="ru-RU" altLang="ru-RU" b="1" dirty="0" smtClean="0">
                <a:solidFill>
                  <a:prstClr val="black"/>
                </a:solidFill>
              </a:rPr>
              <a:t>: можно применять при изучении нового материала, при отработке и закреплении знаний, проверки и оценки знаний.</a:t>
            </a:r>
          </a:p>
        </p:txBody>
      </p:sp>
    </p:spTree>
    <p:extLst>
      <p:ext uri="{BB962C8B-B14F-4D97-AF65-F5344CB8AC3E}">
        <p14:creationId xmlns:p14="http://schemas.microsoft.com/office/powerpoint/2010/main" val="502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type="body" sz="half" idx="1"/>
          </p:nvPr>
        </p:nvSpPr>
        <p:spPr>
          <a:xfrm>
            <a:off x="323850" y="476250"/>
            <a:ext cx="8351838" cy="19446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>
                <a:latin typeface="Arial" charset="0"/>
              </a:rPr>
              <a:t>Частично-поисковый метод применяют при анализе текста с целью выявления какой-либо закономерности.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>
                <a:latin typeface="Arial" charset="0"/>
              </a:rPr>
              <a:t>Например, предлагается заполнить таблицу.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>
                <a:latin typeface="Arial" charset="0"/>
              </a:rPr>
              <a:t>         Задание для 8 класса. Заполнить таблицу, используя рисунки и текст учебника.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>
                <a:latin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>
              <a:latin typeface="Arial" charset="0"/>
            </a:endParaRPr>
          </a:p>
        </p:txBody>
      </p:sp>
      <p:graphicFrame>
        <p:nvGraphicFramePr>
          <p:cNvPr id="62494" name="Group 30"/>
          <p:cNvGraphicFramePr>
            <a:graphicFrameLocks noGrp="1"/>
          </p:cNvGraphicFramePr>
          <p:nvPr>
            <p:ph sz="half" idx="2"/>
          </p:nvPr>
        </p:nvGraphicFramePr>
        <p:xfrm>
          <a:off x="1258888" y="2997200"/>
          <a:ext cx="6911975" cy="3097213"/>
        </p:xfrm>
        <a:graphic>
          <a:graphicData uri="http://schemas.openxmlformats.org/drawingml/2006/table">
            <a:tbl>
              <a:tblPr/>
              <a:tblGrid>
                <a:gridCol w="1382712"/>
                <a:gridCol w="1382713"/>
                <a:gridCol w="1381125"/>
                <a:gridCol w="1382712"/>
                <a:gridCol w="1382713"/>
              </a:tblGrid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Город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Осадки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Испарение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Коэффициент  увлажнения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Причины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Мурманск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Астрахань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4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404664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«</a:t>
            </a:r>
            <a:r>
              <a:rPr lang="ru-RU" sz="2000" dirty="0">
                <a:solidFill>
                  <a:prstClr val="black"/>
                </a:solidFill>
              </a:rPr>
              <a:t>Месяц в деревне. Приехали мы к деду в прекрасную пору. Погода замечательная +</a:t>
            </a:r>
            <a:r>
              <a:rPr lang="ru-RU" sz="2000" dirty="0" smtClean="0">
                <a:solidFill>
                  <a:prstClr val="black"/>
                </a:solidFill>
              </a:rPr>
              <a:t>23-29С</a:t>
            </a:r>
            <a:r>
              <a:rPr lang="ru-RU" sz="2000" dirty="0">
                <a:solidFill>
                  <a:prstClr val="black"/>
                </a:solidFill>
              </a:rPr>
              <a:t>. Мы каждый день ходим на рыбалку, загорали. Но такая жизнь была недолгой, всего две недели, потом она резко изменилась, подул сильный ветер. Небо стало серым и мрачным, сразу похолодало до +</a:t>
            </a:r>
            <a:r>
              <a:rPr lang="ru-RU" sz="2000" dirty="0" smtClean="0">
                <a:solidFill>
                  <a:prstClr val="black"/>
                </a:solidFill>
              </a:rPr>
              <a:t>4-8С</a:t>
            </a:r>
            <a:r>
              <a:rPr lang="ru-RU" sz="2000" dirty="0">
                <a:solidFill>
                  <a:prstClr val="black"/>
                </a:solidFill>
              </a:rPr>
              <a:t>. Из дома не хотелось выходить. Так продолжалось 5 дней. Потом снова засветило солнышко, стало ясно, тепло. На 29 день стало чуть прохладней, термометр показывал +</a:t>
            </a:r>
            <a:r>
              <a:rPr lang="ru-RU" sz="2000" dirty="0" smtClean="0">
                <a:solidFill>
                  <a:prstClr val="black"/>
                </a:solidFill>
              </a:rPr>
              <a:t>9-15С</a:t>
            </a:r>
            <a:r>
              <a:rPr lang="ru-RU" sz="2000" dirty="0">
                <a:solidFill>
                  <a:prstClr val="black"/>
                </a:solidFill>
              </a:rPr>
              <a:t>, но небо было ясным, так продолжалось до конца месяца. Вот и закончился наш месяц в деревне.» </a:t>
            </a:r>
            <a:endParaRPr lang="ru-RU" sz="2000" dirty="0" smtClean="0">
              <a:solidFill>
                <a:prstClr val="black"/>
              </a:solidFill>
            </a:endParaRPr>
          </a:p>
          <a:p>
            <a:endParaRPr lang="ru-RU" sz="2000" dirty="0" smtClean="0">
              <a:solidFill>
                <a:prstClr val="black"/>
              </a:solidFill>
            </a:endParaRPr>
          </a:p>
          <a:p>
            <a:r>
              <a:rPr lang="ru-RU" sz="2000" dirty="0" smtClean="0">
                <a:solidFill>
                  <a:prstClr val="black"/>
                </a:solidFill>
              </a:rPr>
              <a:t>«</a:t>
            </a:r>
            <a:r>
              <a:rPr lang="ru-RU" sz="2000" dirty="0">
                <a:solidFill>
                  <a:prstClr val="black"/>
                </a:solidFill>
              </a:rPr>
              <a:t>Зимний месяц. Декабрь – первый месяц зимы начался сильными морозами. Столбик термометра держался неделю на отметке -</a:t>
            </a:r>
            <a:r>
              <a:rPr lang="ru-RU" sz="2000" dirty="0" smtClean="0">
                <a:solidFill>
                  <a:prstClr val="black"/>
                </a:solidFill>
              </a:rPr>
              <a:t>25С</a:t>
            </a:r>
            <a:r>
              <a:rPr lang="ru-RU" sz="2000" dirty="0">
                <a:solidFill>
                  <a:prstClr val="black"/>
                </a:solidFill>
              </a:rPr>
              <a:t>. Погода была ясная. Затем температура стала немного повышаться до -15, пошел небольшой снег. Такая погода продолжалась до 10 дней. К концу десятого дня снег перестал идти, но небо было наполовину затянуто облаками, температура понизилась до -</a:t>
            </a:r>
            <a:r>
              <a:rPr lang="ru-RU" sz="2000" dirty="0" smtClean="0">
                <a:solidFill>
                  <a:prstClr val="black"/>
                </a:solidFill>
              </a:rPr>
              <a:t>20С</a:t>
            </a:r>
            <a:r>
              <a:rPr lang="ru-RU" sz="2000" dirty="0">
                <a:solidFill>
                  <a:prstClr val="black"/>
                </a:solidFill>
              </a:rPr>
              <a:t>. При такой погоде мы прожили до конца месяца.» 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73753" y="5589240"/>
            <a:ext cx="8296210" cy="109540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1.Нарисовать </a:t>
            </a:r>
            <a:r>
              <a:rPr lang="ru-RU" b="1" dirty="0">
                <a:solidFill>
                  <a:schemeClr val="tx1"/>
                </a:solidFill>
              </a:rPr>
              <a:t>диаграмму </a:t>
            </a:r>
            <a:r>
              <a:rPr lang="ru-RU" b="1" dirty="0" smtClean="0">
                <a:solidFill>
                  <a:schemeClr val="tx1"/>
                </a:solidFill>
              </a:rPr>
              <a:t>по  рассказам.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2.Сравнить типы погоды теплого и холодного времени года.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3 Сравнить с диаграммами погоды на экваторе, в тропиках, в Антарктиде.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6553200" cy="36004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Работа в группах: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6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467544" y="764704"/>
            <a:ext cx="8218488" cy="3816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200" dirty="0" smtClean="0"/>
              <a:t>Как построить урок географии, чтобы он был интересным и увлекательным, а знания, полученные на уроке, прочными? Один из способов –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использование дополнительной литературы</a:t>
            </a:r>
            <a:r>
              <a:rPr lang="ru-RU" altLang="ru-RU" sz="3200" dirty="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3200" dirty="0" smtClean="0"/>
              <a:t>Такой вид деятельности способствует развитию творческого воображения, аналитического мышления, эмоционально обогащает урок. </a:t>
            </a:r>
          </a:p>
        </p:txBody>
      </p:sp>
    </p:spTree>
    <p:extLst>
      <p:ext uri="{BB962C8B-B14F-4D97-AF65-F5344CB8AC3E}">
        <p14:creationId xmlns:p14="http://schemas.microsoft.com/office/powerpoint/2010/main" val="247002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611188" y="260350"/>
            <a:ext cx="8075612" cy="58658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b="1" dirty="0" smtClean="0"/>
              <a:t>7 класс.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Из стихотворения «Красное море» Н.С. Гумилева.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dirty="0" smtClean="0"/>
              <a:t>Здравствуй, Красное море, акулья уха,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dirty="0" smtClean="0"/>
              <a:t>Негритянская ванна, песчаный котел!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dirty="0" smtClean="0"/>
              <a:t>На утесах твоих вместо влажного мха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dirty="0" smtClean="0"/>
              <a:t>Известняк, словно каменный кактус, расцвел.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b="1" dirty="0" smtClean="0"/>
              <a:t>Вопросы.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dirty="0" smtClean="0"/>
              <a:t>1. Что характерно для впадины красного моря?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dirty="0" smtClean="0"/>
              <a:t>2. Почему поэт назвал море «акульей ухой»?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dirty="0" smtClean="0"/>
              <a:t>3. Почему у воды в этом море красный цвет?</a:t>
            </a:r>
          </a:p>
        </p:txBody>
      </p:sp>
    </p:spTree>
    <p:extLst>
      <p:ext uri="{BB962C8B-B14F-4D97-AF65-F5344CB8AC3E}">
        <p14:creationId xmlns:p14="http://schemas.microsoft.com/office/powerpoint/2010/main" val="32510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611188" y="260350"/>
            <a:ext cx="8075612" cy="58658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b="1" dirty="0" smtClean="0"/>
              <a:t>8 класс. </a:t>
            </a:r>
            <a:r>
              <a:rPr lang="ru-RU" altLang="ru-RU" b="1" dirty="0" smtClean="0">
                <a:solidFill>
                  <a:srgbClr val="FF0000"/>
                </a:solidFill>
              </a:rPr>
              <a:t>И. З. Суриков. Степь.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1800" dirty="0" smtClean="0"/>
              <a:t>Едешь, едешь, - степь да небо,		Промелькнут перед глазами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1800" dirty="0" smtClean="0"/>
              <a:t>Точно нет им края;				Две – три старых ивы, -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1800" dirty="0" smtClean="0"/>
              <a:t>И стоит вверху, над степью,			И опять в траве волнами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1800" dirty="0" smtClean="0"/>
              <a:t>Тишина немая.				Ветра переливы.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1800" dirty="0" smtClean="0"/>
              <a:t>Нестерпимою </a:t>
            </a:r>
            <a:r>
              <a:rPr lang="ru-RU" altLang="ru-RU" sz="1800" dirty="0" err="1" smtClean="0"/>
              <a:t>жарою</a:t>
            </a:r>
            <a:r>
              <a:rPr lang="ru-RU" altLang="ru-RU" sz="1800" dirty="0" smtClean="0"/>
              <a:t>			Едешь, едешь, степь да  небо,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1800" dirty="0" smtClean="0"/>
              <a:t>Воздух так и пышет;			Степь, все степь, как море;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1800" dirty="0" smtClean="0"/>
              <a:t>Как шумит трава густая,			И взгрустнется поневоле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1800" dirty="0" smtClean="0"/>
              <a:t>Только ухо слышит.			На таком просторе.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1800" b="1" dirty="0" smtClean="0"/>
              <a:t>Вопросы: 1. Чем отличается степь от леса?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1800" b="1" dirty="0" smtClean="0"/>
              <a:t>	  2. Почему поэт сравнивает степь с морем?</a:t>
            </a:r>
          </a:p>
        </p:txBody>
      </p:sp>
    </p:spTree>
    <p:extLst>
      <p:ext uri="{BB962C8B-B14F-4D97-AF65-F5344CB8AC3E}">
        <p14:creationId xmlns:p14="http://schemas.microsoft.com/office/powerpoint/2010/main" val="20582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idx="1"/>
          </p:nvPr>
        </p:nvSpPr>
        <p:spPr>
          <a:xfrm>
            <a:off x="323528" y="260648"/>
            <a:ext cx="8496300" cy="6048375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ja-JP" sz="2000" b="1" dirty="0" smtClean="0"/>
              <a:t>При изучении параграфа 1 - Зачем необходимо изучать географию своей Родины.</a:t>
            </a:r>
            <a:endParaRPr lang="ru-RU" altLang="ja-JP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ja-JP" sz="2000" i="1" dirty="0" smtClean="0"/>
              <a:t>Умение объяснять значение географической науки в развитии России.</a:t>
            </a:r>
            <a:r>
              <a:rPr lang="ru-RU" altLang="ja-JP" sz="2000" dirty="0" smtClean="0"/>
              <a:t>  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ja-JP" sz="2000" dirty="0" smtClean="0"/>
              <a:t>            «Митрофан. Да что такое? Господи боже мой! Пристали с ножом к горлу.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ja-JP" sz="2000" dirty="0" smtClean="0"/>
              <a:t>             Г-жа </a:t>
            </a:r>
            <a:r>
              <a:rPr lang="ru-RU" altLang="ja-JP" sz="2000" dirty="0" err="1" smtClean="0"/>
              <a:t>Простакова</a:t>
            </a:r>
            <a:r>
              <a:rPr lang="ru-RU" altLang="ja-JP" sz="2000" dirty="0" smtClean="0"/>
              <a:t> (</a:t>
            </a:r>
            <a:r>
              <a:rPr lang="ru-RU" altLang="ja-JP" sz="2000" i="1" dirty="0" smtClean="0"/>
              <a:t>Правдину</a:t>
            </a:r>
            <a:r>
              <a:rPr lang="ru-RU" altLang="ja-JP" sz="2000" dirty="0" smtClean="0"/>
              <a:t>). И ведомо, батюшка. Да скажи ему, сделай милость, какая это наука-то, он ее и расскажет.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ja-JP" sz="2000" dirty="0" smtClean="0"/>
              <a:t>             Правдин. Описание земли.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ja-JP" sz="2000" dirty="0" smtClean="0"/>
              <a:t>             Г-жа </a:t>
            </a:r>
            <a:r>
              <a:rPr lang="ru-RU" altLang="ja-JP" sz="2000" dirty="0" err="1" smtClean="0"/>
              <a:t>Простакова</a:t>
            </a:r>
            <a:r>
              <a:rPr lang="ru-RU" altLang="ja-JP" sz="2000" dirty="0" smtClean="0"/>
              <a:t> (</a:t>
            </a:r>
            <a:r>
              <a:rPr lang="ru-RU" altLang="ja-JP" sz="2000" i="1" dirty="0" smtClean="0"/>
              <a:t>Стародуму</a:t>
            </a:r>
            <a:r>
              <a:rPr lang="ru-RU" altLang="ja-JP" sz="2000" dirty="0" smtClean="0"/>
              <a:t>). А к чему бы это служило на первый случай?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ja-JP" sz="2000" dirty="0" smtClean="0"/>
              <a:t>             Стародум. На первый случай годилось бы и к тому, что ежели б случилось ехать, так знаешь, куда едешь.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ja-JP" sz="2000" dirty="0" smtClean="0"/>
              <a:t>             Г-жа </a:t>
            </a:r>
            <a:r>
              <a:rPr lang="ru-RU" altLang="ja-JP" sz="2000" dirty="0" err="1" smtClean="0"/>
              <a:t>Простакова</a:t>
            </a:r>
            <a:r>
              <a:rPr lang="ru-RU" altLang="ja-JP" sz="2000" dirty="0" smtClean="0"/>
              <a:t>. Ах, мой батюшка! Да извозчики-то на что ж? Это их дело. Это-таки и наука-то не дворянская. Дворянин только скажи: повези меня туда, – свезут, куда изволишь».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ja-JP" sz="2000" dirty="0" smtClean="0"/>
              <a:t>                                                                           Д.И. Фонвизин «Недоросль».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ja-JP" sz="2000" b="1" i="1" dirty="0" smtClean="0"/>
              <a:t>Почему именно в России необходимо изучать географию? Приведите не менее трех аргументов.</a:t>
            </a:r>
            <a:r>
              <a:rPr lang="ru-RU" altLang="ja-JP" sz="2000" dirty="0" smtClean="0"/>
              <a:t> 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4796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714375"/>
            <a:ext cx="8258175" cy="36433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2536031"/>
            <a:ext cx="7929562" cy="261610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ru-RU" sz="2400" b="1" i="1" dirty="0">
              <a:solidFill>
                <a:srgbClr val="EDF3AE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заключение хочется сказать, что формирование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познавательных универсальных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учебных действий возможно на уроках географии при использовании различных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педагогических технологий.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95474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264"/>
            <a:ext cx="6629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</a:t>
            </a:r>
            <a:br>
              <a:rPr lang="ru-RU" sz="8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8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 внимание!</a:t>
            </a:r>
            <a:endParaRPr lang="ru-RU" sz="8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2832141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Познавательные универсальные учебные действия </a:t>
            </a:r>
            <a:r>
              <a:rPr lang="ru-RU" b="1" dirty="0"/>
              <a:t>– это система способов познания окружающего мира.</a:t>
            </a:r>
          </a:p>
        </p:txBody>
      </p:sp>
    </p:spTree>
    <p:extLst>
      <p:ext uri="{BB962C8B-B14F-4D97-AF65-F5344CB8AC3E}">
        <p14:creationId xmlns:p14="http://schemas.microsoft.com/office/powerpoint/2010/main" val="33426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800" b="1" dirty="0" smtClean="0"/>
              <a:t>Познавательные УУД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484784"/>
            <a:ext cx="7308304" cy="3840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/>
              <a:t>	</a:t>
            </a:r>
            <a:r>
              <a:rPr lang="ru-RU" altLang="ru-RU" sz="2800" b="1" dirty="0" smtClean="0"/>
              <a:t>Формируются через развитие познавательной активности и интереса</a:t>
            </a:r>
            <a:r>
              <a:rPr lang="ru-RU" altLang="ru-RU" sz="28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/>
              <a:t>	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Познавательная активность </a:t>
            </a:r>
            <a:r>
              <a:rPr lang="ru-RU" altLang="ru-RU" sz="2800" dirty="0" smtClean="0"/>
              <a:t>– </a:t>
            </a:r>
            <a:r>
              <a:rPr lang="ru-RU" altLang="ru-RU" sz="2800" b="1" dirty="0" smtClean="0"/>
              <a:t>любознательность, любопытство, потребность в расширении кругозора.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/>
              <a:t>	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Познавательный интерес </a:t>
            </a:r>
            <a:r>
              <a:rPr lang="ru-RU" altLang="ru-RU" sz="2800" b="1" dirty="0" smtClean="0"/>
              <a:t>– избирательная направленность личности на предметы и явления, окружающую действительность. Он носит поисковый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19043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14875" y="2214563"/>
            <a:ext cx="4214813" cy="1928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400" b="1" dirty="0">
                <a:solidFill>
                  <a:prstClr val="black"/>
                </a:solidFill>
                <a:latin typeface="Trebuchet MS"/>
              </a:rPr>
              <a:t>«Я слышу – я забываю,   </a:t>
            </a:r>
          </a:p>
          <a:p>
            <a:pPr algn="r">
              <a:defRPr/>
            </a:pPr>
            <a:r>
              <a:rPr lang="ru-RU" sz="2400" b="1" dirty="0">
                <a:solidFill>
                  <a:prstClr val="black"/>
                </a:solidFill>
                <a:latin typeface="Trebuchet MS"/>
              </a:rPr>
              <a:t>я вижу – я запоминаю, </a:t>
            </a:r>
          </a:p>
          <a:p>
            <a:pPr algn="r">
              <a:defRPr/>
            </a:pPr>
            <a:r>
              <a:rPr lang="ru-RU" sz="2400" b="1" dirty="0">
                <a:solidFill>
                  <a:prstClr val="black"/>
                </a:solidFill>
                <a:latin typeface="Trebuchet MS"/>
              </a:rPr>
              <a:t>я делаю – я понимаю». </a:t>
            </a:r>
          </a:p>
          <a:p>
            <a:pPr algn="r">
              <a:defRPr/>
            </a:pPr>
            <a:endParaRPr lang="ru-RU" sz="2400" b="1" dirty="0">
              <a:solidFill>
                <a:prstClr val="black"/>
              </a:solidFill>
              <a:latin typeface="Trebuchet MS"/>
            </a:endParaRPr>
          </a:p>
          <a:p>
            <a:pPr algn="r">
              <a:defRPr/>
            </a:pPr>
            <a:r>
              <a:rPr lang="ru-RU" sz="2400" b="1" i="1" dirty="0">
                <a:solidFill>
                  <a:prstClr val="black"/>
                </a:solidFill>
                <a:latin typeface="Trebuchet MS"/>
              </a:rPr>
              <a:t>  Китайская мудрость.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214438"/>
            <a:ext cx="4000500" cy="414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6102090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67000"/>
            <a:ext cx="6842720" cy="1143000"/>
          </a:xfrm>
        </p:spPr>
        <p:txBody>
          <a:bodyPr/>
          <a:lstStyle/>
          <a:p>
            <a:pPr lvl="0"/>
            <a:r>
              <a:rPr lang="ru-RU" altLang="ru-RU" sz="3200" b="1" cap="none" spc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Для организации деятельности в группе использую глаголы-действия: </a:t>
            </a:r>
            <a:r>
              <a:rPr lang="ru-RU" altLang="ru-RU" sz="3200" b="1" cap="none" spc="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назовите, опишите, определите, расскажите, перечислите.</a:t>
            </a:r>
            <a:br>
              <a:rPr lang="ru-RU" altLang="ru-RU" sz="3200" b="1" cap="none" spc="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altLang="ru-RU" sz="3200" b="1" cap="none" spc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Ученики в группах:</a:t>
            </a:r>
            <a:br>
              <a:rPr lang="ru-RU" altLang="ru-RU" sz="3200" b="1" cap="none" spc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altLang="ru-RU" sz="3200" b="1" cap="none" spc="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впитывают, запоминают, узнают.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altLang="ru-RU" sz="3200" b="1" cap="none" spc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Приемы формирование </a:t>
            </a:r>
            <a:r>
              <a:rPr lang="ru-RU" altLang="ru-RU" sz="3200" b="1" i="1" cap="none" spc="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познавательных</a:t>
            </a:r>
            <a:r>
              <a:rPr lang="ru-RU" altLang="ru-RU" sz="3200" b="1" cap="none" spc="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 универсальных учебных </a:t>
            </a:r>
            <a:r>
              <a:rPr lang="ru-RU" altLang="ru-RU" sz="3200" b="1" cap="none" spc="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действий на уроках </a:t>
            </a:r>
            <a:r>
              <a:rPr lang="ru-RU" altLang="ru-RU" sz="3200" b="1" cap="none" spc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географии: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4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7825" y="240073"/>
            <a:ext cx="5221288" cy="1143000"/>
          </a:xfrm>
          <a:noFill/>
        </p:spPr>
        <p:txBody>
          <a:bodyPr wrap="square" lIns="92075" tIns="46037" rIns="92075" bIns="46037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b="1" cap="none" dirty="0" smtClean="0">
                <a:solidFill>
                  <a:srgbClr val="FF0000"/>
                </a:solidFill>
              </a:rPr>
              <a:t>Приём  «Корзина идей»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0938" y="1676400"/>
            <a:ext cx="7993062" cy="4416425"/>
          </a:xfrm>
        </p:spPr>
        <p:txBody>
          <a:bodyPr lIns="92075" tIns="46037" rIns="92075" bIns="46037"/>
          <a:lstStyle/>
          <a:p>
            <a:pPr marL="514350" indent="-514350">
              <a:spcBef>
                <a:spcPct val="50000"/>
              </a:spcBef>
              <a:buClr>
                <a:srgbClr val="0000FF"/>
              </a:buClr>
              <a:buAutoNum type="arabicParenR"/>
            </a:pPr>
            <a:r>
              <a:rPr lang="ru-RU" sz="2600" b="1" i="1" dirty="0" smtClean="0">
                <a:solidFill>
                  <a:srgbClr val="000066"/>
                </a:solidFill>
              </a:rPr>
              <a:t>На </a:t>
            </a:r>
            <a:r>
              <a:rPr lang="ru-RU" sz="2600" b="1" i="1" dirty="0">
                <a:solidFill>
                  <a:srgbClr val="000066"/>
                </a:solidFill>
              </a:rPr>
              <a:t>доске можно нарисовать значок корзины, в которой условно будет собрано все то, что все ученики вместе знают об изучаемой теме</a:t>
            </a:r>
            <a:r>
              <a:rPr lang="ru-RU" sz="2600" b="1" i="1" dirty="0" smtClean="0">
                <a:solidFill>
                  <a:srgbClr val="000066"/>
                </a:solidFill>
              </a:rPr>
              <a:t>.</a:t>
            </a:r>
          </a:p>
          <a:p>
            <a:pPr marL="0" indent="0">
              <a:spcBef>
                <a:spcPct val="50000"/>
              </a:spcBef>
              <a:buClr>
                <a:srgbClr val="0000FF"/>
              </a:buClr>
              <a:buNone/>
            </a:pPr>
            <a:r>
              <a:rPr lang="ru-RU" altLang="ru-RU" sz="2800" b="1" dirty="0" smtClean="0"/>
              <a:t>Пример: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altLang="ru-RU" sz="2800" b="1" dirty="0"/>
              <a:t> </a:t>
            </a:r>
            <a:r>
              <a:rPr lang="ru-RU" altLang="ru-RU" sz="2800" b="1" dirty="0" smtClean="0"/>
              <a:t>    1</a:t>
            </a:r>
            <a:r>
              <a:rPr lang="ru-RU" altLang="ru-RU" sz="2800" b="1" dirty="0"/>
              <a:t>. </a:t>
            </a:r>
            <a:r>
              <a:rPr lang="ru-RU" altLang="ru-RU" sz="2800" b="1" dirty="0" smtClean="0"/>
              <a:t>При изучении темы </a:t>
            </a:r>
            <a:r>
              <a:rPr lang="ru-RU" altLang="ru-RU" sz="2800" b="1" dirty="0"/>
              <a:t>«Мировой океан»» можно предложить учащимся высказать, как они думают, какими свойствами обладает вода в океане, привести примеры. </a:t>
            </a:r>
            <a:endParaRPr lang="ru-RU" sz="2600" b="1" i="1" dirty="0" smtClean="0">
              <a:solidFill>
                <a:srgbClr val="000066"/>
              </a:solidFill>
            </a:endParaRPr>
          </a:p>
        </p:txBody>
      </p:sp>
      <p:pic>
        <p:nvPicPr>
          <p:cNvPr id="54276" name="Picture 4" descr="j043264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188913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962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7825" y="240073"/>
            <a:ext cx="5221288" cy="1143000"/>
          </a:xfrm>
          <a:noFill/>
        </p:spPr>
        <p:txBody>
          <a:bodyPr wrap="square" lIns="92075" tIns="46037" rIns="92075" bIns="46037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b="1" cap="none" dirty="0" smtClean="0">
                <a:solidFill>
                  <a:srgbClr val="FF0000"/>
                </a:solidFill>
              </a:rPr>
              <a:t>Приём  «Да-</a:t>
            </a:r>
            <a:r>
              <a:rPr lang="ru-RU" b="1" cap="none" dirty="0" err="1" smtClean="0">
                <a:solidFill>
                  <a:srgbClr val="FF0000"/>
                </a:solidFill>
              </a:rPr>
              <a:t>нетка</a:t>
            </a:r>
            <a:r>
              <a:rPr lang="ru-RU" b="1" cap="none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24562" y="1304925"/>
            <a:ext cx="7993062" cy="4416425"/>
          </a:xfrm>
        </p:spPr>
        <p:txBody>
          <a:bodyPr lIns="92075" tIns="46037" rIns="92075" bIns="46037"/>
          <a:lstStyle/>
          <a:p>
            <a:pPr marL="514350" indent="-514350">
              <a:spcBef>
                <a:spcPct val="50000"/>
              </a:spcBef>
              <a:buClr>
                <a:srgbClr val="0000FF"/>
              </a:buClr>
              <a:buAutoNum type="arabicParenR"/>
            </a:pPr>
            <a:r>
              <a:rPr lang="ru-RU" sz="2600" b="1" i="1" dirty="0">
                <a:solidFill>
                  <a:srgbClr val="000066"/>
                </a:solidFill>
              </a:rPr>
              <a:t>Учитель загадывает географический объект. Учащиеся пытаются найти ответ, задавая вопросы, на которые учитель может ответить только словами: "да", "нет", "и да и нет</a:t>
            </a:r>
            <a:r>
              <a:rPr lang="ru-RU" sz="2600" b="1" i="1" dirty="0" smtClean="0">
                <a:solidFill>
                  <a:srgbClr val="000066"/>
                </a:solidFill>
              </a:rPr>
              <a:t>".</a:t>
            </a:r>
          </a:p>
          <a:p>
            <a:pPr marL="0" indent="0">
              <a:spcBef>
                <a:spcPct val="50000"/>
              </a:spcBef>
              <a:buClr>
                <a:srgbClr val="0000FF"/>
              </a:buClr>
              <a:buNone/>
            </a:pPr>
            <a:r>
              <a:rPr lang="ru-RU" altLang="ru-RU" sz="2800" b="1" dirty="0" smtClean="0"/>
              <a:t>Пример:</a:t>
            </a:r>
          </a:p>
          <a:p>
            <a:pPr marL="0" indent="0">
              <a:spcBef>
                <a:spcPct val="50000"/>
              </a:spcBef>
              <a:buClr>
                <a:srgbClr val="0000FF"/>
              </a:buClr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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 океан омывает материк Евразию? - да;</a:t>
            </a:r>
          </a:p>
          <a:p>
            <a:pPr marL="0" indent="0">
              <a:spcBef>
                <a:spcPct val="50000"/>
              </a:spcBef>
              <a:buClr>
                <a:srgbClr val="0000FF"/>
              </a:buClr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Этот  океан самый большой? – да;</a:t>
            </a:r>
          </a:p>
          <a:p>
            <a:pPr marL="0" indent="0">
              <a:spcBef>
                <a:spcPct val="50000"/>
              </a:spcBef>
              <a:buClr>
                <a:srgbClr val="0000FF"/>
              </a:buClr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Этот океан самый теплый? – нет;</a:t>
            </a:r>
          </a:p>
          <a:p>
            <a:pPr marL="0" indent="0">
              <a:spcBef>
                <a:spcPct val="50000"/>
              </a:spcBef>
              <a:buClr>
                <a:srgbClr val="0000FF"/>
              </a:buClr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Этот океан открыл Магеллан ? – да.</a:t>
            </a:r>
          </a:p>
          <a:p>
            <a:pPr marL="0" indent="0">
              <a:spcBef>
                <a:spcPct val="50000"/>
              </a:spcBef>
              <a:buClr>
                <a:srgbClr val="0000FF"/>
              </a:buClr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делают вывод, что это- Тихий океан.</a:t>
            </a:r>
          </a:p>
          <a:p>
            <a:pPr marL="0" indent="0">
              <a:spcBef>
                <a:spcPct val="50000"/>
              </a:spcBef>
              <a:buClr>
                <a:srgbClr val="0000FF"/>
              </a:buClr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ru-RU" sz="2600" b="1" i="1" dirty="0" smtClean="0">
              <a:solidFill>
                <a:srgbClr val="000066"/>
              </a:solidFill>
            </a:endParaRPr>
          </a:p>
        </p:txBody>
      </p:sp>
      <p:pic>
        <p:nvPicPr>
          <p:cNvPr id="54276" name="Picture 4" descr="j043264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188913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04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1396</Words>
  <Application>Microsoft Office PowerPoint</Application>
  <PresentationFormat>Экран (4:3)</PresentationFormat>
  <Paragraphs>157</Paragraphs>
  <Slides>28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Mod</vt:lpstr>
      <vt:lpstr>Приемы формирования познавательных универсальных учебных действий на уроках географии</vt:lpstr>
      <vt:lpstr>УУД - это система действий, которая обеспечивает возможность самостоятельно осуществлять учебную деятельность   </vt:lpstr>
      <vt:lpstr> Познавательные универсальные учебные действия – это система способов познания окружающего мира.</vt:lpstr>
      <vt:lpstr>Познавательные УУД</vt:lpstr>
      <vt:lpstr>Презентация PowerPoint</vt:lpstr>
      <vt:lpstr>Для организации деятельности в группе использую глаголы-действия: назовите, опишите, определите, расскажите, перечислите. Ученики в группах: впитывают, запоминают, узнают.</vt:lpstr>
      <vt:lpstr>Приемы формирование познавательных универсальных учебных действий на уроках географии:</vt:lpstr>
      <vt:lpstr>Приём  «Корзина идей»</vt:lpstr>
      <vt:lpstr>Приём  «Да-нетка»</vt:lpstr>
      <vt:lpstr>Приём  «Шаг за шагом»</vt:lpstr>
      <vt:lpstr>Приём  «Лови ошибку»</vt:lpstr>
      <vt:lpstr>Приём  «Верно неверно»</vt:lpstr>
      <vt:lpstr>Презентация PowerPoint</vt:lpstr>
      <vt:lpstr>Приём  «Фантастическая добавка»</vt:lpstr>
      <vt:lpstr>Работа с картой</vt:lpstr>
      <vt:lpstr>Презентация PowerPoint</vt:lpstr>
      <vt:lpstr> Работа с картами</vt:lpstr>
      <vt:lpstr>Презентация PowerPoint</vt:lpstr>
      <vt:lpstr>Работа в контурных картах</vt:lpstr>
      <vt:lpstr>Презентация PowerPoint</vt:lpstr>
      <vt:lpstr>Презентация PowerPoint</vt:lpstr>
      <vt:lpstr>Работа в группах: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формирования познавательных универсальных учебных действий на уроках географии</dc:title>
  <dc:creator>Сергей Русаков</dc:creator>
  <cp:lastModifiedBy>Сергей</cp:lastModifiedBy>
  <cp:revision>50</cp:revision>
  <dcterms:created xsi:type="dcterms:W3CDTF">2018-11-17T11:13:11Z</dcterms:created>
  <dcterms:modified xsi:type="dcterms:W3CDTF">2018-11-20T09:47:29Z</dcterms:modified>
</cp:coreProperties>
</file>