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9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97" r:id="rId26"/>
    <p:sldId id="288" r:id="rId27"/>
    <p:sldId id="290" r:id="rId28"/>
    <p:sldId id="293" r:id="rId29"/>
    <p:sldId id="292" r:id="rId30"/>
    <p:sldId id="294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4660"/>
  </p:normalViewPr>
  <p:slideViewPr>
    <p:cSldViewPr>
      <p:cViewPr varScale="1">
        <p:scale>
          <a:sx n="71" d="100"/>
          <a:sy n="71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673EE9-BF5D-47DF-A472-167DF04531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E60144-F9BF-489B-82A8-36DADF05EF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F6DDA2-0801-469E-BC86-0978BAFF5E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D50468-6A0D-46D5-82FF-46C8832537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7D3579-B49A-407F-AABD-DF450C729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3C87CA-F87A-43CE-9F5B-903B32A089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02A2DA-604E-48EF-97B0-D2D87C13F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EE5D45-D956-4309-ACA0-F360C8C677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CCECA1-CEE1-436C-B798-1CF43B4BD7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72F011-B471-4DEC-BDA9-7E7CFA53CA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84A904-D4F6-45B9-857C-19915C182E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576DDD-6FE4-4CE1-8061-520F7EC488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829761"/>
          </a:xfrm>
        </p:spPr>
        <p:txBody>
          <a:bodyPr/>
          <a:lstStyle/>
          <a:p>
            <a:r>
              <a:rPr lang="ru-RU" dirty="0" smtClean="0"/>
              <a:t>Приемы подготовки к изложению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789040"/>
            <a:ext cx="5108104" cy="1199704"/>
          </a:xfrm>
        </p:spPr>
        <p:txBody>
          <a:bodyPr>
            <a:normAutofit/>
          </a:bodyPr>
          <a:lstStyle/>
          <a:p>
            <a:pPr lvl="3"/>
            <a:r>
              <a:rPr lang="ru-RU" sz="2800" dirty="0" smtClean="0"/>
              <a:t>Прокопчик О.В.</a:t>
            </a:r>
          </a:p>
          <a:p>
            <a:r>
              <a:rPr lang="ru-RU" sz="2800" dirty="0" smtClean="0"/>
              <a:t>Г. Клин, МОУ-Гимназия №1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98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92150"/>
            <a:ext cx="7696200" cy="55451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i="1" dirty="0" smtClean="0">
                <a:solidFill>
                  <a:srgbClr val="0000FF"/>
                </a:solidFill>
              </a:rPr>
              <a:t>Он знал разные языки: </a:t>
            </a:r>
            <a:r>
              <a:rPr lang="ru-RU" sz="4800" b="1" i="1" dirty="0" smtClean="0">
                <a:solidFill>
                  <a:srgbClr val="FF0000"/>
                </a:solidFill>
              </a:rPr>
              <a:t>немецкий, французский, итальянский</a:t>
            </a:r>
            <a:r>
              <a:rPr lang="ru-RU" sz="4800" i="1" dirty="0" smtClean="0">
                <a:solidFill>
                  <a:srgbClr val="FF0000"/>
                </a:solidFill>
              </a:rPr>
              <a:t> и </a:t>
            </a:r>
            <a:r>
              <a:rPr lang="ru-RU" sz="4800" b="1" i="1" dirty="0" smtClean="0">
                <a:solidFill>
                  <a:srgbClr val="FF0000"/>
                </a:solidFill>
              </a:rPr>
              <a:t>молдавский</a:t>
            </a:r>
            <a:r>
              <a:rPr lang="ru-RU" sz="4800" i="1" dirty="0" smtClean="0">
                <a:solidFill>
                  <a:srgbClr val="FF0000"/>
                </a:solidFill>
              </a:rPr>
              <a:t>, </a:t>
            </a:r>
            <a:r>
              <a:rPr lang="ru-RU" sz="4800" i="1" dirty="0" smtClean="0">
                <a:solidFill>
                  <a:srgbClr val="0000FF"/>
                </a:solidFill>
              </a:rPr>
              <a:t>и никто не мог распознать в нём русского.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696200" cy="51133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5400" i="1" dirty="0" smtClean="0">
                <a:solidFill>
                  <a:schemeClr val="tx2"/>
                </a:solidFill>
              </a:rPr>
              <a:t>Он знал </a:t>
            </a:r>
            <a:r>
              <a:rPr lang="ru-RU" sz="5400" i="1" dirty="0" smtClean="0">
                <a:solidFill>
                  <a:srgbClr val="FF0000"/>
                </a:solidFill>
              </a:rPr>
              <a:t>разные языки</a:t>
            </a:r>
            <a:r>
              <a:rPr lang="ru-RU" sz="5400" i="1" dirty="0" smtClean="0">
                <a:solidFill>
                  <a:schemeClr val="tx2"/>
                </a:solidFill>
              </a:rPr>
              <a:t>: и никто не мог распознать в нём русского.</a:t>
            </a:r>
            <a:r>
              <a:rPr lang="ru-RU" sz="5400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60350"/>
            <a:ext cx="7696200" cy="54006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smtClean="0">
                <a:solidFill>
                  <a:srgbClr val="0000FF"/>
                </a:solidFill>
              </a:rPr>
              <a:t>При ОБОБЩЕНИИ необходимо:</a:t>
            </a:r>
            <a:endParaRPr lang="ru-RU" sz="4000" smtClean="0">
              <a:solidFill>
                <a:srgbClr val="0000FF"/>
              </a:solidFill>
            </a:endParaRPr>
          </a:p>
          <a:p>
            <a:pPr eaLnBrk="1" hangingPunct="1"/>
            <a:r>
              <a:rPr lang="ru-RU" sz="4000" smtClean="0"/>
              <a:t>вычленить единичные факты;</a:t>
            </a:r>
          </a:p>
          <a:p>
            <a:pPr eaLnBrk="1" hangingPunct="1"/>
            <a:r>
              <a:rPr lang="ru-RU" sz="4000" smtClean="0"/>
              <a:t>подобрать языковые средства их обобщённой передачи;</a:t>
            </a:r>
          </a:p>
          <a:p>
            <a:pPr eaLnBrk="1" hangingPunct="1"/>
            <a:r>
              <a:rPr lang="ru-RU" sz="4000" smtClean="0"/>
              <a:t>составить новый текст.</a:t>
            </a:r>
          </a:p>
          <a:p>
            <a:pPr eaLnBrk="1" hangingPunct="1">
              <a:buFontTx/>
              <a:buNone/>
            </a:pP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3375"/>
            <a:ext cx="7696200" cy="6191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dirty="0" smtClean="0"/>
              <a:t>  </a:t>
            </a:r>
            <a:r>
              <a:rPr lang="ru-RU" i="1" dirty="0" smtClean="0">
                <a:solidFill>
                  <a:srgbClr val="0000FF"/>
                </a:solidFill>
              </a:rPr>
              <a:t>Жители посёлка проводят свой досуг по-разному. </a:t>
            </a:r>
            <a:r>
              <a:rPr lang="ru-RU" b="1" i="1" dirty="0" smtClean="0">
                <a:solidFill>
                  <a:srgbClr val="FF0000"/>
                </a:solidFill>
              </a:rPr>
              <a:t>Кто-то перечитывает любимые с детства жюль-верновские романы; кто-то проводит много времени на реке или в лесу. Основное занятие подростков - спортивные игры и соревнования. Самым запоминающимся событием был прошлогодний велокросс.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76250"/>
            <a:ext cx="7696200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dirty="0" smtClean="0"/>
              <a:t>   </a:t>
            </a:r>
            <a:r>
              <a:rPr lang="ru-RU" sz="4800" i="1" dirty="0" smtClean="0">
                <a:solidFill>
                  <a:schemeClr val="tx2"/>
                </a:solidFill>
              </a:rPr>
              <a:t>Жители посёлка проводят свой досуг по-разному, </a:t>
            </a:r>
            <a:r>
              <a:rPr lang="ru-RU" sz="4800" b="1" i="1" dirty="0" smtClean="0">
                <a:solidFill>
                  <a:srgbClr val="FF0000"/>
                </a:solidFill>
              </a:rPr>
              <a:t>в зависимости от вкусов и привычек.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696200" cy="59039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</a:t>
            </a:r>
            <a:r>
              <a:rPr lang="ru-RU" smtClean="0">
                <a:solidFill>
                  <a:schemeClr val="tx2"/>
                </a:solidFill>
              </a:rPr>
              <a:t>При</a:t>
            </a:r>
            <a:r>
              <a:rPr lang="ru-RU" b="1" smtClean="0">
                <a:solidFill>
                  <a:schemeClr val="tx2"/>
                </a:solidFill>
              </a:rPr>
              <a:t> УПРОЩЕНИИ</a:t>
            </a:r>
            <a:r>
              <a:rPr lang="ru-RU" smtClean="0">
                <a:solidFill>
                  <a:schemeClr val="tx2"/>
                </a:solidFill>
              </a:rPr>
              <a:t> необходимо: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заменить сложное предложение простым;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заменить предложение или его часть указательным местоимением;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объединить два или три предложения в одно;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разбить сложное предложение на сокращённые простые;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перевести прямую речь в косвенную.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smtClean="0"/>
              <a:t>  </a:t>
            </a:r>
            <a:r>
              <a:rPr lang="ru-RU" sz="4400" b="1" i="1" smtClean="0"/>
              <a:t>1. Замена придаточного определительного предложения синонимичным определением.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7696200" cy="568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smtClean="0"/>
              <a:t>   </a:t>
            </a:r>
            <a:r>
              <a:rPr lang="ru-RU" sz="4400" i="1" smtClean="0">
                <a:solidFill>
                  <a:srgbClr val="0000FF"/>
                </a:solidFill>
              </a:rPr>
              <a:t>Небольшое помещение на втором этаже занимает фирма, </a:t>
            </a:r>
            <a:r>
              <a:rPr lang="ru-RU" sz="4400" b="1" i="1" smtClean="0">
                <a:solidFill>
                  <a:srgbClr val="0000FF"/>
                </a:solidFill>
              </a:rPr>
              <a:t>которая предлагает своим клиентам туры по всем континентам и странам.</a:t>
            </a:r>
            <a:r>
              <a:rPr lang="ru-RU" sz="4400" smtClean="0">
                <a:solidFill>
                  <a:srgbClr val="0000FF"/>
                </a:solidFill>
              </a:rPr>
              <a:t/>
            </a:r>
            <a:br>
              <a:rPr lang="ru-RU" sz="4400" smtClean="0">
                <a:solidFill>
                  <a:srgbClr val="0000FF"/>
                </a:solidFill>
              </a:rPr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696200" cy="4937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smtClean="0"/>
              <a:t>   </a:t>
            </a:r>
            <a:r>
              <a:rPr lang="ru-RU" sz="4800" i="1" smtClean="0">
                <a:solidFill>
                  <a:schemeClr val="tx2"/>
                </a:solidFill>
              </a:rPr>
              <a:t>Небольшое помещение на втором этаже занимает </a:t>
            </a:r>
            <a:r>
              <a:rPr lang="ru-RU" sz="4800" b="1" i="1" smtClean="0">
                <a:solidFill>
                  <a:schemeClr val="tx2"/>
                </a:solidFill>
              </a:rPr>
              <a:t>туристическая</a:t>
            </a:r>
            <a:r>
              <a:rPr lang="ru-RU" sz="4800" i="1" smtClean="0">
                <a:solidFill>
                  <a:schemeClr val="tx2"/>
                </a:solidFill>
              </a:rPr>
              <a:t> фирма.</a:t>
            </a:r>
            <a:r>
              <a:rPr lang="ru-RU" sz="480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76250"/>
            <a:ext cx="7696200" cy="5329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/>
              <a:t>  </a:t>
            </a:r>
            <a:r>
              <a:rPr lang="ru-RU" sz="4800" b="1" i="1" smtClean="0"/>
              <a:t>2. Замена придаточного обстоятельственного предложения деепричастным оборотом.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3375"/>
            <a:ext cx="7696200" cy="5903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  </a:t>
            </a:r>
            <a:r>
              <a:rPr lang="ru-RU" sz="3600" b="1" smtClean="0"/>
              <a:t>Сжатое изложение</a:t>
            </a:r>
            <a:r>
              <a:rPr lang="ru-RU" sz="3600" smtClean="0"/>
              <a:t> - это обработанный пересказ прослушанного или прочитанного текста, при котором </a:t>
            </a:r>
            <a:r>
              <a:rPr lang="ru-RU" sz="3600" i="1" smtClean="0"/>
              <a:t>"максимально выражен необходимый смысл при минимальной затрате речевых средств"</a:t>
            </a:r>
            <a:r>
              <a:rPr lang="ru-RU" sz="3600" smtClean="0"/>
              <a:t> (Валгина Н.С.)</a:t>
            </a:r>
            <a:br>
              <a:rPr lang="ru-RU" sz="36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Когда читаешь дневник Никитина,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i="1" dirty="0" smtClean="0">
                <a:solidFill>
                  <a:srgbClr val="0000FF"/>
                </a:solidFill>
              </a:rPr>
              <a:t>то чувствуешь его беспредельную любовь к родине.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dirty="0" smtClean="0"/>
              <a:t>  </a:t>
            </a:r>
            <a:r>
              <a:rPr lang="ru-RU" sz="4800" b="1" i="1" dirty="0" smtClean="0">
                <a:solidFill>
                  <a:srgbClr val="FF0000"/>
                </a:solidFill>
              </a:rPr>
              <a:t>Читая дневник Никитина,</a:t>
            </a:r>
            <a:r>
              <a:rPr lang="ru-RU" sz="4800" i="1" dirty="0" smtClean="0">
                <a:solidFill>
                  <a:srgbClr val="FF0000"/>
                </a:solidFill>
              </a:rPr>
              <a:t> </a:t>
            </a:r>
            <a:r>
              <a:rPr lang="ru-RU" sz="4800" i="1" dirty="0" smtClean="0">
                <a:solidFill>
                  <a:schemeClr val="tx2"/>
                </a:solidFill>
              </a:rPr>
              <a:t>чувствуешь его беспредельную любовь к родине.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92150"/>
            <a:ext cx="7696200" cy="4794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/>
              <a:t>  </a:t>
            </a:r>
            <a:r>
              <a:rPr lang="ru-RU" sz="5400" b="1" i="1" smtClean="0"/>
              <a:t>3. Сокращение количества структурных частей сложного предложения.</a:t>
            </a:r>
            <a:r>
              <a:rPr lang="ru-RU" sz="5400" smtClean="0"/>
              <a:t/>
            </a:r>
            <a:br>
              <a:rPr lang="ru-RU" sz="54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20713"/>
            <a:ext cx="7696200" cy="5657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dirty="0" smtClean="0"/>
              <a:t>  </a:t>
            </a:r>
            <a:r>
              <a:rPr lang="ru-RU" sz="4000" i="1" dirty="0" smtClean="0">
                <a:solidFill>
                  <a:srgbClr val="0000FF"/>
                </a:solidFill>
              </a:rPr>
              <a:t>Приятно смотреть на зимородка, </a:t>
            </a:r>
            <a:r>
              <a:rPr lang="ru-RU" sz="4000" b="1" i="1" dirty="0" smtClean="0">
                <a:solidFill>
                  <a:srgbClr val="FF0000"/>
                </a:solidFill>
              </a:rPr>
              <a:t>который, плавно опустившись на ветку ольхи, склонившуюся к самому зеркалу реки, принялся подкарауливать добычу.</a:t>
            </a:r>
            <a:r>
              <a:rPr lang="ru-RU" sz="4000" dirty="0" smtClean="0">
                <a:solidFill>
                  <a:srgbClr val="0000FF"/>
                </a:solidFill>
              </a:rPr>
              <a:t/>
            </a:r>
            <a:br>
              <a:rPr lang="ru-RU" sz="4000" dirty="0" smtClean="0">
                <a:solidFill>
                  <a:srgbClr val="0000FF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764704"/>
            <a:ext cx="7696200" cy="47212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dirty="0" smtClean="0"/>
              <a:t>  </a:t>
            </a:r>
            <a:r>
              <a:rPr lang="ru-RU" sz="4400" i="1" dirty="0" smtClean="0">
                <a:solidFill>
                  <a:schemeClr val="tx2"/>
                </a:solidFill>
              </a:rPr>
              <a:t>Приятно смотреть на зимородка, </a:t>
            </a:r>
            <a:r>
              <a:rPr lang="ru-RU" sz="4400" b="1" i="1" dirty="0" smtClean="0">
                <a:solidFill>
                  <a:srgbClr val="FF0000"/>
                </a:solidFill>
              </a:rPr>
              <a:t>который плавно опустился на ветку ольхи и принялся подкарауливать добычу.</a:t>
            </a:r>
            <a:r>
              <a:rPr lang="ru-RU" sz="4400" dirty="0" smtClean="0">
                <a:solidFill>
                  <a:schemeClr val="tx2"/>
                </a:solidFill>
              </a:rPr>
              <a:t/>
            </a:r>
            <a:br>
              <a:rPr lang="ru-RU" sz="4400" dirty="0" smtClean="0">
                <a:solidFill>
                  <a:schemeClr val="tx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700809"/>
            <a:ext cx="6912768" cy="2160240"/>
          </a:xfrm>
        </p:spPr>
        <p:txBody>
          <a:bodyPr>
            <a:noAutofit/>
          </a:bodyPr>
          <a:lstStyle/>
          <a:p>
            <a:r>
              <a:rPr lang="ru-RU" sz="6000" dirty="0" smtClean="0"/>
              <a:t>Этапы работы с   текстом			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930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696200" cy="6048375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ru-RU" sz="2800" b="1" u="sng" dirty="0" smtClean="0">
                <a:solidFill>
                  <a:schemeClr val="tx2"/>
                </a:solidFill>
              </a:rPr>
              <a:t>1 этап: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Определите ТЕМУ текста (о чём текст?).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ru-RU" sz="2400" b="1" dirty="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2. Сформулируйте ОСНОВНУЮ МЫСЛЬ (чему учит текст?)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3. Определите СТИЛЬ текста и ТИП речи, особенности построения текста.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4. Составьте ПЛАН текста, выделяя </a:t>
            </a:r>
            <a:r>
              <a:rPr lang="ru-RU" sz="2400" b="1" dirty="0" err="1" smtClean="0"/>
              <a:t>микротемы</a:t>
            </a:r>
            <a:r>
              <a:rPr lang="ru-RU" sz="2400" b="1" dirty="0" smtClean="0"/>
              <a:t> каждой части и озаглавливая их.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Вопросный;</a:t>
            </a:r>
          </a:p>
          <a:p>
            <a:pPr eaLnBrk="1" hangingPunct="1"/>
            <a:r>
              <a:rPr lang="ru-RU" sz="4800" smtClean="0"/>
              <a:t>Назывной;</a:t>
            </a:r>
          </a:p>
          <a:p>
            <a:pPr eaLnBrk="1" hangingPunct="1"/>
            <a:r>
              <a:rPr lang="ru-RU" sz="4800" smtClean="0"/>
              <a:t>Тезисный.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Типы планов: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3375"/>
            <a:ext cx="7696200" cy="5759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u="sng" smtClean="0">
                <a:solidFill>
                  <a:schemeClr val="tx2"/>
                </a:solidFill>
              </a:rPr>
              <a:t>2 этап: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1. Отметьте в каждой микротеме СУЩЕСТВЕННОЕ и ДОПОЛНИТЕЛЬНОЕ в каждой части.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2. Определите СПОСОБ сокращения текста</a:t>
            </a:r>
            <a:r>
              <a:rPr lang="ru-RU" sz="2800" smtClean="0"/>
              <a:t> (исключение, обобщение, упрощение).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3. Напишите СЖАТОЕ изложение каждой части, свяжите их между собой, чтобы получился текст.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8913"/>
            <a:ext cx="7696200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/>
              <a:t>  </a:t>
            </a:r>
            <a:r>
              <a:rPr lang="ru-RU" sz="2800" b="1" smtClean="0">
                <a:solidFill>
                  <a:schemeClr val="tx2"/>
                </a:solidFill>
              </a:rPr>
              <a:t>Помните о главных УСЛОВИЯХ в написании изложения:</a:t>
            </a:r>
            <a:endParaRPr lang="ru-RU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800" smtClean="0"/>
              <a:t>необходимо передать содержание как каждой микротемы, так и всего текста в целом;</a:t>
            </a:r>
          </a:p>
          <a:p>
            <a:pPr eaLnBrk="1" hangingPunct="1"/>
            <a:r>
              <a:rPr lang="ru-RU" sz="2800" smtClean="0"/>
              <a:t>не объединять микротемы в один абзац;</a:t>
            </a:r>
          </a:p>
          <a:p>
            <a:pPr eaLnBrk="1" hangingPunct="1"/>
            <a:r>
              <a:rPr lang="ru-RU" sz="2800" smtClean="0"/>
              <a:t>каждый абзац начинать с красной строки;</a:t>
            </a:r>
          </a:p>
          <a:p>
            <a:pPr eaLnBrk="1" hangingPunct="1"/>
            <a:r>
              <a:rPr lang="ru-RU" sz="2800" smtClean="0"/>
              <a:t>объём изложения - 90-100 слов;</a:t>
            </a:r>
          </a:p>
          <a:p>
            <a:pPr eaLnBrk="1" hangingPunct="1"/>
            <a:r>
              <a:rPr lang="ru-RU" sz="2800" smtClean="0"/>
              <a:t>пишите изложение аккуратно, разборчивым почерком.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7696200" cy="5010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u="sng" smtClean="0">
                <a:solidFill>
                  <a:schemeClr val="tx2"/>
                </a:solidFill>
              </a:rPr>
              <a:t>Запомни!!!</a:t>
            </a:r>
          </a:p>
          <a:p>
            <a:pPr algn="ctr" eaLnBrk="1" hangingPunct="1">
              <a:buFontTx/>
              <a:buNone/>
            </a:pPr>
            <a:r>
              <a:rPr lang="ru-RU" sz="4000" b="1" smtClean="0">
                <a:solidFill>
                  <a:srgbClr val="0000FF"/>
                </a:solidFill>
              </a:rPr>
              <a:t>Сжатое изложение должно быть коротким по форме, но НЕ бедным по содержанию.</a:t>
            </a:r>
            <a:r>
              <a:rPr lang="ru-RU" sz="4000" smtClean="0">
                <a:solidFill>
                  <a:srgbClr val="0000FF"/>
                </a:solidFill>
              </a:rPr>
              <a:t/>
            </a:r>
            <a:br>
              <a:rPr lang="ru-RU" sz="4000" smtClean="0">
                <a:solidFill>
                  <a:srgbClr val="0000FF"/>
                </a:solidFill>
              </a:rPr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smtClean="0">
                <a:solidFill>
                  <a:srgbClr val="0000FF"/>
                </a:solidFill>
              </a:rPr>
              <a:t>Изложение нужно проверять ТРИ раза!!!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chemeClr val="tx2"/>
                </a:solidFill>
              </a:rPr>
              <a:t>Помни!!!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sz="4800" b="1" smtClean="0"/>
              <a:t>1. исключение, </a:t>
            </a:r>
            <a:br>
              <a:rPr lang="ru-RU" sz="4800" b="1" smtClean="0"/>
            </a:br>
            <a:r>
              <a:rPr lang="ru-RU" sz="4800" b="1" smtClean="0"/>
              <a:t>2. обобщение, </a:t>
            </a:r>
            <a:br>
              <a:rPr lang="ru-RU" sz="4800" b="1" smtClean="0"/>
            </a:br>
            <a:r>
              <a:rPr lang="ru-RU" sz="4800" b="1" smtClean="0"/>
              <a:t>3. упрощение.</a:t>
            </a:r>
            <a:r>
              <a:rPr lang="ru-RU" smtClean="0"/>
              <a:t>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Три способа сжатия текста: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696200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   </a:t>
            </a:r>
            <a:r>
              <a:rPr lang="ru-RU" sz="2800" b="1" smtClean="0">
                <a:solidFill>
                  <a:schemeClr val="tx2"/>
                </a:solidFill>
              </a:rPr>
              <a:t>При ИСКЛЮЧЕНИИ необходимо: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выделить главное (существенное) и детали (подробности);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убрать детали;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пропустить предложения, содержащие второстепенные факты;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пропустить предложения с описаниями и рассуждениями;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объединить существенное;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</a:rPr>
              <a:t>составить новый текст.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60350"/>
            <a:ext cx="7696200" cy="61928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Варианты ИСКЛЮЧЕНИЯ:</a:t>
            </a:r>
            <a:r>
              <a:rPr lang="ru-RU" sz="4400" dirty="0" smtClean="0">
                <a:solidFill>
                  <a:srgbClr val="000099"/>
                </a:solidFill>
              </a:rPr>
              <a:t/>
            </a:r>
            <a:br>
              <a:rPr lang="ru-RU" sz="4400" dirty="0" smtClean="0">
                <a:solidFill>
                  <a:srgbClr val="000099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1. </a:t>
            </a:r>
            <a:r>
              <a:rPr lang="ru-RU" sz="4000" dirty="0"/>
              <a:t>И</a:t>
            </a:r>
            <a:r>
              <a:rPr lang="ru-RU" sz="4000" dirty="0" smtClean="0"/>
              <a:t>сключаем 1 или несколько </a:t>
            </a:r>
            <a:r>
              <a:rPr lang="ru-RU" sz="4000" b="1" dirty="0" smtClean="0"/>
              <a:t>синонимов</a:t>
            </a:r>
            <a:r>
              <a:rPr lang="ru-RU" sz="4000" dirty="0" smtClean="0"/>
              <a:t> в ряду однородных членов, сохраняем тот из синонимов, который обладает наибольшей ёмкостью в данном контексте.   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6613"/>
            <a:ext cx="7696200" cy="52562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i="1" dirty="0" smtClean="0"/>
              <a:t>   </a:t>
            </a:r>
            <a:r>
              <a:rPr lang="ru-RU" sz="4400" i="1" dirty="0" smtClean="0">
                <a:solidFill>
                  <a:srgbClr val="0000FF"/>
                </a:solidFill>
              </a:rPr>
              <a:t>У каждого человека, заходившего в комнату к малышам, на лице появлялась </a:t>
            </a:r>
            <a:r>
              <a:rPr lang="ru-RU" sz="4400" b="1" i="1" dirty="0" smtClean="0">
                <a:solidFill>
                  <a:srgbClr val="FF0000"/>
                </a:solidFill>
              </a:rPr>
              <a:t>радостная, светлая, приветливая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i="1" dirty="0" smtClean="0">
                <a:solidFill>
                  <a:srgbClr val="0000FF"/>
                </a:solidFill>
              </a:rPr>
              <a:t>улыбка.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76250"/>
            <a:ext cx="7696200" cy="5689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5400" i="1" dirty="0" smtClean="0">
                <a:solidFill>
                  <a:schemeClr val="tx2"/>
                </a:solidFill>
              </a:rPr>
              <a:t>У каждого человека, заходившего в комнату к малышам, на лице появлялась </a:t>
            </a:r>
            <a:r>
              <a:rPr lang="ru-RU" sz="5400" b="1" i="1" dirty="0" smtClean="0">
                <a:solidFill>
                  <a:srgbClr val="FF0000"/>
                </a:solidFill>
              </a:rPr>
              <a:t>приветливая</a:t>
            </a:r>
            <a:r>
              <a:rPr lang="ru-RU" sz="5400" i="1" dirty="0" smtClean="0">
                <a:solidFill>
                  <a:srgbClr val="FF0000"/>
                </a:solidFill>
              </a:rPr>
              <a:t> </a:t>
            </a:r>
            <a:r>
              <a:rPr lang="ru-RU" sz="5400" i="1" dirty="0" smtClean="0">
                <a:solidFill>
                  <a:schemeClr val="tx2"/>
                </a:solidFill>
              </a:rPr>
              <a:t>улыбка.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050"/>
            <a:ext cx="7696200" cy="53292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/>
              <a:t>2. </a:t>
            </a:r>
            <a:r>
              <a:rPr lang="ru-RU" sz="3600" dirty="0"/>
              <a:t>У</a:t>
            </a:r>
            <a:r>
              <a:rPr lang="ru-RU" sz="3600" dirty="0" smtClean="0"/>
              <a:t>даляем из текста поясняющие конструкции, например, ряд </a:t>
            </a:r>
            <a:r>
              <a:rPr lang="ru-RU" sz="3600" b="1" u="sng" dirty="0" smtClean="0"/>
              <a:t>однородных членов</a:t>
            </a:r>
            <a:r>
              <a:rPr lang="ru-RU" sz="3600" u="sng" dirty="0" smtClean="0"/>
              <a:t> </a:t>
            </a:r>
            <a:r>
              <a:rPr lang="ru-RU" sz="3600" dirty="0" smtClean="0"/>
              <a:t>при обобщающем слове или ряд </a:t>
            </a:r>
            <a:r>
              <a:rPr lang="ru-RU" sz="3600" b="1" u="sng" dirty="0" smtClean="0"/>
              <a:t>простых предложений</a:t>
            </a:r>
            <a:r>
              <a:rPr lang="ru-RU" sz="3600" u="sng" dirty="0" smtClean="0"/>
              <a:t> </a:t>
            </a:r>
            <a:r>
              <a:rPr lang="ru-RU" sz="3600" dirty="0" smtClean="0"/>
              <a:t>в составе бессоюзного сложного, поясняющих содержание первой части.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420</Words>
  <Application>Microsoft Office PowerPoint</Application>
  <PresentationFormat>Экран (4:3)</PresentationFormat>
  <Paragraphs>66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Открытая</vt:lpstr>
      <vt:lpstr>Приемы подготовки к изложению</vt:lpstr>
      <vt:lpstr>Презентация PowerPoint</vt:lpstr>
      <vt:lpstr>Презентация PowerPoint</vt:lpstr>
      <vt:lpstr>Три способа сжатия текста: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работы с   текстом   </vt:lpstr>
      <vt:lpstr>Презентация PowerPoint</vt:lpstr>
      <vt:lpstr>Типы планов:</vt:lpstr>
      <vt:lpstr>Презентация PowerPoint</vt:lpstr>
      <vt:lpstr>Презентация PowerPoint</vt:lpstr>
      <vt:lpstr>Помни!!!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Маер</dc:creator>
  <cp:lastModifiedBy>Prokopchik</cp:lastModifiedBy>
  <cp:revision>8</cp:revision>
  <dcterms:created xsi:type="dcterms:W3CDTF">2011-01-30T07:35:20Z</dcterms:created>
  <dcterms:modified xsi:type="dcterms:W3CDTF">2019-01-21T16:08:14Z</dcterms:modified>
</cp:coreProperties>
</file>