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83" r:id="rId2"/>
    <p:sldId id="285" r:id="rId3"/>
    <p:sldId id="287" r:id="rId4"/>
    <p:sldId id="289" r:id="rId5"/>
    <p:sldId id="300" r:id="rId6"/>
    <p:sldId id="303" r:id="rId7"/>
    <p:sldId id="310" r:id="rId8"/>
    <p:sldId id="312" r:id="rId9"/>
    <p:sldId id="259" r:id="rId10"/>
    <p:sldId id="260" r:id="rId11"/>
    <p:sldId id="316" r:id="rId12"/>
    <p:sldId id="315" r:id="rId13"/>
    <p:sldId id="317" r:id="rId14"/>
    <p:sldId id="314" r:id="rId15"/>
    <p:sldId id="313" r:id="rId16"/>
    <p:sldId id="273" r:id="rId17"/>
    <p:sldId id="335" r:id="rId18"/>
    <p:sldId id="333" r:id="rId19"/>
    <p:sldId id="334" r:id="rId20"/>
    <p:sldId id="349" r:id="rId21"/>
    <p:sldId id="339" r:id="rId22"/>
    <p:sldId id="337" r:id="rId23"/>
    <p:sldId id="336" r:id="rId24"/>
    <p:sldId id="331" r:id="rId25"/>
    <p:sldId id="345" r:id="rId26"/>
    <p:sldId id="348" r:id="rId27"/>
    <p:sldId id="346" r:id="rId28"/>
    <p:sldId id="330" r:id="rId29"/>
    <p:sldId id="328" r:id="rId30"/>
    <p:sldId id="329" r:id="rId31"/>
    <p:sldId id="276" r:id="rId32"/>
    <p:sldId id="305" r:id="rId33"/>
    <p:sldId id="307" r:id="rId34"/>
    <p:sldId id="28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 varScale="1">
        <p:scale>
          <a:sx n="83" d="100"/>
          <a:sy n="8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6EE5-47D3-4759-95C8-7D639F600429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2F93F-293C-4B35-853F-6415D9127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0C16-12AA-4796-A385-476583CCC414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BC6D-0259-4717-9A19-F20C88D2A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19930-C168-4237-878B-B46C01A2C014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4CBA-925C-49D3-B847-8A918DCBB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F321D-1688-44E9-9CFF-5B2AD2574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CEEB-5CB8-4C7D-9321-C050479BE287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5CBB-47A1-4884-83F0-3C2133DFB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AD72-C15F-4233-814E-51BD41699F29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57AB0-437D-45B7-9385-41F08D9B5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3E4A-8D25-478F-906B-87C41535CB14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C831-AF27-40AB-BC58-CCF0C4F9D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BE69E-A3A7-4B46-9523-7E8AD254ADD7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5A8C-7345-4CB1-9168-F50283877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500A0-4FF4-471D-B579-818EF8B15C29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65FC-2239-41B2-95CA-A95E6337E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1ACD-5A8A-4C36-BA2B-8758AE2D5D5E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CED9-3945-4C0B-B729-D5CC1F44C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16CAF-85BF-4BB6-AD5A-AE85392B3BF0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17B1-7D8D-4DEE-AF48-37526B73C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523D-FF4E-43E1-AD03-25725AB26F76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33D85-1C72-450F-A681-DA71E4208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4FD61B-2E8F-4841-973D-8989305BC4C4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71F6B0-7100-4D14-948D-B8BDD69B1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9" r:id="rId2"/>
    <p:sldLayoutId id="2147483961" r:id="rId3"/>
    <p:sldLayoutId id="2147483958" r:id="rId4"/>
    <p:sldLayoutId id="2147483957" r:id="rId5"/>
    <p:sldLayoutId id="2147483956" r:id="rId6"/>
    <p:sldLayoutId id="2147483955" r:id="rId7"/>
    <p:sldLayoutId id="2147483954" r:id="rId8"/>
    <p:sldLayoutId id="2147483962" r:id="rId9"/>
    <p:sldLayoutId id="2147483953" r:id="rId10"/>
    <p:sldLayoutId id="2147483952" r:id="rId11"/>
    <p:sldLayoutId id="21474839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11.png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653136"/>
            <a:ext cx="7920880" cy="18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ПОДГОТОВИЛА: учитель математики </a:t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Круглова Марина Александровна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31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981075"/>
            <a:ext cx="7920806" cy="331202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/>
            <a:r>
              <a:rPr lang="ru-RU" sz="3600" b="1" i="1" smtClean="0"/>
              <a:t>Доклад-ПРЕЗЕНТАЦИЯ:</a:t>
            </a:r>
            <a:r>
              <a:rPr lang="ru-RU" sz="3600" smtClean="0"/>
              <a:t> </a:t>
            </a:r>
            <a:r>
              <a:rPr lang="ru-RU" sz="3600" b="1" i="1" smtClean="0">
                <a:solidFill>
                  <a:srgbClr val="083763"/>
                </a:solidFill>
              </a:rPr>
              <a:t>«Применение информационно-коммуникационных технологий в обучении детей с ограниченными возможностями здоровья».</a:t>
            </a:r>
            <a:br>
              <a:rPr lang="ru-RU" sz="3600" b="1" i="1" smtClean="0">
                <a:solidFill>
                  <a:srgbClr val="083763"/>
                </a:solidFill>
              </a:rPr>
            </a:br>
            <a:endParaRPr lang="ru-RU" sz="3600" b="1" i="1" smtClean="0">
              <a:solidFill>
                <a:srgbClr val="0837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9648825" cy="11525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i="1" dirty="0" smtClean="0"/>
              <a:t>Особое внимание на занятиях с применением компьютерной техники уделяется </a:t>
            </a:r>
            <a:r>
              <a:rPr lang="ru-RU" sz="2700" b="1" i="1" dirty="0" err="1" smtClean="0"/>
              <a:t>здоровьесберегающим</a:t>
            </a:r>
            <a:r>
              <a:rPr lang="ru-RU" sz="2700" b="1" i="1" dirty="0" smtClean="0"/>
              <a:t> технологиям: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700213"/>
            <a:ext cx="8362950" cy="3960812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i="1" dirty="0" smtClean="0"/>
              <a:t>Учитывается соблюдение  технических, санитарно-гигиенических  требований к занятию. Проведение физкультминуток, зарядки для глаз на таких уроках обязательны. Физкультминутку для воспитанников также можно провести с помощью презентации.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i="1" dirty="0" smtClean="0"/>
              <a:t>Существуют также компьютерные программы-тренажёры для глаз, позволяющие дать отдых глазам ребёнка.</a:t>
            </a:r>
            <a:endParaRPr lang="ru-RU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41587979 w 21600"/>
              <a:gd name="T1" fmla="*/ 0 h 21600"/>
              <a:gd name="T2" fmla="*/ 31269078 w 21600"/>
              <a:gd name="T3" fmla="*/ 0 h 21600"/>
              <a:gd name="T4" fmla="*/ 0 w 21600"/>
              <a:gd name="T5" fmla="*/ 43864995 h 21600"/>
              <a:gd name="T6" fmla="*/ 0 w 21600"/>
              <a:gd name="T7" fmla="*/ 58340611 h 21600"/>
              <a:gd name="T8" fmla="*/ 0 w 21600"/>
              <a:gd name="T9" fmla="*/ 72816184 h 21600"/>
              <a:gd name="T10" fmla="*/ 21522153 w 21600"/>
              <a:gd name="T11" fmla="*/ 60383499 h 21600"/>
              <a:gd name="T12" fmla="*/ 43044257 w 21600"/>
              <a:gd name="T13" fmla="*/ 30191720 h 21600"/>
              <a:gd name="T14" fmla="*/ 51906892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51051215 w 21600"/>
              <a:gd name="T1" fmla="*/ 0 h 21600"/>
              <a:gd name="T2" fmla="*/ 38384264 w 21600"/>
              <a:gd name="T3" fmla="*/ 0 h 21600"/>
              <a:gd name="T4" fmla="*/ 0 w 21600"/>
              <a:gd name="T5" fmla="*/ 49948086 h 21600"/>
              <a:gd name="T6" fmla="*/ 0 w 21600"/>
              <a:gd name="T7" fmla="*/ 66431147 h 21600"/>
              <a:gd name="T8" fmla="*/ 0 w 21600"/>
              <a:gd name="T9" fmla="*/ 82914130 h 21600"/>
              <a:gd name="T10" fmla="*/ 26419411 w 21600"/>
              <a:gd name="T11" fmla="*/ 68757305 h 21600"/>
              <a:gd name="T12" fmla="*/ 52838821 w 21600"/>
              <a:gd name="T13" fmla="*/ 34378653 h 21600"/>
              <a:gd name="T14" fmla="*/ 63718126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6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48" descr="Штриховой диагональный 2"/>
          <p:cNvSpPr>
            <a:spLocks/>
          </p:cNvSpPr>
          <p:nvPr/>
        </p:nvSpPr>
        <p:spPr bwMode="auto">
          <a:xfrm rot="-126566">
            <a:off x="-393700" y="5222875"/>
            <a:ext cx="9864725" cy="2884488"/>
          </a:xfrm>
          <a:custGeom>
            <a:avLst/>
            <a:gdLst>
              <a:gd name="T0" fmla="*/ 2147483647 w 6102"/>
              <a:gd name="T1" fmla="*/ 2147483647 h 1632"/>
              <a:gd name="T2" fmla="*/ 2147483647 w 6102"/>
              <a:gd name="T3" fmla="*/ 2147483647 h 1632"/>
              <a:gd name="T4" fmla="*/ 2147483647 w 6102"/>
              <a:gd name="T5" fmla="*/ 2147483647 h 1632"/>
              <a:gd name="T6" fmla="*/ 2147483647 w 6102"/>
              <a:gd name="T7" fmla="*/ 2147483647 h 1632"/>
              <a:gd name="T8" fmla="*/ 2147483647 w 6102"/>
              <a:gd name="T9" fmla="*/ 2147483647 h 1632"/>
              <a:gd name="T10" fmla="*/ 2147483647 w 6102"/>
              <a:gd name="T11" fmla="*/ 2147483647 h 1632"/>
              <a:gd name="T12" fmla="*/ 2147483647 w 6102"/>
              <a:gd name="T13" fmla="*/ 2147483647 h 1632"/>
              <a:gd name="T14" fmla="*/ 2147483647 w 6102"/>
              <a:gd name="T15" fmla="*/ 2147483647 h 1632"/>
              <a:gd name="T16" fmla="*/ 2147483647 w 6102"/>
              <a:gd name="T17" fmla="*/ 2147483647 h 1632"/>
              <a:gd name="T18" fmla="*/ 2147483647 w 6102"/>
              <a:gd name="T19" fmla="*/ 2147483647 h 1632"/>
              <a:gd name="T20" fmla="*/ 2147483647 w 6102"/>
              <a:gd name="T21" fmla="*/ 2147483647 h 1632"/>
              <a:gd name="T22" fmla="*/ 2147483647 w 6102"/>
              <a:gd name="T23" fmla="*/ 2147483647 h 1632"/>
              <a:gd name="T24" fmla="*/ 2147483647 w 6102"/>
              <a:gd name="T25" fmla="*/ 2147483647 h 1632"/>
              <a:gd name="T26" fmla="*/ 2147483647 w 6102"/>
              <a:gd name="T27" fmla="*/ 2147483647 h 1632"/>
              <a:gd name="T28" fmla="*/ 2147483647 w 6102"/>
              <a:gd name="T29" fmla="*/ 2147483647 h 1632"/>
              <a:gd name="T30" fmla="*/ 2147483647 w 6102"/>
              <a:gd name="T31" fmla="*/ 2147483647 h 1632"/>
              <a:gd name="T32" fmla="*/ 2147483647 w 6102"/>
              <a:gd name="T33" fmla="*/ 2147483647 h 1632"/>
              <a:gd name="T34" fmla="*/ 2147483647 w 6102"/>
              <a:gd name="T35" fmla="*/ 2147483647 h 1632"/>
              <a:gd name="T36" fmla="*/ 2147483647 w 6102"/>
              <a:gd name="T37" fmla="*/ 2147483647 h 1632"/>
              <a:gd name="T38" fmla="*/ 2147483647 w 6102"/>
              <a:gd name="T39" fmla="*/ 2147483647 h 1632"/>
              <a:gd name="T40" fmla="*/ 2147483647 w 6102"/>
              <a:gd name="T41" fmla="*/ 2147483647 h 1632"/>
              <a:gd name="T42" fmla="*/ 2147483647 w 6102"/>
              <a:gd name="T43" fmla="*/ 2147483647 h 1632"/>
              <a:gd name="T44" fmla="*/ 2147483647 w 6102"/>
              <a:gd name="T45" fmla="*/ 2147483647 h 1632"/>
              <a:gd name="T46" fmla="*/ 2147483647 w 6102"/>
              <a:gd name="T47" fmla="*/ 2147483647 h 1632"/>
              <a:gd name="T48" fmla="*/ 2147483647 w 6102"/>
              <a:gd name="T49" fmla="*/ 2147483647 h 1632"/>
              <a:gd name="T50" fmla="*/ 2147483647 w 6102"/>
              <a:gd name="T51" fmla="*/ 2147483647 h 1632"/>
              <a:gd name="T52" fmla="*/ 2147483647 w 6102"/>
              <a:gd name="T53" fmla="*/ 2147483647 h 1632"/>
              <a:gd name="T54" fmla="*/ 2147483647 w 6102"/>
              <a:gd name="T55" fmla="*/ 2147483647 h 1632"/>
              <a:gd name="T56" fmla="*/ 2147483647 w 6102"/>
              <a:gd name="T57" fmla="*/ 2147483647 h 1632"/>
              <a:gd name="T58" fmla="*/ 2147483647 w 6102"/>
              <a:gd name="T59" fmla="*/ 2147483647 h 1632"/>
              <a:gd name="T60" fmla="*/ 2147483647 w 6102"/>
              <a:gd name="T61" fmla="*/ 2147483647 h 1632"/>
              <a:gd name="T62" fmla="*/ 2147483647 w 6102"/>
              <a:gd name="T63" fmla="*/ 2147483647 h 1632"/>
              <a:gd name="T64" fmla="*/ 2147483647 w 6102"/>
              <a:gd name="T65" fmla="*/ 2147483647 h 1632"/>
              <a:gd name="T66" fmla="*/ 2147483647 w 6102"/>
              <a:gd name="T67" fmla="*/ 2147483647 h 1632"/>
              <a:gd name="T68" fmla="*/ 2147483647 w 6102"/>
              <a:gd name="T69" fmla="*/ 2147483647 h 1632"/>
              <a:gd name="T70" fmla="*/ 2147483647 w 6102"/>
              <a:gd name="T71" fmla="*/ 2147483647 h 1632"/>
              <a:gd name="T72" fmla="*/ 2147483647 w 6102"/>
              <a:gd name="T73" fmla="*/ 2147483647 h 1632"/>
              <a:gd name="T74" fmla="*/ 2147483647 w 6102"/>
              <a:gd name="T75" fmla="*/ 2147483647 h 1632"/>
              <a:gd name="T76" fmla="*/ 2147483647 w 6102"/>
              <a:gd name="T77" fmla="*/ 2147483647 h 1632"/>
              <a:gd name="T78" fmla="*/ 2147483647 w 6102"/>
              <a:gd name="T79" fmla="*/ 2147483647 h 1632"/>
              <a:gd name="T80" fmla="*/ 2147483647 w 6102"/>
              <a:gd name="T81" fmla="*/ 2147483647 h 1632"/>
              <a:gd name="T82" fmla="*/ 2147483647 w 6102"/>
              <a:gd name="T83" fmla="*/ 2147483647 h 1632"/>
              <a:gd name="T84" fmla="*/ 2147483647 w 6102"/>
              <a:gd name="T85" fmla="*/ 2147483647 h 16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102"/>
              <a:gd name="T130" fmla="*/ 0 h 1632"/>
              <a:gd name="T131" fmla="*/ 6102 w 6102"/>
              <a:gd name="T132" fmla="*/ 1632 h 16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 w="9525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endParaRPr lang="ru-RU"/>
          </a:p>
        </p:txBody>
      </p:sp>
      <p:pic>
        <p:nvPicPr>
          <p:cNvPr id="13332" name="Picture 20" descr="7182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</a:blip>
          <a:srcRect b="25627"/>
          <a:stretch>
            <a:fillRect/>
          </a:stretch>
        </p:blipFill>
        <p:spPr bwMode="auto">
          <a:xfrm>
            <a:off x="900113" y="836613"/>
            <a:ext cx="7129462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 rot="280536">
            <a:off x="1692275" y="188913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pic>
        <p:nvPicPr>
          <p:cNvPr id="13335" name="Picture 23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5661025"/>
            <a:ext cx="8651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klev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724400"/>
            <a:ext cx="152241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klev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427" flipH="1">
            <a:off x="5364163" y="4724400"/>
            <a:ext cx="13716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5300663"/>
            <a:ext cx="12922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5661025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Ins0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1296988" y="2708275"/>
            <a:ext cx="12969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Ins31"/>
          <p:cNvPicPr>
            <a:picLocks noChangeAspect="1" noChangeArrowheads="1" noCrop="1"/>
          </p:cNvPicPr>
          <p:nvPr/>
        </p:nvPicPr>
        <p:blipFill>
          <a:blip r:embed="rId7" cstate="print">
            <a:lum bright="-12000"/>
          </a:blip>
          <a:srcRect/>
          <a:stretch>
            <a:fillRect/>
          </a:stretch>
        </p:blipFill>
        <p:spPr bwMode="auto">
          <a:xfrm rot="-718568">
            <a:off x="412750" y="1430338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8" name="AutoShape 36"/>
          <p:cNvSpPr>
            <a:spLocks noChangeArrowheads="1"/>
          </p:cNvSpPr>
          <p:nvPr/>
        </p:nvSpPr>
        <p:spPr bwMode="auto">
          <a:xfrm rot="290088">
            <a:off x="971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290088">
            <a:off x="5651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97821">
            <a:off x="1763713" y="333375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516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lIns="91430" tIns="45715" rIns="91430" bIns="45715"/>
          <a:lstStyle/>
          <a:p>
            <a:endParaRPr lang="ru-RU"/>
          </a:p>
        </p:txBody>
      </p:sp>
      <p:pic>
        <p:nvPicPr>
          <p:cNvPr id="13361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esenka_o_raduge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2" name="Picture 50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021388"/>
            <a:ext cx="8651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3" name="Picture 51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949950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4" name="Picture 52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5949950"/>
            <a:ext cx="8651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5" name="Picture 53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165850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87 L 0.41336 0.2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 " pathEditMode="relative" rAng="-962626" ptsTypes="fffff">
                                      <p:cBhvr>
                                        <p:cTn id="109" dur="2000" spd="-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3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37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1"/>
                </p:tgtEl>
              </p:cMediaNode>
            </p:audio>
          </p:childTnLst>
        </p:cTn>
      </p:par>
    </p:tnLst>
    <p:bldLst>
      <p:bldP spid="13315" grpId="0" animBg="1"/>
      <p:bldP spid="13315" grpId="1" animBg="1"/>
      <p:bldP spid="13315" grpId="2" animBg="1"/>
      <p:bldP spid="13348" grpId="0" animBg="1"/>
      <p:bldP spid="13349" grpId="0" animBg="1"/>
      <p:bldP spid="13350" grpId="0" animBg="1"/>
      <p:bldP spid="13350" grpId="1" animBg="1"/>
      <p:bldP spid="13333" grpId="0" animBg="1"/>
      <p:bldP spid="13333" grpId="1" animBg="1"/>
      <p:bldP spid="13352" grpId="0" animBg="1"/>
      <p:bldP spid="13352" grpId="1" animBg="1"/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6" grpId="0" animBg="1"/>
      <p:bldP spid="13356" grpId="1" animBg="1"/>
      <p:bldP spid="13358" grpId="0" animBg="1"/>
      <p:bldP spid="1335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80400" cy="1081087"/>
          </a:xfrm>
        </p:spPr>
        <p:txBody>
          <a:bodyPr/>
          <a:lstStyle/>
          <a:p>
            <a:r>
              <a:rPr lang="ru-RU" sz="2000" b="1" i="1" smtClean="0"/>
              <a:t>По сравнению с традиционными формами обучения детей с ОВЗ компьютер обладает рядом преимуществ :</a:t>
            </a:r>
            <a:br>
              <a:rPr lang="ru-RU" sz="2000" b="1" i="1" smtClean="0"/>
            </a:br>
            <a:endParaRPr lang="ru-RU" sz="2000" b="1" i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989138"/>
            <a:ext cx="8291512" cy="4103687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предъявление информации на экране компьютера в игровой форме вызывает у детей огромный интерес;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несет в себе образный тип информации, понятный детям;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движения, звук, мультипликация надолго привлекает внимание ребенка;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проблемные задачи, поощрение ребенка при их правильном решении самим компьютером являются стимулом познавательной активности детей;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предоставляет возможность индивидуализации обучения;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в процессе своей деятельности за компьютером ребенок с ОВЗ приобретает уверенность в себе, в том, что он многое может;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позволяет моделировать такие жизненные ситуации, которые нельзя увидеть в повседневной жизни (полет ракеты, половодье, неожиданные и необычные эффекты);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компьютер очень "терпелив", никогда не ругает ребенка за ошибки, а ждет, пока он сам исправит их.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08963" cy="1223963"/>
          </a:xfrm>
        </p:spPr>
        <p:txBody>
          <a:bodyPr/>
          <a:lstStyle/>
          <a:p>
            <a:r>
              <a:rPr lang="ru-RU" sz="2800" b="1" i="1" smtClean="0"/>
              <a:t>Рекомендации в использовании ИКТ:</a:t>
            </a:r>
            <a:br>
              <a:rPr lang="ru-RU" sz="2800" b="1" i="1" smtClean="0"/>
            </a:br>
            <a:endParaRPr lang="ru-RU" sz="2800" b="1" i="1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7620000" cy="47847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1900" i="1" dirty="0" smtClean="0"/>
          </a:p>
          <a:p>
            <a:r>
              <a:rPr lang="ru-RU" sz="2000" i="1" dirty="0" smtClean="0"/>
              <a:t>Компьютерные </a:t>
            </a:r>
            <a:r>
              <a:rPr lang="ru-RU" sz="1600" i="1" dirty="0" smtClean="0">
                <a:latin typeface="Arial" charset="0"/>
              </a:rPr>
              <a:t>технологии</a:t>
            </a:r>
            <a:r>
              <a:rPr lang="ru-RU" sz="2000" i="1" dirty="0" smtClean="0">
                <a:latin typeface="Arial" charset="0"/>
              </a:rPr>
              <a:t> </a:t>
            </a:r>
            <a:r>
              <a:rPr lang="ru-RU" sz="2000" i="1" dirty="0" smtClean="0"/>
              <a:t> не должны</a:t>
            </a:r>
            <a:r>
              <a:rPr lang="ru-RU" sz="1600" i="1" dirty="0" smtClean="0"/>
              <a:t> </a:t>
            </a:r>
            <a:r>
              <a:rPr lang="ru-RU" sz="1600" i="1" dirty="0" smtClean="0">
                <a:latin typeface="Arial" charset="0"/>
              </a:rPr>
              <a:t>полностью </a:t>
            </a:r>
            <a:r>
              <a:rPr lang="ru-RU" sz="2000" i="1" dirty="0" smtClean="0"/>
              <a:t>подменять собой </a:t>
            </a:r>
            <a:r>
              <a:rPr lang="ru-RU" sz="1600" i="1" dirty="0" err="1" smtClean="0">
                <a:latin typeface="Arial" charset="0"/>
              </a:rPr>
              <a:t>общедидактические</a:t>
            </a:r>
            <a:r>
              <a:rPr lang="ru-RU" sz="1600" i="1" dirty="0" smtClean="0">
                <a:latin typeface="Arial" charset="0"/>
              </a:rPr>
              <a:t> приёмы обучения</a:t>
            </a:r>
            <a:r>
              <a:rPr lang="ru-RU" sz="2000" i="1" dirty="0" smtClean="0"/>
              <a:t>, а должны входить в структуру </a:t>
            </a:r>
            <a:r>
              <a:rPr lang="ru-RU" sz="1600" i="1" dirty="0" smtClean="0">
                <a:latin typeface="Arial" charset="0"/>
              </a:rPr>
              <a:t>урока и дополнять их</a:t>
            </a:r>
            <a:r>
              <a:rPr lang="ru-RU" sz="1600" i="1" dirty="0" smtClean="0"/>
              <a:t>. </a:t>
            </a:r>
          </a:p>
          <a:p>
            <a:r>
              <a:rPr lang="ru-RU" sz="2000" i="1" dirty="0" smtClean="0"/>
              <a:t>Игры</a:t>
            </a:r>
            <a:r>
              <a:rPr lang="ru-RU" sz="2000" i="1" dirty="0" smtClean="0">
                <a:latin typeface="Arial" charset="0"/>
              </a:rPr>
              <a:t>, </a:t>
            </a:r>
            <a:r>
              <a:rPr lang="ru-RU" sz="1600" i="1" dirty="0" smtClean="0">
                <a:latin typeface="Arial" charset="0"/>
              </a:rPr>
              <a:t>задания, тренажёры</a:t>
            </a:r>
            <a:r>
              <a:rPr lang="ru-RU" sz="1600" i="1" dirty="0" smtClean="0"/>
              <a:t> </a:t>
            </a:r>
            <a:r>
              <a:rPr lang="ru-RU" sz="2000" i="1" dirty="0" smtClean="0"/>
              <a:t>должны  соответствовать возрастным возможностям детей.</a:t>
            </a:r>
          </a:p>
          <a:p>
            <a:r>
              <a:rPr lang="ru-RU" sz="1800" i="1" dirty="0" smtClean="0"/>
              <a:t>Особое место в проведении подобного рода занятий занимает предварительная работа с детьми</a:t>
            </a:r>
          </a:p>
          <a:p>
            <a:r>
              <a:rPr lang="ru-RU" sz="1900" i="1" dirty="0" smtClean="0"/>
              <a:t>Необходима подготовка вариантов </a:t>
            </a:r>
            <a:r>
              <a:rPr lang="ru-RU" sz="1900" i="1" dirty="0" err="1" smtClean="0"/>
              <a:t>разноуровневых</a:t>
            </a:r>
            <a:r>
              <a:rPr lang="ru-RU" sz="1900" i="1" dirty="0" smtClean="0"/>
              <a:t> заданий</a:t>
            </a:r>
          </a:p>
          <a:p>
            <a:r>
              <a:rPr lang="ru-RU" sz="1900" i="1" dirty="0" smtClean="0"/>
              <a:t>По ходу занятий необходимо проводить </a:t>
            </a:r>
            <a:r>
              <a:rPr lang="ru-RU" sz="1900" i="1" dirty="0" err="1" smtClean="0"/>
              <a:t>физминутки</a:t>
            </a:r>
            <a:r>
              <a:rPr lang="ru-RU" sz="1900" i="1" dirty="0" smtClean="0"/>
              <a:t>.</a:t>
            </a:r>
          </a:p>
          <a:p>
            <a:r>
              <a:rPr lang="ru-RU" sz="1900" i="1" dirty="0" smtClean="0"/>
              <a:t>Все</a:t>
            </a:r>
            <a:r>
              <a:rPr lang="ru-RU" sz="1900" i="1" dirty="0" smtClean="0">
                <a:latin typeface="Arial" charset="0"/>
              </a:rPr>
              <a:t> </a:t>
            </a:r>
            <a:r>
              <a:rPr lang="ru-RU" sz="1600" i="1" dirty="0" smtClean="0">
                <a:latin typeface="Arial" charset="0"/>
              </a:rPr>
              <a:t>самостоятельные практические</a:t>
            </a:r>
            <a:r>
              <a:rPr lang="ru-RU" sz="1600" i="1" dirty="0" smtClean="0"/>
              <a:t> </a:t>
            </a:r>
            <a:r>
              <a:rPr lang="ru-RU" sz="1900" i="1" dirty="0" smtClean="0"/>
              <a:t>занятия должны проходить под строгим присмотром педагога.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827088" y="692150"/>
            <a:ext cx="6985000" cy="1223963"/>
          </a:xfrm>
        </p:spPr>
        <p:txBody>
          <a:bodyPr/>
          <a:lstStyle/>
          <a:p>
            <a:r>
              <a:rPr lang="ru-RU" sz="3200" b="1" i="1" smtClean="0"/>
              <a:t>Применение ИКТ в обучении детей с ограниченными возможностями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60575"/>
            <a:ext cx="7489825" cy="34559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Компьютер может использоваться на всех этапах обучения: при объяснении нового материала, при контроле знаний, при закреплении, при </a:t>
            </a:r>
            <a:r>
              <a:rPr lang="ru-RU" i="1" u="sng" dirty="0" smtClean="0">
                <a:solidFill>
                  <a:srgbClr val="C00000"/>
                </a:solidFill>
              </a:rPr>
              <a:t>обобщении и</a:t>
            </a:r>
            <a:r>
              <a:rPr lang="ru-RU" i="1" dirty="0" smtClean="0"/>
              <a:t> </a:t>
            </a:r>
            <a:r>
              <a:rPr lang="ru-RU" i="1" u="sng" dirty="0" smtClean="0">
                <a:solidFill>
                  <a:srgbClr val="C00000"/>
                </a:solidFill>
              </a:rPr>
              <a:t>систематизации материала. </a:t>
            </a:r>
            <a:r>
              <a:rPr lang="ru-RU" i="1" dirty="0" smtClean="0"/>
              <a:t>Применение компьютерных технологий позволяет сделать занятие привлекатель</a:t>
            </a:r>
            <a:r>
              <a:rPr lang="ru-RU" dirty="0" smtClean="0"/>
              <a:t>ным, </a:t>
            </a:r>
            <a:r>
              <a:rPr lang="ru-RU" i="1" dirty="0" smtClean="0"/>
              <a:t>современным, осуществлять индивидуализацию обучени</a:t>
            </a:r>
            <a:r>
              <a:rPr lang="ru-RU" dirty="0" smtClean="0"/>
              <a:t>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458788"/>
            <a:ext cx="8229600" cy="684212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6000" b="1" smtClean="0"/>
              <a:t>Ребус</a:t>
            </a:r>
          </a:p>
        </p:txBody>
      </p:sp>
      <p:pic>
        <p:nvPicPr>
          <p:cNvPr id="28675" name="Picture 3" descr="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650" y="1562100"/>
            <a:ext cx="180181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350" y="2319338"/>
            <a:ext cx="1801813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076575"/>
            <a:ext cx="180181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763588" y="2552700"/>
            <a:ext cx="1155700" cy="1477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</a:t>
            </a:r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2422525" y="3346450"/>
            <a:ext cx="546100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+</a:t>
            </a:r>
          </a:p>
        </p:txBody>
      </p:sp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>
            <a:off x="5622925" y="2416175"/>
            <a:ext cx="546100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=</a:t>
            </a:r>
          </a:p>
        </p:txBody>
      </p:sp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6402388" y="2384425"/>
            <a:ext cx="2085975" cy="255905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сутки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/>
      <p:bldP spid="28680" grpId="0" animBg="1"/>
      <p:bldP spid="286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5263" y="5183188"/>
            <a:ext cx="1309687" cy="452437"/>
            <a:chOff x="2953" y="1155"/>
            <a:chExt cx="940" cy="325"/>
          </a:xfrm>
        </p:grpSpPr>
        <p:sp>
          <p:nvSpPr>
            <p:cNvPr id="36917" name="Rectangle 3"/>
            <p:cNvSpPr>
              <a:spLocks noChangeArrowheads="1"/>
            </p:cNvSpPr>
            <p:nvPr/>
          </p:nvSpPr>
          <p:spPr bwMode="auto">
            <a:xfrm>
              <a:off x="2953" y="1155"/>
              <a:ext cx="940" cy="32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691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097" y="1215"/>
              <a:ext cx="671" cy="1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май</a:t>
              </a:r>
            </a:p>
          </p:txBody>
        </p:sp>
      </p:grpSp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566738" y="265113"/>
            <a:ext cx="8077200" cy="9572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3292"/>
              </a:avLst>
            </a:prstTxWarp>
          </a:bodyPr>
          <a:lstStyle/>
          <a:p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Bookman Old Style"/>
              </a:rPr>
              <a:t>Закрой форточки.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699000" y="5157788"/>
            <a:ext cx="1309688" cy="452437"/>
            <a:chOff x="2953" y="1616"/>
            <a:chExt cx="940" cy="325"/>
          </a:xfrm>
        </p:grpSpPr>
        <p:sp>
          <p:nvSpPr>
            <p:cNvPr id="36915" name="Rectangle 7"/>
            <p:cNvSpPr>
              <a:spLocks noChangeArrowheads="1"/>
            </p:cNvSpPr>
            <p:nvPr/>
          </p:nvSpPr>
          <p:spPr bwMode="auto">
            <a:xfrm>
              <a:off x="2953" y="1616"/>
              <a:ext cx="940" cy="32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691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107" y="1707"/>
              <a:ext cx="642" cy="1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июнь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92088" y="5919788"/>
            <a:ext cx="1309687" cy="452437"/>
            <a:chOff x="480" y="2486"/>
            <a:chExt cx="1430" cy="498"/>
          </a:xfrm>
        </p:grpSpPr>
        <p:sp>
          <p:nvSpPr>
            <p:cNvPr id="36913" name="Rectangle 10"/>
            <p:cNvSpPr>
              <a:spLocks noChangeArrowheads="1"/>
            </p:cNvSpPr>
            <p:nvPr/>
          </p:nvSpPr>
          <p:spPr bwMode="auto">
            <a:xfrm>
              <a:off x="480" y="2486"/>
              <a:ext cx="1430" cy="4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691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554" y="2549"/>
              <a:ext cx="1269" cy="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сентябрь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733925" y="5918200"/>
            <a:ext cx="1309688" cy="452438"/>
            <a:chOff x="480" y="2486"/>
            <a:chExt cx="1430" cy="498"/>
          </a:xfrm>
        </p:grpSpPr>
        <p:sp>
          <p:nvSpPr>
            <p:cNvPr id="36911" name="Rectangle 13"/>
            <p:cNvSpPr>
              <a:spLocks noChangeArrowheads="1"/>
            </p:cNvSpPr>
            <p:nvPr/>
          </p:nvSpPr>
          <p:spPr bwMode="auto">
            <a:xfrm>
              <a:off x="480" y="2486"/>
              <a:ext cx="1430" cy="4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691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54" y="2549"/>
              <a:ext cx="1269" cy="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декабрь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725613" y="5156200"/>
            <a:ext cx="1309687" cy="452438"/>
            <a:chOff x="2953" y="1155"/>
            <a:chExt cx="940" cy="325"/>
          </a:xfrm>
        </p:grpSpPr>
        <p:sp>
          <p:nvSpPr>
            <p:cNvPr id="36909" name="Rectangle 16"/>
            <p:cNvSpPr>
              <a:spLocks noChangeArrowheads="1"/>
            </p:cNvSpPr>
            <p:nvPr/>
          </p:nvSpPr>
          <p:spPr bwMode="auto">
            <a:xfrm>
              <a:off x="2953" y="1155"/>
              <a:ext cx="940" cy="32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691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097" y="1215"/>
              <a:ext cx="671" cy="1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март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249988" y="5141913"/>
            <a:ext cx="1309687" cy="452437"/>
            <a:chOff x="2953" y="1155"/>
            <a:chExt cx="940" cy="325"/>
          </a:xfrm>
        </p:grpSpPr>
        <p:sp>
          <p:nvSpPr>
            <p:cNvPr id="36907" name="Rectangle 19"/>
            <p:cNvSpPr>
              <a:spLocks noChangeArrowheads="1"/>
            </p:cNvSpPr>
            <p:nvPr/>
          </p:nvSpPr>
          <p:spPr bwMode="auto">
            <a:xfrm>
              <a:off x="2953" y="1155"/>
              <a:ext cx="940" cy="32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690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097" y="1215"/>
              <a:ext cx="671" cy="1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июль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743075" y="5919788"/>
            <a:ext cx="1309688" cy="452437"/>
            <a:chOff x="480" y="2486"/>
            <a:chExt cx="1430" cy="498"/>
          </a:xfrm>
        </p:grpSpPr>
        <p:sp>
          <p:nvSpPr>
            <p:cNvPr id="36905" name="Rectangle 22"/>
            <p:cNvSpPr>
              <a:spLocks noChangeArrowheads="1"/>
            </p:cNvSpPr>
            <p:nvPr/>
          </p:nvSpPr>
          <p:spPr bwMode="auto">
            <a:xfrm>
              <a:off x="480" y="2486"/>
              <a:ext cx="1430" cy="4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6906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554" y="2549"/>
              <a:ext cx="1269" cy="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октябрь</a:t>
              </a: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6284913" y="5934075"/>
            <a:ext cx="1309687" cy="452438"/>
            <a:chOff x="480" y="2486"/>
            <a:chExt cx="1430" cy="498"/>
          </a:xfrm>
        </p:grpSpPr>
        <p:sp>
          <p:nvSpPr>
            <p:cNvPr id="36903" name="Rectangle 25"/>
            <p:cNvSpPr>
              <a:spLocks noChangeArrowheads="1"/>
            </p:cNvSpPr>
            <p:nvPr/>
          </p:nvSpPr>
          <p:spPr bwMode="auto">
            <a:xfrm>
              <a:off x="480" y="2486"/>
              <a:ext cx="1430" cy="4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6904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554" y="2549"/>
              <a:ext cx="1269" cy="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январь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3167063" y="5157788"/>
            <a:ext cx="1309687" cy="452437"/>
            <a:chOff x="480" y="2486"/>
            <a:chExt cx="1430" cy="498"/>
          </a:xfrm>
        </p:grpSpPr>
        <p:sp>
          <p:nvSpPr>
            <p:cNvPr id="36901" name="Rectangle 28"/>
            <p:cNvSpPr>
              <a:spLocks noChangeArrowheads="1"/>
            </p:cNvSpPr>
            <p:nvPr/>
          </p:nvSpPr>
          <p:spPr bwMode="auto">
            <a:xfrm>
              <a:off x="480" y="2486"/>
              <a:ext cx="1430" cy="4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6902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554" y="2549"/>
              <a:ext cx="1269" cy="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апрель</a:t>
              </a: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7691438" y="5143500"/>
            <a:ext cx="1309687" cy="452438"/>
            <a:chOff x="480" y="2486"/>
            <a:chExt cx="1430" cy="498"/>
          </a:xfrm>
        </p:grpSpPr>
        <p:sp>
          <p:nvSpPr>
            <p:cNvPr id="36899" name="Rectangle 31"/>
            <p:cNvSpPr>
              <a:spLocks noChangeArrowheads="1"/>
            </p:cNvSpPr>
            <p:nvPr/>
          </p:nvSpPr>
          <p:spPr bwMode="auto">
            <a:xfrm>
              <a:off x="480" y="2486"/>
              <a:ext cx="1430" cy="4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6900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554" y="2549"/>
              <a:ext cx="1269" cy="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август</a:t>
              </a: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3181350" y="5948363"/>
            <a:ext cx="1309688" cy="452437"/>
            <a:chOff x="480" y="2486"/>
            <a:chExt cx="1430" cy="498"/>
          </a:xfrm>
        </p:grpSpPr>
        <p:sp>
          <p:nvSpPr>
            <p:cNvPr id="36897" name="Rectangle 34"/>
            <p:cNvSpPr>
              <a:spLocks noChangeArrowheads="1"/>
            </p:cNvSpPr>
            <p:nvPr/>
          </p:nvSpPr>
          <p:spPr bwMode="auto">
            <a:xfrm>
              <a:off x="480" y="2486"/>
              <a:ext cx="1430" cy="4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689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54" y="2549"/>
              <a:ext cx="1269" cy="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ноябрь</a:t>
              </a:r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7739063" y="5918200"/>
            <a:ext cx="1309687" cy="452438"/>
            <a:chOff x="480" y="2486"/>
            <a:chExt cx="1430" cy="498"/>
          </a:xfrm>
        </p:grpSpPr>
        <p:sp>
          <p:nvSpPr>
            <p:cNvPr id="36895" name="Rectangle 37"/>
            <p:cNvSpPr>
              <a:spLocks noChangeArrowheads="1"/>
            </p:cNvSpPr>
            <p:nvPr/>
          </p:nvSpPr>
          <p:spPr bwMode="auto">
            <a:xfrm>
              <a:off x="480" y="2486"/>
              <a:ext cx="1430" cy="4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6896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554" y="2549"/>
              <a:ext cx="1269" cy="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февраль</a:t>
              </a:r>
            </a:p>
          </p:txBody>
        </p:sp>
      </p:grpSp>
      <p:sp>
        <p:nvSpPr>
          <p:cNvPr id="36879" name="Rectangle 39"/>
          <p:cNvSpPr>
            <a:spLocks noChangeArrowheads="1"/>
          </p:cNvSpPr>
          <p:nvPr/>
        </p:nvSpPr>
        <p:spPr bwMode="auto">
          <a:xfrm>
            <a:off x="1325563" y="2376488"/>
            <a:ext cx="1508125" cy="6413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6880" name="Rectangle 40"/>
          <p:cNvSpPr>
            <a:spLocks noChangeArrowheads="1"/>
          </p:cNvSpPr>
          <p:nvPr/>
        </p:nvSpPr>
        <p:spPr bwMode="auto">
          <a:xfrm>
            <a:off x="1325563" y="3017838"/>
            <a:ext cx="1508125" cy="6413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6881" name="Rectangle 41"/>
          <p:cNvSpPr>
            <a:spLocks noChangeArrowheads="1"/>
          </p:cNvSpPr>
          <p:nvPr/>
        </p:nvSpPr>
        <p:spPr bwMode="auto">
          <a:xfrm>
            <a:off x="1312863" y="3656013"/>
            <a:ext cx="1508125" cy="6413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6882" name="Rectangle 42"/>
          <p:cNvSpPr>
            <a:spLocks noChangeArrowheads="1"/>
          </p:cNvSpPr>
          <p:nvPr/>
        </p:nvSpPr>
        <p:spPr bwMode="auto">
          <a:xfrm>
            <a:off x="2833688" y="2376488"/>
            <a:ext cx="1508125" cy="6413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6883" name="Rectangle 43"/>
          <p:cNvSpPr>
            <a:spLocks noChangeArrowheads="1"/>
          </p:cNvSpPr>
          <p:nvPr/>
        </p:nvSpPr>
        <p:spPr bwMode="auto">
          <a:xfrm>
            <a:off x="2833688" y="3017838"/>
            <a:ext cx="1508125" cy="6413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6884" name="Rectangle 44"/>
          <p:cNvSpPr>
            <a:spLocks noChangeArrowheads="1"/>
          </p:cNvSpPr>
          <p:nvPr/>
        </p:nvSpPr>
        <p:spPr bwMode="auto">
          <a:xfrm>
            <a:off x="2820988" y="3656013"/>
            <a:ext cx="1508125" cy="6413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6885" name="Rectangle 45"/>
          <p:cNvSpPr>
            <a:spLocks noChangeArrowheads="1"/>
          </p:cNvSpPr>
          <p:nvPr/>
        </p:nvSpPr>
        <p:spPr bwMode="auto">
          <a:xfrm>
            <a:off x="4327525" y="2374900"/>
            <a:ext cx="1508125" cy="641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6886" name="Rectangle 46"/>
          <p:cNvSpPr>
            <a:spLocks noChangeArrowheads="1"/>
          </p:cNvSpPr>
          <p:nvPr/>
        </p:nvSpPr>
        <p:spPr bwMode="auto">
          <a:xfrm>
            <a:off x="4327525" y="3016250"/>
            <a:ext cx="1508125" cy="641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6887" name="Rectangle 47"/>
          <p:cNvSpPr>
            <a:spLocks noChangeArrowheads="1"/>
          </p:cNvSpPr>
          <p:nvPr/>
        </p:nvSpPr>
        <p:spPr bwMode="auto">
          <a:xfrm>
            <a:off x="4314825" y="3654425"/>
            <a:ext cx="1508125" cy="641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6888" name="Rectangle 48"/>
          <p:cNvSpPr>
            <a:spLocks noChangeArrowheads="1"/>
          </p:cNvSpPr>
          <p:nvPr/>
        </p:nvSpPr>
        <p:spPr bwMode="auto">
          <a:xfrm>
            <a:off x="5835650" y="2374900"/>
            <a:ext cx="1508125" cy="641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6889" name="Rectangle 49"/>
          <p:cNvSpPr>
            <a:spLocks noChangeArrowheads="1"/>
          </p:cNvSpPr>
          <p:nvPr/>
        </p:nvSpPr>
        <p:spPr bwMode="auto">
          <a:xfrm>
            <a:off x="5835650" y="3016250"/>
            <a:ext cx="1508125" cy="641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6890" name="Rectangle 50"/>
          <p:cNvSpPr>
            <a:spLocks noChangeArrowheads="1"/>
          </p:cNvSpPr>
          <p:nvPr/>
        </p:nvSpPr>
        <p:spPr bwMode="auto">
          <a:xfrm>
            <a:off x="5822950" y="3654425"/>
            <a:ext cx="1508125" cy="641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6891" name="WordArt 51"/>
          <p:cNvSpPr>
            <a:spLocks noChangeArrowheads="1" noChangeShapeType="1" noTextEdit="1"/>
          </p:cNvSpPr>
          <p:nvPr/>
        </p:nvSpPr>
        <p:spPr bwMode="auto">
          <a:xfrm>
            <a:off x="1481138" y="1903413"/>
            <a:ext cx="1212850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Весна</a:t>
            </a:r>
          </a:p>
        </p:txBody>
      </p:sp>
      <p:sp>
        <p:nvSpPr>
          <p:cNvPr id="36892" name="WordArt 52"/>
          <p:cNvSpPr>
            <a:spLocks noChangeArrowheads="1" noChangeShapeType="1" noTextEdit="1"/>
          </p:cNvSpPr>
          <p:nvPr/>
        </p:nvSpPr>
        <p:spPr bwMode="auto">
          <a:xfrm>
            <a:off x="2936875" y="1903413"/>
            <a:ext cx="1212850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Лето</a:t>
            </a:r>
          </a:p>
        </p:txBody>
      </p:sp>
      <p:sp>
        <p:nvSpPr>
          <p:cNvPr id="36893" name="WordArt 53"/>
          <p:cNvSpPr>
            <a:spLocks noChangeArrowheads="1" noChangeShapeType="1" noTextEdit="1"/>
          </p:cNvSpPr>
          <p:nvPr/>
        </p:nvSpPr>
        <p:spPr bwMode="auto">
          <a:xfrm>
            <a:off x="4476750" y="1917700"/>
            <a:ext cx="1212850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Осень</a:t>
            </a:r>
          </a:p>
        </p:txBody>
      </p:sp>
      <p:sp>
        <p:nvSpPr>
          <p:cNvPr id="36894" name="WordArt 54"/>
          <p:cNvSpPr>
            <a:spLocks noChangeArrowheads="1" noChangeShapeType="1" noTextEdit="1"/>
          </p:cNvSpPr>
          <p:nvPr/>
        </p:nvSpPr>
        <p:spPr bwMode="auto">
          <a:xfrm>
            <a:off x="5984875" y="1901825"/>
            <a:ext cx="1212850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341438" y="2060575"/>
            <a:ext cx="1508125" cy="6413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341438" y="2701925"/>
            <a:ext cx="1508125" cy="6413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328738" y="3340100"/>
            <a:ext cx="1508125" cy="6413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849563" y="2060575"/>
            <a:ext cx="1508125" cy="6413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849563" y="2701925"/>
            <a:ext cx="1508125" cy="6413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836863" y="3340100"/>
            <a:ext cx="1508125" cy="6413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343400" y="2058988"/>
            <a:ext cx="1508125" cy="641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343400" y="2700338"/>
            <a:ext cx="1508125" cy="641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330700" y="3338513"/>
            <a:ext cx="1508125" cy="641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851525" y="2058988"/>
            <a:ext cx="1508125" cy="641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5851525" y="2700338"/>
            <a:ext cx="1508125" cy="641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5838825" y="3338513"/>
            <a:ext cx="1508125" cy="641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>
              <a:latin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5263" y="5183188"/>
            <a:ext cx="1309687" cy="452437"/>
            <a:chOff x="2953" y="1155"/>
            <a:chExt cx="940" cy="325"/>
          </a:xfrm>
        </p:grpSpPr>
        <p:sp>
          <p:nvSpPr>
            <p:cNvPr id="37941" name="Rectangle 15"/>
            <p:cNvSpPr>
              <a:spLocks noChangeArrowheads="1"/>
            </p:cNvSpPr>
            <p:nvPr/>
          </p:nvSpPr>
          <p:spPr bwMode="auto">
            <a:xfrm>
              <a:off x="2953" y="1155"/>
              <a:ext cx="940" cy="32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794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097" y="1215"/>
              <a:ext cx="671" cy="1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май</a:t>
              </a:r>
            </a:p>
          </p:txBody>
        </p:sp>
      </p:grpSp>
      <p:sp>
        <p:nvSpPr>
          <p:cNvPr id="37903" name="WordArt 17"/>
          <p:cNvSpPr>
            <a:spLocks noChangeArrowheads="1" noChangeShapeType="1" noTextEdit="1"/>
          </p:cNvSpPr>
          <p:nvPr/>
        </p:nvSpPr>
        <p:spPr bwMode="auto">
          <a:xfrm>
            <a:off x="566738" y="265113"/>
            <a:ext cx="8077200" cy="9572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3292"/>
              </a:avLst>
            </a:prstTxWarp>
          </a:bodyPr>
          <a:lstStyle/>
          <a:p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Bookman Old Style"/>
              </a:rPr>
              <a:t>Закрой форточки.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699000" y="5157788"/>
            <a:ext cx="1309688" cy="452437"/>
            <a:chOff x="2953" y="1616"/>
            <a:chExt cx="940" cy="325"/>
          </a:xfrm>
        </p:grpSpPr>
        <p:sp>
          <p:nvSpPr>
            <p:cNvPr id="37939" name="Rectangle 19"/>
            <p:cNvSpPr>
              <a:spLocks noChangeArrowheads="1"/>
            </p:cNvSpPr>
            <p:nvPr/>
          </p:nvSpPr>
          <p:spPr bwMode="auto">
            <a:xfrm>
              <a:off x="2953" y="1616"/>
              <a:ext cx="940" cy="32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794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107" y="1707"/>
              <a:ext cx="642" cy="1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июнь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92088" y="5919788"/>
            <a:ext cx="1309687" cy="452437"/>
            <a:chOff x="480" y="2486"/>
            <a:chExt cx="1430" cy="498"/>
          </a:xfrm>
        </p:grpSpPr>
        <p:sp>
          <p:nvSpPr>
            <p:cNvPr id="37937" name="Rectangle 22"/>
            <p:cNvSpPr>
              <a:spLocks noChangeArrowheads="1"/>
            </p:cNvSpPr>
            <p:nvPr/>
          </p:nvSpPr>
          <p:spPr bwMode="auto">
            <a:xfrm>
              <a:off x="480" y="2486"/>
              <a:ext cx="1430" cy="4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7938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554" y="2549"/>
              <a:ext cx="1269" cy="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сентябрь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733925" y="5918200"/>
            <a:ext cx="1309688" cy="452438"/>
            <a:chOff x="480" y="2486"/>
            <a:chExt cx="1430" cy="498"/>
          </a:xfrm>
        </p:grpSpPr>
        <p:sp>
          <p:nvSpPr>
            <p:cNvPr id="37935" name="Rectangle 25"/>
            <p:cNvSpPr>
              <a:spLocks noChangeArrowheads="1"/>
            </p:cNvSpPr>
            <p:nvPr/>
          </p:nvSpPr>
          <p:spPr bwMode="auto">
            <a:xfrm>
              <a:off x="480" y="2486"/>
              <a:ext cx="1430" cy="4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7936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554" y="2549"/>
              <a:ext cx="1269" cy="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декабрь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95450" y="5156200"/>
            <a:ext cx="1309688" cy="452438"/>
            <a:chOff x="2953" y="1155"/>
            <a:chExt cx="940" cy="325"/>
          </a:xfrm>
        </p:grpSpPr>
        <p:sp>
          <p:nvSpPr>
            <p:cNvPr id="37933" name="Rectangle 28"/>
            <p:cNvSpPr>
              <a:spLocks noChangeArrowheads="1"/>
            </p:cNvSpPr>
            <p:nvPr/>
          </p:nvSpPr>
          <p:spPr bwMode="auto">
            <a:xfrm>
              <a:off x="2953" y="1155"/>
              <a:ext cx="940" cy="32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7934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3097" y="1215"/>
              <a:ext cx="671" cy="1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март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249988" y="5141913"/>
            <a:ext cx="1309687" cy="452437"/>
            <a:chOff x="2953" y="1155"/>
            <a:chExt cx="940" cy="325"/>
          </a:xfrm>
        </p:grpSpPr>
        <p:sp>
          <p:nvSpPr>
            <p:cNvPr id="37931" name="Rectangle 31"/>
            <p:cNvSpPr>
              <a:spLocks noChangeArrowheads="1"/>
            </p:cNvSpPr>
            <p:nvPr/>
          </p:nvSpPr>
          <p:spPr bwMode="auto">
            <a:xfrm>
              <a:off x="2953" y="1155"/>
              <a:ext cx="940" cy="32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793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3097" y="1215"/>
              <a:ext cx="671" cy="1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июль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1743075" y="5919788"/>
            <a:ext cx="1309688" cy="452437"/>
            <a:chOff x="480" y="2486"/>
            <a:chExt cx="1430" cy="498"/>
          </a:xfrm>
        </p:grpSpPr>
        <p:sp>
          <p:nvSpPr>
            <p:cNvPr id="37929" name="Rectangle 34"/>
            <p:cNvSpPr>
              <a:spLocks noChangeArrowheads="1"/>
            </p:cNvSpPr>
            <p:nvPr/>
          </p:nvSpPr>
          <p:spPr bwMode="auto">
            <a:xfrm>
              <a:off x="480" y="2486"/>
              <a:ext cx="1430" cy="4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7930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54" y="2549"/>
              <a:ext cx="1269" cy="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октябрь</a:t>
              </a: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6284913" y="5934075"/>
            <a:ext cx="1309687" cy="452438"/>
            <a:chOff x="480" y="2486"/>
            <a:chExt cx="1430" cy="498"/>
          </a:xfrm>
        </p:grpSpPr>
        <p:sp>
          <p:nvSpPr>
            <p:cNvPr id="37927" name="Rectangle 37"/>
            <p:cNvSpPr>
              <a:spLocks noChangeArrowheads="1"/>
            </p:cNvSpPr>
            <p:nvPr/>
          </p:nvSpPr>
          <p:spPr bwMode="auto">
            <a:xfrm>
              <a:off x="480" y="2486"/>
              <a:ext cx="1430" cy="4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7928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554" y="2549"/>
              <a:ext cx="1269" cy="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январь</a:t>
              </a: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3167063" y="5157788"/>
            <a:ext cx="1309687" cy="452437"/>
            <a:chOff x="480" y="2486"/>
            <a:chExt cx="1430" cy="498"/>
          </a:xfrm>
        </p:grpSpPr>
        <p:sp>
          <p:nvSpPr>
            <p:cNvPr id="37925" name="Rectangle 40"/>
            <p:cNvSpPr>
              <a:spLocks noChangeArrowheads="1"/>
            </p:cNvSpPr>
            <p:nvPr/>
          </p:nvSpPr>
          <p:spPr bwMode="auto">
            <a:xfrm>
              <a:off x="480" y="2486"/>
              <a:ext cx="1430" cy="4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7926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554" y="2549"/>
              <a:ext cx="1269" cy="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апрель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7691438" y="5143500"/>
            <a:ext cx="1309687" cy="452438"/>
            <a:chOff x="480" y="2486"/>
            <a:chExt cx="1430" cy="498"/>
          </a:xfrm>
        </p:grpSpPr>
        <p:sp>
          <p:nvSpPr>
            <p:cNvPr id="37923" name="Rectangle 43"/>
            <p:cNvSpPr>
              <a:spLocks noChangeArrowheads="1"/>
            </p:cNvSpPr>
            <p:nvPr/>
          </p:nvSpPr>
          <p:spPr bwMode="auto">
            <a:xfrm>
              <a:off x="480" y="2486"/>
              <a:ext cx="1430" cy="4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7924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554" y="2549"/>
              <a:ext cx="1269" cy="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август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3181350" y="5948363"/>
            <a:ext cx="1309688" cy="452437"/>
            <a:chOff x="480" y="2486"/>
            <a:chExt cx="1430" cy="498"/>
          </a:xfrm>
        </p:grpSpPr>
        <p:sp>
          <p:nvSpPr>
            <p:cNvPr id="37921" name="Rectangle 46"/>
            <p:cNvSpPr>
              <a:spLocks noChangeArrowheads="1"/>
            </p:cNvSpPr>
            <p:nvPr/>
          </p:nvSpPr>
          <p:spPr bwMode="auto">
            <a:xfrm>
              <a:off x="480" y="2486"/>
              <a:ext cx="1430" cy="4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7922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554" y="2549"/>
              <a:ext cx="1269" cy="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ноябрь</a:t>
              </a:r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7739063" y="5918200"/>
            <a:ext cx="1309687" cy="452438"/>
            <a:chOff x="480" y="2486"/>
            <a:chExt cx="1430" cy="498"/>
          </a:xfrm>
        </p:grpSpPr>
        <p:sp>
          <p:nvSpPr>
            <p:cNvPr id="37919" name="Rectangle 49"/>
            <p:cNvSpPr>
              <a:spLocks noChangeArrowheads="1"/>
            </p:cNvSpPr>
            <p:nvPr/>
          </p:nvSpPr>
          <p:spPr bwMode="auto">
            <a:xfrm>
              <a:off x="480" y="2486"/>
              <a:ext cx="1430" cy="4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ru-RU">
                <a:latin typeface="Arial" charset="0"/>
              </a:endParaRPr>
            </a:p>
          </p:txBody>
        </p:sp>
        <p:sp>
          <p:nvSpPr>
            <p:cNvPr id="37920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554" y="2549"/>
              <a:ext cx="1269" cy="3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latin typeface="Bookman Old Style"/>
                </a:rPr>
                <a:t>февраль</a:t>
              </a:r>
            </a:p>
          </p:txBody>
        </p:sp>
      </p:grpSp>
      <p:sp>
        <p:nvSpPr>
          <p:cNvPr id="37915" name="WordArt 51"/>
          <p:cNvSpPr>
            <a:spLocks noChangeArrowheads="1" noChangeShapeType="1" noTextEdit="1"/>
          </p:cNvSpPr>
          <p:nvPr/>
        </p:nvSpPr>
        <p:spPr bwMode="auto">
          <a:xfrm>
            <a:off x="1497013" y="1587500"/>
            <a:ext cx="1212850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Весна</a:t>
            </a:r>
          </a:p>
        </p:txBody>
      </p:sp>
      <p:sp>
        <p:nvSpPr>
          <p:cNvPr id="37916" name="WordArt 52"/>
          <p:cNvSpPr>
            <a:spLocks noChangeArrowheads="1" noChangeShapeType="1" noTextEdit="1"/>
          </p:cNvSpPr>
          <p:nvPr/>
        </p:nvSpPr>
        <p:spPr bwMode="auto">
          <a:xfrm>
            <a:off x="2952750" y="1587500"/>
            <a:ext cx="1212850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Лето</a:t>
            </a:r>
          </a:p>
        </p:txBody>
      </p:sp>
      <p:sp>
        <p:nvSpPr>
          <p:cNvPr id="37917" name="WordArt 53"/>
          <p:cNvSpPr>
            <a:spLocks noChangeArrowheads="1" noChangeShapeType="1" noTextEdit="1"/>
          </p:cNvSpPr>
          <p:nvPr/>
        </p:nvSpPr>
        <p:spPr bwMode="auto">
          <a:xfrm>
            <a:off x="4492625" y="1601788"/>
            <a:ext cx="1212850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Осень</a:t>
            </a:r>
          </a:p>
        </p:txBody>
      </p:sp>
      <p:sp>
        <p:nvSpPr>
          <p:cNvPr id="37918" name="WordArt 54"/>
          <p:cNvSpPr>
            <a:spLocks noChangeArrowheads="1" noChangeShapeType="1" noTextEdit="1"/>
          </p:cNvSpPr>
          <p:nvPr/>
        </p:nvSpPr>
        <p:spPr bwMode="auto">
          <a:xfrm>
            <a:off x="6000750" y="1585913"/>
            <a:ext cx="1212850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Зима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3489 -0.4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1967 -0.3400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12813 -0.25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2 -0.428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36666 -0.33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52326 -0.244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46164 -0.544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29323 -0.4509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13664 -0.371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13003 -0.5467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401 -0.4622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20503 -0.364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18488" cy="4333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/>
              <a:t>Содержание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50006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i="1" dirty="0" smtClean="0"/>
              <a:t>1. Особенности образования детей с ограниченными возможностями.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i="1" dirty="0" smtClean="0"/>
              <a:t>2.Что  такое информационные технологии?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i="1" dirty="0" smtClean="0"/>
              <a:t>3. Использование МУП (мультимедийные учебные презентации) в образовании детей с ограниченными возможностями.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i="1" dirty="0" smtClean="0"/>
              <a:t>     4. Вывод.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002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Сравните. Поставьте знаки &gt;,&lt;,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604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5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30 </a:t>
            </a:r>
            <a:r>
              <a:rPr lang="ru-RU" sz="5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5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4 … 40 </a:t>
            </a:r>
            <a:r>
              <a:rPr lang="ru-RU" sz="5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5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5</a:t>
            </a:r>
            <a:endParaRPr lang="ru-RU" sz="5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50 </a:t>
            </a:r>
            <a:r>
              <a:rPr lang="ru-RU" sz="5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5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6 … 30 </a:t>
            </a:r>
            <a:r>
              <a:rPr lang="ru-RU" sz="5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5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10</a:t>
            </a:r>
            <a:endParaRPr lang="ru-RU" sz="5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120 : 3 … 160 : 2</a:t>
            </a:r>
            <a:endParaRPr lang="ru-RU" sz="5400" dirty="0" smtClean="0">
              <a:latin typeface="Arial" pitchFamily="34" charset="0"/>
              <a:cs typeface="Arial" pitchFamily="34" charset="0"/>
            </a:endParaRPr>
          </a:p>
          <a:p>
            <a:endParaRPr lang="ru-RU" sz="5400" dirty="0"/>
          </a:p>
        </p:txBody>
      </p:sp>
      <p:sp>
        <p:nvSpPr>
          <p:cNvPr id="16385" name="AutoShape 1"/>
          <p:cNvSpPr>
            <a:spLocks noChangeAspect="1" noChangeArrowheads="1"/>
          </p:cNvSpPr>
          <p:nvPr/>
        </p:nvSpPr>
        <p:spPr bwMode="auto">
          <a:xfrm>
            <a:off x="467544" y="764704"/>
            <a:ext cx="2343150" cy="51164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44000" y="3068961"/>
            <a:ext cx="1188640" cy="208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&lt; </a:t>
            </a:r>
            <a:r>
              <a:rPr lang="en-US" sz="2600" b="1" dirty="0" smtClean="0">
                <a:solidFill>
                  <a:srgbClr val="FF0000"/>
                </a:solidFill>
              </a:rPr>
              <a:t/>
            </a:r>
            <a:br>
              <a:rPr lang="en-US" sz="2600" b="1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rgbClr val="FF0000"/>
                </a:solidFill>
              </a:rPr>
              <a:t/>
            </a:r>
            <a:br>
              <a:rPr lang="en-US" sz="2600" b="1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rgbClr val="FF0000"/>
                </a:solidFill>
              </a:rPr>
              <a:t>   </a:t>
            </a:r>
            <a:r>
              <a:rPr lang="en-US" sz="2600" b="1" dirty="0" smtClean="0">
                <a:solidFill>
                  <a:srgbClr val="FF0000"/>
                </a:solidFill>
              </a:rPr>
              <a:t> =</a:t>
            </a:r>
            <a:r>
              <a:rPr lang="en-US" sz="2600" b="1" dirty="0" smtClean="0">
                <a:solidFill>
                  <a:srgbClr val="FF0000"/>
                </a:solidFill>
              </a:rPr>
              <a:t/>
            </a:r>
            <a:br>
              <a:rPr lang="en-US" sz="2600" b="1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rgbClr val="FF0000"/>
                </a:solidFill>
              </a:rPr>
              <a:t/>
            </a:r>
            <a:br>
              <a:rPr lang="en-US" sz="2600" b="1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rgbClr val="FF0000"/>
                </a:solidFill>
              </a:rPr>
              <a:t>   </a:t>
            </a:r>
            <a:r>
              <a:rPr lang="en-US" sz="2600" b="1" dirty="0" smtClean="0">
                <a:solidFill>
                  <a:srgbClr val="FF0000"/>
                </a:solidFill>
              </a:rPr>
              <a:t>   </a:t>
            </a:r>
            <a:r>
              <a:rPr lang="en-US" sz="2600" b="1" dirty="0" smtClean="0">
                <a:solidFill>
                  <a:srgbClr val="FF0000"/>
                </a:solidFill>
              </a:rPr>
              <a:t>&lt;</a:t>
            </a:r>
            <a:endParaRPr lang="ru-RU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57483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214422"/>
            <a:ext cx="3132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8км32м =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6248" y="1214422"/>
            <a:ext cx="321471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3929066"/>
            <a:ext cx="321471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929066"/>
            <a:ext cx="2266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8,32км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3929066"/>
            <a:ext cx="321471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14942" y="3929066"/>
            <a:ext cx="2214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8,032м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64579" y="5143512"/>
            <a:ext cx="321471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86050" y="5143512"/>
            <a:ext cx="2613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80,32км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1214422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2143116"/>
            <a:ext cx="26388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Impact" pitchFamily="34" charset="0"/>
              </a:rPr>
              <a:t>Верно!</a:t>
            </a:r>
            <a:endParaRPr lang="ru-RU" sz="6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0166" y="2143116"/>
            <a:ext cx="548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Impact" pitchFamily="34" charset="0"/>
              </a:rPr>
              <a:t>Подумай ещё!</a:t>
            </a:r>
            <a:endParaRPr lang="ru-RU" sz="6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3286124"/>
            <a:ext cx="6629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Выбери правильный ответ: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744526" y="6429372"/>
            <a:ext cx="399474" cy="42862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-0.04965 -0.392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19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0" grpId="0"/>
      <p:bldP spid="15" grpId="0"/>
      <p:bldP spid="16" grpId="0"/>
      <p:bldP spid="16" grpId="1"/>
      <p:bldP spid="16" grpId="2"/>
      <p:bldP spid="16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524000" y="1828800"/>
            <a:ext cx="4370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0000FF"/>
                </a:solidFill>
                <a:latin typeface="Arial" charset="0"/>
              </a:rPr>
              <a:t>Век живи, век учись.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5913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3200" b="1">
                <a:solidFill>
                  <a:srgbClr val="FF0000"/>
                </a:solidFill>
                <a:latin typeface="Arial" charset="0"/>
              </a:rPr>
              <a:t>100 лет</a:t>
            </a:r>
            <a:r>
              <a:rPr lang="ru-RU" sz="3200" b="1">
                <a:latin typeface="Arial" charset="0"/>
              </a:rPr>
              <a:t> живи, </a:t>
            </a:r>
            <a:r>
              <a:rPr lang="ru-RU" sz="3200" b="1">
                <a:solidFill>
                  <a:srgbClr val="FF0000"/>
                </a:solidFill>
                <a:latin typeface="Arial" charset="0"/>
              </a:rPr>
              <a:t>100 лет</a:t>
            </a:r>
            <a:r>
              <a:rPr lang="ru-RU" sz="3200" b="1">
                <a:latin typeface="Arial" charset="0"/>
              </a:rPr>
              <a:t> учись.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286000" y="2590800"/>
            <a:ext cx="635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3200" b="1">
                <a:latin typeface="Arial" charset="0"/>
              </a:rPr>
              <a:t>Обещанного </a:t>
            </a:r>
            <a:r>
              <a:rPr lang="ru-RU" sz="3200" b="1">
                <a:solidFill>
                  <a:srgbClr val="FF0000"/>
                </a:solidFill>
                <a:latin typeface="Arial" charset="0"/>
              </a:rPr>
              <a:t>36 месяцев </a:t>
            </a:r>
            <a:r>
              <a:rPr lang="ru-RU">
                <a:latin typeface="Arial" charset="0"/>
              </a:rPr>
              <a:t> </a:t>
            </a:r>
            <a:r>
              <a:rPr lang="ru-RU" sz="3200" b="1">
                <a:latin typeface="Arial" charset="0"/>
              </a:rPr>
              <a:t>ждут.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447800" y="3581400"/>
            <a:ext cx="6494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3200" b="1">
                <a:latin typeface="Arial" charset="0"/>
              </a:rPr>
              <a:t>Делу время, а потехе </a:t>
            </a:r>
            <a:r>
              <a:rPr lang="ru-RU" sz="3200" b="1">
                <a:solidFill>
                  <a:srgbClr val="FF0000"/>
                </a:solidFill>
                <a:latin typeface="Arial" charset="0"/>
              </a:rPr>
              <a:t>60 минут</a:t>
            </a:r>
            <a:r>
              <a:rPr lang="ru-RU" sz="3200" b="1">
                <a:latin typeface="Arial" charset="0"/>
              </a:rPr>
              <a:t>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286000" y="2971800"/>
            <a:ext cx="5721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3200" b="1">
                <a:solidFill>
                  <a:srgbClr val="0000FF"/>
                </a:solidFill>
                <a:latin typeface="Arial" charset="0"/>
              </a:rPr>
              <a:t>Обещанного три года ждут.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1447800" y="4010025"/>
            <a:ext cx="539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3200" b="1">
                <a:solidFill>
                  <a:srgbClr val="0000FF"/>
                </a:solidFill>
                <a:latin typeface="Arial" charset="0"/>
              </a:rPr>
              <a:t>Делу время, а потехе час.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2362200" y="4648200"/>
            <a:ext cx="5673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3200" b="1">
                <a:solidFill>
                  <a:srgbClr val="FF0000"/>
                </a:solidFill>
                <a:latin typeface="Arial" charset="0"/>
              </a:rPr>
              <a:t>7 дней  12 месяцев</a:t>
            </a:r>
            <a:r>
              <a:rPr lang="ru-RU" sz="3200" b="1">
                <a:latin typeface="Arial" charset="0"/>
              </a:rPr>
              <a:t> кормит.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362200" y="5076825"/>
            <a:ext cx="4143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3200" b="1">
                <a:solidFill>
                  <a:srgbClr val="0000FF"/>
                </a:solidFill>
                <a:latin typeface="Arial" charset="0"/>
              </a:rPr>
              <a:t>Неделя год кормит.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838200" y="3810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Расшифруйте пословицы и поговорки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/>
      <p:bldP spid="71684" grpId="0"/>
      <p:bldP spid="71684" grpId="1"/>
      <p:bldP spid="71685" grpId="0"/>
      <p:bldP spid="71685" grpId="1"/>
      <p:bldP spid="71686" grpId="0"/>
      <p:bldP spid="71687" grpId="0"/>
      <p:bldP spid="71688" grpId="0"/>
      <p:bldP spid="71688" grpId="1"/>
      <p:bldP spid="716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800" b="1" smtClean="0">
                <a:solidFill>
                  <a:srgbClr val="FF0066"/>
                </a:solidFill>
                <a:effectLst/>
              </a:rPr>
              <a:t>Устный счет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ru-RU" sz="3600" smtClean="0">
                <a:effectLst/>
              </a:rPr>
              <a:t>100 – 40 =</a:t>
            </a:r>
          </a:p>
          <a:p>
            <a:r>
              <a:rPr lang="ru-RU" sz="3600" smtClean="0">
                <a:effectLst/>
              </a:rPr>
              <a:t>240</a:t>
            </a:r>
            <a:r>
              <a:rPr lang="en-US" sz="3600" smtClean="0">
                <a:effectLst/>
              </a:rPr>
              <a:t> : </a:t>
            </a:r>
            <a:r>
              <a:rPr lang="ru-RU" sz="3600" smtClean="0">
                <a:effectLst/>
              </a:rPr>
              <a:t>10 =</a:t>
            </a:r>
          </a:p>
          <a:p>
            <a:r>
              <a:rPr lang="ru-RU" sz="3600" smtClean="0">
                <a:effectLst/>
              </a:rPr>
              <a:t>7 х 1 =</a:t>
            </a:r>
          </a:p>
          <a:p>
            <a:r>
              <a:rPr lang="ru-RU" sz="3600" smtClean="0">
                <a:effectLst/>
              </a:rPr>
              <a:t>14 х 2 =</a:t>
            </a:r>
          </a:p>
          <a:p>
            <a:r>
              <a:rPr lang="ru-RU" sz="3600" smtClean="0">
                <a:effectLst/>
              </a:rPr>
              <a:t>30 – 1 =</a:t>
            </a:r>
          </a:p>
          <a:p>
            <a:r>
              <a:rPr lang="ru-RU" sz="3600" smtClean="0">
                <a:effectLst/>
              </a:rPr>
              <a:t>90 </a:t>
            </a:r>
            <a:r>
              <a:rPr lang="en-US" sz="3600" smtClean="0">
                <a:effectLst/>
              </a:rPr>
              <a:t>: </a:t>
            </a:r>
            <a:r>
              <a:rPr lang="ru-RU" sz="3600" smtClean="0">
                <a:effectLst/>
              </a:rPr>
              <a:t>3 =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r>
              <a:rPr lang="ru-RU" sz="3600" smtClean="0">
                <a:effectLst/>
              </a:rPr>
              <a:t>31 </a:t>
            </a:r>
            <a:r>
              <a:rPr lang="en-US" sz="3600" smtClean="0">
                <a:effectLst/>
              </a:rPr>
              <a:t>: </a:t>
            </a:r>
            <a:r>
              <a:rPr lang="ru-RU" sz="3600" smtClean="0">
                <a:effectLst/>
              </a:rPr>
              <a:t>1 =</a:t>
            </a:r>
          </a:p>
          <a:p>
            <a:r>
              <a:rPr lang="ru-RU" sz="3600" smtClean="0">
                <a:effectLst/>
              </a:rPr>
              <a:t>360 + 5 =</a:t>
            </a:r>
          </a:p>
          <a:p>
            <a:r>
              <a:rPr lang="ru-RU" sz="3600" smtClean="0">
                <a:effectLst/>
              </a:rPr>
              <a:t>300 + 66 =</a:t>
            </a:r>
          </a:p>
          <a:p>
            <a:r>
              <a:rPr lang="ru-RU" sz="3600" smtClean="0">
                <a:effectLst/>
              </a:rPr>
              <a:t>72 – 60 =</a:t>
            </a:r>
          </a:p>
          <a:p>
            <a:r>
              <a:rPr lang="ru-RU" sz="3600" smtClean="0">
                <a:effectLst/>
              </a:rPr>
              <a:t>60 + 0 =</a:t>
            </a:r>
          </a:p>
        </p:txBody>
      </p:sp>
      <p:pic>
        <p:nvPicPr>
          <p:cNvPr id="38917" name="Picture 4" descr="4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2963" y="4419600"/>
            <a:ext cx="1951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6512" y="0"/>
            <a:ext cx="731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Составьте задачи по таблице  и решите их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5285668"/>
              </p:ext>
            </p:extLst>
          </p:nvPr>
        </p:nvGraphicFramePr>
        <p:xfrm>
          <a:off x="179511" y="692696"/>
          <a:ext cx="8784976" cy="62692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774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Скорость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Время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Расстояние</a:t>
                      </a:r>
                      <a:endParaRPr lang="ru-RU" sz="3200" dirty="0"/>
                    </a:p>
                  </a:txBody>
                  <a:tcPr/>
                </a:tc>
              </a:tr>
              <a:tr h="13006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5км в час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4ч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06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40км в час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4ч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06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8км в час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4ч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06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80км в час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4ч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556792"/>
            <a:ext cx="1302939" cy="1151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194"/>
          <a:stretch/>
        </p:blipFill>
        <p:spPr>
          <a:xfrm>
            <a:off x="254917" y="2916212"/>
            <a:ext cx="1872208" cy="1187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32630" y="4103222"/>
            <a:ext cx="1716782" cy="1236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732" y="5733256"/>
            <a:ext cx="1691680" cy="554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0197" y="1556792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?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197" y="2872161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?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0197" y="4187530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?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0197" y="5502899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?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2808" y="1556792"/>
            <a:ext cx="15953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5км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  <a:cs typeface="Times New Roman"/>
              </a:rPr>
              <a:t>∙ 4ч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  <a:cs typeface="Times New Roman"/>
              </a:rPr>
              <a:t>20км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8613" y="2841383"/>
            <a:ext cx="18036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40км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  <a:cs typeface="Times New Roman"/>
              </a:rPr>
              <a:t>∙ 4ч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  <a:cs typeface="Times New Roman"/>
              </a:rPr>
              <a:t>160км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2807" y="4182823"/>
            <a:ext cx="15953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j-lt"/>
              </a:rPr>
              <a:t>8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км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  <a:cs typeface="Times New Roman"/>
              </a:rPr>
              <a:t>∙ 4ч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  <a:cs typeface="Times New Roman"/>
              </a:rPr>
              <a:t>32км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1455" y="5502899"/>
            <a:ext cx="18036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80км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  <a:cs typeface="Times New Roman"/>
              </a:rPr>
              <a:t>∙ 4ч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  <a:cs typeface="Times New Roman"/>
              </a:rPr>
              <a:t>320км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25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latin typeface="Comic Sans MS" pitchFamily="66" charset="0"/>
              </a:rPr>
              <a:t>Вода как будто перемещается по кругу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600200"/>
            <a:ext cx="471646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800" dirty="0" smtClean="0">
                <a:latin typeface="Comic Sans MS" pitchFamily="66" charset="0"/>
              </a:rPr>
              <a:t>Вода появляется из ручейка,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Comic Sans MS" pitchFamily="66" charset="0"/>
              </a:rPr>
              <a:t>	Ручьи по пути собирает река.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Comic Sans MS" pitchFamily="66" charset="0"/>
              </a:rPr>
              <a:t>	Река полноводно течет на просторе,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Comic Sans MS" pitchFamily="66" charset="0"/>
              </a:rPr>
              <a:t>	Пока, наконец, не вливается в море.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73732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22450"/>
            <a:ext cx="4038600" cy="3070225"/>
          </a:xfrm>
          <a:noFill/>
        </p:spPr>
      </p:pic>
      <p:sp>
        <p:nvSpPr>
          <p:cNvPr id="92168" name="Line 8"/>
          <p:cNvSpPr>
            <a:spLocks noChangeShapeType="1"/>
          </p:cNvSpPr>
          <p:nvPr/>
        </p:nvSpPr>
        <p:spPr bwMode="auto">
          <a:xfrm flipH="1">
            <a:off x="3708400" y="3357563"/>
            <a:ext cx="7207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24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6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4.34783E-7 L -0.29931 0.10476 " pathEditMode="relative" ptsTypes="AA">
                                      <p:cBhvr>
                                        <p:cTn id="40" dur="2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8" grpId="0" animBg="1"/>
      <p:bldP spid="9216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latin typeface="Comic Sans MS" pitchFamily="66" charset="0"/>
              </a:rPr>
              <a:t>Вода как будто перемещается по кругу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	</a:t>
            </a:r>
            <a:br>
              <a:rPr lang="ru-RU" sz="2800" smtClean="0"/>
            </a:br>
            <a:r>
              <a:rPr lang="ru-RU" sz="2800" smtClean="0">
                <a:latin typeface="Comic Sans MS" pitchFamily="66" charset="0"/>
              </a:rPr>
              <a:t>Моря пополняют запас океана,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omic Sans MS" pitchFamily="66" charset="0"/>
              </a:rPr>
              <a:t>	Над ним формируются клубы тумана.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omic Sans MS" pitchFamily="66" charset="0"/>
              </a:rPr>
              <a:t>	Они поднимаются выше пока </a:t>
            </a:r>
            <a:br>
              <a:rPr lang="ru-RU" sz="2800" smtClean="0">
                <a:latin typeface="Comic Sans MS" pitchFamily="66" charset="0"/>
              </a:rPr>
            </a:br>
            <a:r>
              <a:rPr lang="ru-RU" sz="2800" smtClean="0">
                <a:latin typeface="Comic Sans MS" pitchFamily="66" charset="0"/>
              </a:rPr>
              <a:t>Не превращаются в облака. </a:t>
            </a:r>
            <a:br>
              <a:rPr lang="ru-RU" sz="2800" smtClean="0">
                <a:latin typeface="Comic Sans MS" pitchFamily="66" charset="0"/>
              </a:rPr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74756" name="Picture 4" descr="vod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73238"/>
            <a:ext cx="4319587" cy="3287712"/>
          </a:xfrm>
          <a:noFill/>
        </p:spPr>
      </p:pic>
      <p:sp>
        <p:nvSpPr>
          <p:cNvPr id="94213" name="Line 5"/>
          <p:cNvSpPr>
            <a:spLocks noChangeShapeType="1"/>
          </p:cNvSpPr>
          <p:nvPr/>
        </p:nvSpPr>
        <p:spPr bwMode="auto">
          <a:xfrm flipH="1">
            <a:off x="1116013" y="4076700"/>
            <a:ext cx="7207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3" presetID="51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517 -0.25023 L -0.05295 -0.26618 C -0.08143 -0.27081 -0.10208 -0.25948 -0.11268 -0.23797 C -0.12448 -0.21369 -0.12153 -0.18501 -0.10573 -0.15171 L -0.03681 -0.00185 " pathEditMode="relative" rAng="1900156" ptsTypes="FffFF">
                                      <p:cBhvr>
                                        <p:cTn id="24" dur="2000" spd="-100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latin typeface="Comic Sans MS" pitchFamily="66" charset="0"/>
              </a:rPr>
              <a:t>Вода как будто перемещается по кругу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196975"/>
            <a:ext cx="4500562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	</a:t>
            </a:r>
            <a:br>
              <a:rPr lang="ru-RU" sz="2800" smtClean="0"/>
            </a:br>
            <a:r>
              <a:rPr lang="ru-RU" sz="2800" smtClean="0">
                <a:latin typeface="Comic Sans MS" pitchFamily="66" charset="0"/>
              </a:rPr>
              <a:t>А облака, проплывая над нами,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omic Sans MS" pitchFamily="66" charset="0"/>
              </a:rPr>
              <a:t>	Дождем проливаются, сыплют снегами.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omic Sans MS" pitchFamily="66" charset="0"/>
              </a:rPr>
              <a:t>	Весной соберется вода в ручейки,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omic Sans MS" pitchFamily="66" charset="0"/>
              </a:rPr>
              <a:t>	Они потекут до ближайшей реки. </a:t>
            </a:r>
            <a:br>
              <a:rPr lang="ru-RU" sz="2800" smtClean="0">
                <a:latin typeface="Comic Sans MS" pitchFamily="66" charset="0"/>
              </a:rPr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75780" name="Picture 4" descr="vod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73238"/>
            <a:ext cx="4319587" cy="3287712"/>
          </a:xfrm>
          <a:noFill/>
        </p:spPr>
      </p:pic>
      <p:sp>
        <p:nvSpPr>
          <p:cNvPr id="95237" name="Line 5"/>
          <p:cNvSpPr>
            <a:spLocks noChangeShapeType="1"/>
          </p:cNvSpPr>
          <p:nvPr/>
        </p:nvSpPr>
        <p:spPr bwMode="auto">
          <a:xfrm flipH="1">
            <a:off x="1835150" y="2420938"/>
            <a:ext cx="7207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720"/>
                            </p:stCondLst>
                            <p:childTnLst>
                              <p:par>
                                <p:cTn id="29" presetID="44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542 0.22479 L 0.0941 0.17137 C 0.1073 0.16004 0.11476 0.1413 0.11667 0.12118 C 0.11858 0.09783 0.11407 0.07909 0.10296 0.06429 L 0.05487 -0.00648 " pathEditMode="relative" rAng="-5020473" ptsTypes="FffFF">
                                      <p:cBhvr>
                                        <p:cTn id="30" dur="2000" spd="-100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Боевые медали СССР - - Каталог статей - Великая Отечественная война 1941-1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00042"/>
            <a:ext cx="3000396" cy="55694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214950"/>
            <a:ext cx="3857652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ДАЛЬ</a:t>
            </a:r>
            <a:endParaRPr lang="ru-RU" sz="6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Фанера, - Иркутск - Строительство и ремонт - купить на BestRu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810787" cy="8215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14290"/>
            <a:ext cx="364333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НЕРА</a:t>
            </a:r>
            <a:endParaRPr lang="ru-RU" sz="6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549275"/>
            <a:ext cx="8640762" cy="647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/>
              <a:t> </a:t>
            </a:r>
            <a:r>
              <a:rPr lang="ru-RU" sz="2400" i="1" dirty="0" smtClean="0"/>
              <a:t>Особенности  образования  детей с ограниченными возможностями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52562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 </a:t>
            </a:r>
            <a:r>
              <a:rPr lang="ru-RU" sz="3400" i="1" dirty="0"/>
              <a:t>Получение детьми с ограниченными возможностями здоровья и детьми-инвалидами образования является одним из основных и неотъемлемых условий их успешной социализации, обеспечения их полноценного участия в жизни общества, эффективной самореализации в различных видах профессиональной и социальной деятельности. В связи с этим обеспечение реализации права детей с ограниченными возможностями здоровья на образование рассматривается как одна из важнейших задач государственной политики в области образования.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400" i="1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i="1" dirty="0"/>
              <a:t>В Конституции РФ и Законе «Об образовании» сказано, что дети с проблемами в развитии имеют равные со всеми права на образование.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Обычаи и традиции Записи в рубрике Обычаи и традиции Дневник Привалов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 t="12726" b="35312"/>
          <a:stretch>
            <a:fillRect/>
          </a:stretch>
        </p:blipFill>
        <p:spPr bwMode="auto">
          <a:xfrm>
            <a:off x="0" y="5011"/>
            <a:ext cx="9144000" cy="69617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572140"/>
            <a:ext cx="364333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ЛДАТ</a:t>
            </a:r>
            <a:endParaRPr lang="ru-RU" sz="6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268538" y="152400"/>
            <a:ext cx="3979862" cy="900113"/>
          </a:xfrm>
        </p:spPr>
        <p:txBody>
          <a:bodyPr/>
          <a:lstStyle/>
          <a:p>
            <a:r>
              <a:rPr lang="ru-RU" sz="3200" b="1" i="1" dirty="0" smtClean="0"/>
              <a:t>             Вывод </a:t>
            </a: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91513" cy="435334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i="1" smtClean="0"/>
              <a:t>Внедрение компьютерных технологий в специальное образование открыло принципиально новые возможности для социальной адаптации лиц с ОВЗ, компенсации нарушенной деятельности анализаторов, расширения спектра востребованных профессий для выпускников специальных школ, решения многих коррекционно-образовательных задач.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900113" y="1412875"/>
            <a:ext cx="7343775" cy="1008063"/>
          </a:xfrm>
        </p:spPr>
        <p:txBody>
          <a:bodyPr/>
          <a:lstStyle/>
          <a:p>
            <a:r>
              <a:rPr lang="ru-RU" sz="3200" b="1" i="1" smtClean="0"/>
              <a:t>В процессе работы в области применения ИКТ можно отметить:</a:t>
            </a:r>
            <a:br>
              <a:rPr lang="ru-RU" sz="3200" b="1" i="1" smtClean="0"/>
            </a:br>
            <a:endParaRPr lang="ru-RU" sz="3200" b="1" i="1" smtClean="0"/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468313" y="2132856"/>
            <a:ext cx="8280400" cy="3960440"/>
          </a:xfrm>
        </p:spPr>
        <p:txBody>
          <a:bodyPr/>
          <a:lstStyle/>
          <a:p>
            <a:r>
              <a:rPr lang="ru-RU" i="1" dirty="0" smtClean="0"/>
              <a:t>повышение уровня познавательных процессов у детей с ОВЗ, благодаря применению информационных технологий.</a:t>
            </a:r>
          </a:p>
          <a:p>
            <a:r>
              <a:rPr lang="ru-RU" i="1" dirty="0" smtClean="0"/>
              <a:t>повышение уровня личного профессионализма в области информационных технологий и методики коррекционно-развивающей работы.</a:t>
            </a:r>
          </a:p>
          <a:p>
            <a:r>
              <a:rPr lang="ru-RU" i="1" dirty="0" smtClean="0"/>
              <a:t>формирование мотивационных компонентов деятельности у большинства обучающихся.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1042988" y="152400"/>
            <a:ext cx="7850187" cy="1371600"/>
          </a:xfrm>
        </p:spPr>
        <p:txBody>
          <a:bodyPr/>
          <a:lstStyle/>
          <a:p>
            <a:r>
              <a:rPr lang="ru-RU" sz="2400" b="1" i="1" smtClean="0"/>
              <a:t>Используемая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773238"/>
            <a:ext cx="8147050" cy="2944812"/>
          </a:xfrm>
        </p:spPr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2800" i="1" dirty="0" smtClean="0"/>
              <a:t>«Коррекционная педагогика» – научно-методический журнал, «Образование», 2012 г.</a:t>
            </a: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2800" i="1" dirty="0" smtClean="0"/>
              <a:t>Иллюстрации и фотографии  из Интернет-ресурса.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9281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147050" cy="7921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/>
              <a:t>Особенности образования детей с ограниченными возможностя</a:t>
            </a:r>
            <a:r>
              <a:rPr lang="ru-RU" sz="2800" b="1" i="1" dirty="0" smtClean="0"/>
              <a:t>ми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7338"/>
            <a:ext cx="8147050" cy="45688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i="1" u="sng" dirty="0"/>
              <a:t>Главной  целью  коррекционного  обучения  </a:t>
            </a:r>
            <a:r>
              <a:rPr lang="ru-RU" sz="2400" i="1" dirty="0"/>
              <a:t>и  </a:t>
            </a:r>
            <a:r>
              <a:rPr lang="ru-RU" sz="2400" b="1" i="1" u="sng" dirty="0"/>
              <a:t>воспитания </a:t>
            </a:r>
            <a:r>
              <a:rPr lang="ru-RU" sz="2400" b="1" i="1" u="sng" dirty="0" smtClean="0"/>
              <a:t> </a:t>
            </a:r>
            <a:r>
              <a:rPr lang="ru-RU" sz="2400" i="1" dirty="0" smtClean="0"/>
              <a:t>является  </a:t>
            </a:r>
            <a:r>
              <a:rPr lang="ru-RU" sz="2400" i="1" dirty="0"/>
              <a:t>создание  педагогических  условий  для  развития эмоционального, социального и интеллектуального потенциала ребенка, формирование его позитивных личностных качеств. В настоящее время отчётливо проявляется тенденция введения в образовательный  процесс  для  обучения  детей  с  умственной отсталостью  наглядных  средств  обучения. 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Богатейшие возможности  для  этого  предоставляют  современные информационные  компьютерные  технологии.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03238" y="836613"/>
            <a:ext cx="8183562" cy="863600"/>
          </a:xfrm>
        </p:spPr>
        <p:txBody>
          <a:bodyPr/>
          <a:lstStyle/>
          <a:p>
            <a:r>
              <a:rPr lang="ru-RU" sz="3200" b="1" i="1" smtClean="0"/>
              <a:t>Что  такое информационные технологии?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03238" y="2060575"/>
            <a:ext cx="7669212" cy="2657475"/>
          </a:xfrm>
        </p:spPr>
        <p:txBody>
          <a:bodyPr/>
          <a:lstStyle/>
          <a:p>
            <a:pPr>
              <a:buNone/>
            </a:pPr>
            <a:r>
              <a:rPr lang="ru-RU" sz="3600" i="1" dirty="0" smtClean="0"/>
              <a:t>    ИКТ – это обобщающее понятие, описывающее различные устройства, механизмы, способы, алгоритмы обработки информации.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3238" y="620713"/>
            <a:ext cx="8183562" cy="863600"/>
          </a:xfrm>
        </p:spPr>
        <p:txBody>
          <a:bodyPr/>
          <a:lstStyle/>
          <a:p>
            <a:r>
              <a:rPr lang="ru-RU" sz="4000" i="1" smtClean="0"/>
              <a:t>       Информация может быть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844675"/>
            <a:ext cx="8172450" cy="432117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i="1" dirty="0" smtClean="0"/>
              <a:t>текстовой (учебники и учебные пособия),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i="1" dirty="0" smtClean="0"/>
              <a:t>визуальной (картины, фотографии, иллюстрации и т.п.),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i="1" dirty="0" smtClean="0"/>
              <a:t> аудиоинформацией (музыка, звуки живой и неживой природы, песни),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i="1" dirty="0" err="1" smtClean="0"/>
              <a:t>аудио-и</a:t>
            </a:r>
            <a:r>
              <a:rPr lang="ru-RU" sz="3000" i="1" dirty="0" smtClean="0"/>
              <a:t> видеоинформацией (обучающие фильмы, виртуальные экскурсии, компьютерные игры).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705725" cy="1511300"/>
          </a:xfrm>
        </p:spPr>
        <p:txBody>
          <a:bodyPr/>
          <a:lstStyle/>
          <a:p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i="1" smtClean="0"/>
              <a:t/>
            </a:r>
            <a:br>
              <a:rPr lang="ru-RU" sz="2400" i="1" smtClean="0"/>
            </a:br>
            <a:r>
              <a:rPr lang="ru-RU" sz="2400" i="1" smtClean="0"/>
              <a:t/>
            </a:r>
            <a:br>
              <a:rPr lang="ru-RU" sz="2400" i="1" smtClean="0"/>
            </a:br>
            <a:r>
              <a:rPr lang="ru-RU" sz="2400" i="1" smtClean="0"/>
              <a:t/>
            </a:r>
            <a:br>
              <a:rPr lang="ru-RU" sz="2400" i="1" smtClean="0"/>
            </a:br>
            <a:r>
              <a:rPr lang="ru-RU" sz="2400" i="1" smtClean="0"/>
              <a:t/>
            </a:r>
            <a:br>
              <a:rPr lang="ru-RU" sz="2400" i="1" smtClean="0"/>
            </a:br>
            <a:r>
              <a:rPr lang="ru-RU" sz="2400" i="1" smtClean="0"/>
              <a:t/>
            </a:r>
            <a:br>
              <a:rPr lang="ru-RU" sz="2400" i="1" smtClean="0"/>
            </a:br>
            <a:r>
              <a:rPr lang="ru-RU" sz="2400" i="1" smtClean="0"/>
              <a:t/>
            </a:r>
            <a:br>
              <a:rPr lang="ru-RU" sz="2400" i="1" smtClean="0"/>
            </a:br>
            <a:r>
              <a:rPr lang="ru-RU" sz="2400" i="1" smtClean="0"/>
              <a:t/>
            </a:r>
            <a:br>
              <a:rPr lang="ru-RU" sz="2400" i="1" smtClean="0"/>
            </a:br>
            <a:r>
              <a:rPr lang="ru-RU" sz="2400" i="1" smtClean="0"/>
              <a:t/>
            </a:r>
            <a:br>
              <a:rPr lang="ru-RU" sz="2400" i="1" smtClean="0"/>
            </a:br>
            <a:r>
              <a:rPr lang="ru-RU" sz="2400" i="1" smtClean="0"/>
              <a:t>     </a:t>
            </a:r>
            <a:r>
              <a:rPr lang="ru-RU" sz="2400" b="1" i="1" smtClean="0"/>
              <a:t>Использование ИКТ в работе с детьми с ОВЗ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                 </a:t>
            </a:r>
            <a:r>
              <a:rPr lang="ru-RU" sz="2400" b="1" i="1" smtClean="0"/>
              <a:t>открывает возможности: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2133600"/>
            <a:ext cx="8002587" cy="4103688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представить наглядно те явления, которые невозможно продемонстрировать иными способами;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создать положительную мотивацию за счет использования средств привлечения внимания;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активизировать познавательную деятельность воспитанников;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оптимально использовать время на занятии;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видеть реакцию воспитанников, вовремя реагировать на изменяющуюся ситуацию.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        Применение на занятиях электронных презентаций на сегодняшний день весьма актуально, т.к. именно здесь возможно учесть специфику конкретной группы воспитанников, конкретный контингент детей с учетом их психического, физического и эмоционального уровня развития.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836613"/>
            <a:ext cx="7416800" cy="720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/>
              <a:t>Использование </a:t>
            </a:r>
            <a:r>
              <a:rPr lang="ru-RU" sz="2800" b="1" i="1" dirty="0" err="1" smtClean="0"/>
              <a:t>мультимедийных</a:t>
            </a:r>
            <a:r>
              <a:rPr lang="ru-RU" sz="2800" b="1" i="1" dirty="0" smtClean="0"/>
              <a:t> презентаций в педагогической деятельности способствует :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700213"/>
            <a:ext cx="8172450" cy="4537075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повышению эффективности усвоения материала детьми;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повышению скорости запоминания (включаются три вида памяти детей: зрительная, слуховая, моторная);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активизации и развитию высших психических функций, мелкой моторики  рук;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формированию теоретического, творческого и рефлексивного мышления обучаемых, повышению их интеллектуально-творческого развития;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созданию дополнительных визуальных динамических опор для анализа  ребенком собственной деятельности;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подготовке детей к миру, построенному на цифровых технологиях.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700213"/>
            <a:ext cx="7416800" cy="6492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i="1" dirty="0" smtClean="0"/>
              <a:t>Презентации используются  на различных этапах совместной организованной деятельност</a:t>
            </a:r>
            <a:r>
              <a:rPr lang="ru-RU" sz="3100" b="1" i="1" dirty="0" smtClean="0"/>
              <a:t>и: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68313" y="1700213"/>
            <a:ext cx="8280400" cy="4392612"/>
          </a:xfrm>
        </p:spPr>
        <p:txBody>
          <a:bodyPr/>
          <a:lstStyle/>
          <a:p>
            <a:endParaRPr lang="ru-RU" smtClean="0"/>
          </a:p>
          <a:p>
            <a:r>
              <a:rPr lang="ru-RU" sz="2800" i="1" smtClean="0"/>
              <a:t>В начале для обозначения темы с помощью вопросов по изучаемой теме, создавая проблемную ситуацию;</a:t>
            </a:r>
          </a:p>
          <a:p>
            <a:r>
              <a:rPr lang="ru-RU" sz="2800" i="1" smtClean="0"/>
              <a:t>Как сопровождение объяснения презентации и ее элементов (схемы, рисунки, видеофрагменты и т. д.);</a:t>
            </a:r>
          </a:p>
          <a:p>
            <a:r>
              <a:rPr lang="ru-RU" sz="2800" i="1" smtClean="0"/>
              <a:t>Как информационно-обучающее пособие;</a:t>
            </a:r>
          </a:p>
          <a:p>
            <a:r>
              <a:rPr lang="ru-RU" sz="2800" i="1" smtClean="0"/>
              <a:t>Для контроля усвоения материала д</a:t>
            </a:r>
            <a:r>
              <a:rPr lang="ru-RU" sz="2800" smtClean="0"/>
              <a:t>етьми.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1164</Words>
  <Application>Microsoft Office PowerPoint</Application>
  <PresentationFormat>Экран (4:3)</PresentationFormat>
  <Paragraphs>191</Paragraphs>
  <Slides>34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ПОДГОТОВИЛА: учитель математики  Круглова Марина Александровна  </vt:lpstr>
      <vt:lpstr>Содержание</vt:lpstr>
      <vt:lpstr> Особенности  образования  детей с ограниченными возможностями</vt:lpstr>
      <vt:lpstr>Особенности образования детей с ограниченными возможностями</vt:lpstr>
      <vt:lpstr>Что  такое информационные технологии?</vt:lpstr>
      <vt:lpstr>       Информация может быть </vt:lpstr>
      <vt:lpstr>              Использование ИКТ в работе с детьми с ОВЗ                     открывает возможности: </vt:lpstr>
      <vt:lpstr>Использование мультимедийных презентаций в педагогической деятельности способствует :</vt:lpstr>
      <vt:lpstr>Презентации используются  на различных этапах совместной организованной деятельности: </vt:lpstr>
      <vt:lpstr>Особое внимание на занятиях с применением компьютерной техники уделяется здоровьесберегающим технологиям: </vt:lpstr>
      <vt:lpstr>Слайд 11</vt:lpstr>
      <vt:lpstr>Слайд 12</vt:lpstr>
      <vt:lpstr>Слайд 13</vt:lpstr>
      <vt:lpstr>По сравнению с традиционными формами обучения детей с ОВЗ компьютер обладает рядом преимуществ : </vt:lpstr>
      <vt:lpstr>Рекомендации в использовании ИКТ: </vt:lpstr>
      <vt:lpstr>Применение ИКТ в обучении детей с ограниченными возможностями </vt:lpstr>
      <vt:lpstr>Ребус</vt:lpstr>
      <vt:lpstr>Слайд 18</vt:lpstr>
      <vt:lpstr>Слайд 19</vt:lpstr>
      <vt:lpstr>Сравните. Поставьте знаки &gt;,&lt;,= </vt:lpstr>
      <vt:lpstr>Слайд 21</vt:lpstr>
      <vt:lpstr>Слайд 22</vt:lpstr>
      <vt:lpstr>Устный счет</vt:lpstr>
      <vt:lpstr>Слайд 24</vt:lpstr>
      <vt:lpstr>Вода как будто перемещается по кругу</vt:lpstr>
      <vt:lpstr>Вода как будто перемещается по кругу</vt:lpstr>
      <vt:lpstr>Вода как будто перемещается по кругу</vt:lpstr>
      <vt:lpstr>Слайд 28</vt:lpstr>
      <vt:lpstr>Слайд 29</vt:lpstr>
      <vt:lpstr>Слайд 30</vt:lpstr>
      <vt:lpstr>             Вывод </vt:lpstr>
      <vt:lpstr>В процессе работы в области применения ИКТ можно отметить: </vt:lpstr>
      <vt:lpstr>Используемая литература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марианна</dc:creator>
  <cp:lastModifiedBy>марианна</cp:lastModifiedBy>
  <cp:revision>49</cp:revision>
  <dcterms:created xsi:type="dcterms:W3CDTF">2018-02-04T15:43:06Z</dcterms:created>
  <dcterms:modified xsi:type="dcterms:W3CDTF">2018-02-13T09:36:19Z</dcterms:modified>
</cp:coreProperties>
</file>