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57" r:id="rId3"/>
    <p:sldId id="259" r:id="rId4"/>
    <p:sldId id="263" r:id="rId5"/>
    <p:sldId id="264" r:id="rId6"/>
    <p:sldId id="266" r:id="rId7"/>
    <p:sldId id="260" r:id="rId8"/>
    <p:sldId id="267" r:id="rId9"/>
    <p:sldId id="261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81" autoAdjust="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C05BE-79B6-4D79-90F4-716EE7B6A32D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84ABB-DB19-434F-9B10-8D1B81DC3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5237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Функция</a:t>
            </a:r>
            <a:r>
              <a:rPr lang="ru-RU" baseline="0" dirty="0" smtClean="0"/>
              <a:t> возрастает на!!!!</a:t>
            </a:r>
            <a:r>
              <a:rPr lang="en-US" baseline="0" dirty="0" smtClean="0"/>
              <a:t> ; </a:t>
            </a:r>
            <a:r>
              <a:rPr lang="ru-RU" baseline="0" smtClean="0"/>
              <a:t>между интервалами!!!!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7C034-EE42-4D5F-8533-38923CD1B7E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Функция</a:t>
            </a:r>
            <a:r>
              <a:rPr lang="ru-RU" baseline="0" dirty="0" smtClean="0"/>
              <a:t> возрастает на!!!!</a:t>
            </a:r>
            <a:r>
              <a:rPr lang="en-US" baseline="0" dirty="0" smtClean="0"/>
              <a:t> ; </a:t>
            </a:r>
            <a:r>
              <a:rPr lang="ru-RU" baseline="0" smtClean="0"/>
              <a:t>между интервалами!!!!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7C034-EE42-4D5F-8533-38923CD1B7E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3212976"/>
            <a:ext cx="6172200" cy="9414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Применение производной к исследованию функции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410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1142976" y="285728"/>
            <a:ext cx="61436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Исследуйте функцию с помощью производной и постройте ее график: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1658938" y="1214438"/>
          <a:ext cx="2371725" cy="515937"/>
        </p:xfrm>
        <a:graphic>
          <a:graphicData uri="http://schemas.openxmlformats.org/presentationml/2006/ole">
            <p:oleObj spid="_x0000_s57346" name="Формула" r:id="rId3" imgW="888840" imgH="228600" progId="Equation.3">
              <p:embed/>
            </p:oleObj>
          </a:graphicData>
        </a:graphic>
      </p:graphicFrame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4" cstate="print"/>
          <a:srcRect l="29297" t="14583" r="30273" b="5208"/>
          <a:stretch>
            <a:fillRect/>
          </a:stretch>
        </p:blipFill>
        <p:spPr bwMode="auto">
          <a:xfrm>
            <a:off x="2786050" y="1709310"/>
            <a:ext cx="4357718" cy="4862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1420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1800" y="188640"/>
            <a:ext cx="3977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Исследование функций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1630" t="22230" r="40218" b="21591"/>
          <a:stretch/>
        </p:blipFill>
        <p:spPr bwMode="auto">
          <a:xfrm>
            <a:off x="569047" y="1772816"/>
            <a:ext cx="2365459" cy="457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27583" y="1196752"/>
                <a:ext cx="2106923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3" y="1196752"/>
                <a:ext cx="2106923" cy="37241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314634" y="956430"/>
                <a:ext cx="133132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−6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−9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634" y="956430"/>
                <a:ext cx="1331325" cy="6127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739" t="23266" r="27174" b="26957"/>
          <a:stretch/>
        </p:blipFill>
        <p:spPr bwMode="auto">
          <a:xfrm>
            <a:off x="3851920" y="1772816"/>
            <a:ext cx="4552229" cy="3073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7594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071538" y="0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исследования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функции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y=f(x)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монотонность и экстремумы: 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54244" y="1294269"/>
            <a:ext cx="2857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′(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54244" y="1755934"/>
            <a:ext cx="75724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Найти стационарные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′(x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)=0) и </a:t>
            </a:r>
          </a:p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критические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точки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′(x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)- не существует)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3255" name="Text Box 7"/>
              <p:cNvSpPr txBox="1">
                <a:spLocks noChangeArrowheads="1"/>
              </p:cNvSpPr>
              <p:nvPr/>
            </p:nvSpPr>
            <p:spPr bwMode="auto">
              <a:xfrm>
                <a:off x="354244" y="2812163"/>
                <a:ext cx="8422255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4.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Отметить их на числовой прямой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учитывая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D(y))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и определить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знаки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ru-RU" sz="2400" i="1" dirty="0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/>
                        <a:cs typeface="Times New Roman" pitchFamily="18" charset="0"/>
                      </a:rPr>
                      <m:t>′</m:t>
                    </m:r>
                    <m:d>
                      <m:dPr>
                        <m:ctrlPr>
                          <a:rPr lang="en-US" sz="24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на получившихся промежутках</a:t>
                </a:r>
              </a:p>
            </p:txBody>
          </p:sp>
        </mc:Choice>
        <mc:Fallback>
          <p:sp>
            <p:nvSpPr>
              <p:cNvPr id="5325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244" y="2812163"/>
                <a:ext cx="8422255" cy="83099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085" t="-5839" r="-1158" b="-1532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Прямая со стрелкой 19"/>
          <p:cNvCxnSpPr/>
          <p:nvPr/>
        </p:nvCxnSpPr>
        <p:spPr>
          <a:xfrm>
            <a:off x="383078" y="4688961"/>
            <a:ext cx="6500858" cy="158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83936" y="4474647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1883276" y="4617523"/>
            <a:ext cx="142876" cy="14287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 flipV="1">
            <a:off x="4383606" y="4617523"/>
            <a:ext cx="142876" cy="14287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 flipH="1" flipV="1">
            <a:off x="6026680" y="4617523"/>
            <a:ext cx="142876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097722" y="4617523"/>
            <a:ext cx="142876" cy="142876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1969020" y="4167460"/>
            <a:ext cx="2500313" cy="507207"/>
          </a:xfrm>
          <a:custGeom>
            <a:avLst/>
            <a:gdLst>
              <a:gd name="connsiteX0" fmla="*/ 0 w 2500313"/>
              <a:gd name="connsiteY0" fmla="*/ 507207 h 507207"/>
              <a:gd name="connsiteX1" fmla="*/ 614363 w 2500313"/>
              <a:gd name="connsiteY1" fmla="*/ 50007 h 507207"/>
              <a:gd name="connsiteX2" fmla="*/ 1214438 w 2500313"/>
              <a:gd name="connsiteY2" fmla="*/ 464344 h 507207"/>
              <a:gd name="connsiteX3" fmla="*/ 1214438 w 2500313"/>
              <a:gd name="connsiteY3" fmla="*/ 464344 h 507207"/>
              <a:gd name="connsiteX4" fmla="*/ 1871663 w 2500313"/>
              <a:gd name="connsiteY4" fmla="*/ 7144 h 507207"/>
              <a:gd name="connsiteX5" fmla="*/ 2500313 w 2500313"/>
              <a:gd name="connsiteY5" fmla="*/ 507207 h 50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0313" h="507207">
                <a:moveTo>
                  <a:pt x="0" y="507207"/>
                </a:moveTo>
                <a:cubicBezTo>
                  <a:pt x="205978" y="282179"/>
                  <a:pt x="411957" y="57151"/>
                  <a:pt x="614363" y="50007"/>
                </a:cubicBezTo>
                <a:cubicBezTo>
                  <a:pt x="816769" y="42863"/>
                  <a:pt x="1214438" y="464344"/>
                  <a:pt x="1214438" y="464344"/>
                </a:cubicBezTo>
                <a:lnTo>
                  <a:pt x="1214438" y="464344"/>
                </a:lnTo>
                <a:cubicBezTo>
                  <a:pt x="1323976" y="388144"/>
                  <a:pt x="1657351" y="0"/>
                  <a:pt x="1871663" y="7144"/>
                </a:cubicBezTo>
                <a:cubicBezTo>
                  <a:pt x="2085975" y="14288"/>
                  <a:pt x="2293144" y="260747"/>
                  <a:pt x="2500313" y="507207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4440758" y="4196035"/>
            <a:ext cx="1685925" cy="535782"/>
          </a:xfrm>
          <a:custGeom>
            <a:avLst/>
            <a:gdLst>
              <a:gd name="connsiteX0" fmla="*/ 0 w 1685925"/>
              <a:gd name="connsiteY0" fmla="*/ 535782 h 535782"/>
              <a:gd name="connsiteX1" fmla="*/ 842962 w 1685925"/>
              <a:gd name="connsiteY1" fmla="*/ 7144 h 535782"/>
              <a:gd name="connsiteX2" fmla="*/ 1685925 w 1685925"/>
              <a:gd name="connsiteY2" fmla="*/ 492919 h 5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5925" h="535782">
                <a:moveTo>
                  <a:pt x="0" y="535782"/>
                </a:moveTo>
                <a:cubicBezTo>
                  <a:pt x="280987" y="275035"/>
                  <a:pt x="561975" y="14288"/>
                  <a:pt x="842962" y="7144"/>
                </a:cubicBezTo>
                <a:cubicBezTo>
                  <a:pt x="1123949" y="0"/>
                  <a:pt x="1404937" y="246459"/>
                  <a:pt x="1685925" y="492919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6026680" y="4117457"/>
            <a:ext cx="1042988" cy="614363"/>
          </a:xfrm>
          <a:custGeom>
            <a:avLst/>
            <a:gdLst>
              <a:gd name="connsiteX0" fmla="*/ 0 w 1042988"/>
              <a:gd name="connsiteY0" fmla="*/ 471487 h 471487"/>
              <a:gd name="connsiteX1" fmla="*/ 485775 w 1042988"/>
              <a:gd name="connsiteY1" fmla="*/ 100012 h 471487"/>
              <a:gd name="connsiteX2" fmla="*/ 1042988 w 1042988"/>
              <a:gd name="connsiteY2" fmla="*/ 0 h 47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2988" h="471487">
                <a:moveTo>
                  <a:pt x="0" y="471487"/>
                </a:moveTo>
                <a:cubicBezTo>
                  <a:pt x="155972" y="325040"/>
                  <a:pt x="311944" y="178593"/>
                  <a:pt x="485775" y="100012"/>
                </a:cubicBezTo>
                <a:cubicBezTo>
                  <a:pt x="659606" y="21431"/>
                  <a:pt x="851297" y="10715"/>
                  <a:pt x="1042988" y="0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олилиния 30"/>
          <p:cNvSpPr/>
          <p:nvPr/>
        </p:nvSpPr>
        <p:spPr>
          <a:xfrm>
            <a:off x="511695" y="4117454"/>
            <a:ext cx="1428750" cy="557213"/>
          </a:xfrm>
          <a:custGeom>
            <a:avLst/>
            <a:gdLst>
              <a:gd name="connsiteX0" fmla="*/ 0 w 1428750"/>
              <a:gd name="connsiteY0" fmla="*/ 0 h 557213"/>
              <a:gd name="connsiteX1" fmla="*/ 957263 w 1428750"/>
              <a:gd name="connsiteY1" fmla="*/ 157163 h 557213"/>
              <a:gd name="connsiteX2" fmla="*/ 1428750 w 1428750"/>
              <a:gd name="connsiteY2" fmla="*/ 557213 h 5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8750" h="557213">
                <a:moveTo>
                  <a:pt x="0" y="0"/>
                </a:moveTo>
                <a:cubicBezTo>
                  <a:pt x="359569" y="32147"/>
                  <a:pt x="719138" y="64294"/>
                  <a:pt x="957263" y="157163"/>
                </a:cubicBezTo>
                <a:cubicBezTo>
                  <a:pt x="1195388" y="250032"/>
                  <a:pt x="1312069" y="403622"/>
                  <a:pt x="1428750" y="557213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098250" y="4188895"/>
            <a:ext cx="790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′(x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160415" y="4717381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97986" y="418889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26746" y="418889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83342" y="418889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69226" y="404601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54582" y="404601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740268" y="4903275"/>
            <a:ext cx="1000132" cy="428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3240598" y="4903275"/>
            <a:ext cx="1071570" cy="5000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2097590" y="4903275"/>
            <a:ext cx="1000132" cy="428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4597920" y="4903275"/>
            <a:ext cx="1428760" cy="5000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6278605" y="5024081"/>
            <a:ext cx="748207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668962" y="4760399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min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11970" y="4974713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max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169292" y="4831837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min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 rot="5400000" flipH="1" flipV="1">
            <a:off x="5813160" y="5260465"/>
            <a:ext cx="570710" cy="79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731005" y="5483495"/>
            <a:ext cx="2586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Экстремума нет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-261609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-261609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399992" y="832604"/>
            <a:ext cx="3214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D(y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674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3" grpId="0"/>
      <p:bldP spid="53254" grpId="0"/>
      <p:bldP spid="53255" grpId="0" animBg="1"/>
      <p:bldP spid="21" grpId="0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51" grpId="0"/>
      <p:bldP spid="52" grpId="0"/>
      <p:bldP spid="53" grpId="0"/>
      <p:bldP spid="57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67600" cy="50891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Исследуйте функцию на монотонность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043608" y="980728"/>
          <a:ext cx="2063750" cy="604837"/>
        </p:xfrm>
        <a:graphic>
          <a:graphicData uri="http://schemas.openxmlformats.org/presentationml/2006/ole">
            <p:oleObj spid="_x0000_s24578" name="Формула" r:id="rId3" imgW="660400" imgH="228600" progId="Equation.3">
              <p:embed/>
            </p:oleObj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43608" y="1628800"/>
            <a:ext cx="14401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D(y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)=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195736" y="1556792"/>
            <a:ext cx="1440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ru-RU" sz="2800" dirty="0" smtClean="0">
                <a:latin typeface="Times New Roman"/>
                <a:cs typeface="Times New Roman"/>
              </a:rPr>
              <a:t>∞;+∞)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043608" y="2204864"/>
            <a:ext cx="1368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′(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)=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2204864"/>
            <a:ext cx="1555809" cy="431443"/>
          </a:xfrm>
          <a:prstGeom prst="rect">
            <a:avLst/>
          </a:prstGeom>
          <a:noFill/>
        </p:spPr>
      </p:pic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2276872"/>
            <a:ext cx="812492" cy="376808"/>
          </a:xfrm>
          <a:prstGeom prst="rect">
            <a:avLst/>
          </a:prstGeom>
          <a:noFill/>
        </p:spPr>
      </p:pic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043608" y="2852936"/>
            <a:ext cx="504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852936"/>
            <a:ext cx="1271391" cy="360040"/>
          </a:xfrm>
          <a:prstGeom prst="rect">
            <a:avLst/>
          </a:prstGeom>
          <a:noFill/>
        </p:spPr>
      </p:pic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3284984"/>
            <a:ext cx="798839" cy="360040"/>
          </a:xfrm>
          <a:prstGeom prst="rect">
            <a:avLst/>
          </a:prstGeom>
          <a:noFill/>
        </p:spPr>
      </p:pic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1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3717032"/>
            <a:ext cx="720080" cy="720080"/>
          </a:xfrm>
          <a:prstGeom prst="rect">
            <a:avLst/>
          </a:prstGeom>
          <a:noFill/>
        </p:spPr>
      </p:pic>
      <p:cxnSp>
        <p:nvCxnSpPr>
          <p:cNvPr id="23" name="Прямая со стрелкой 22"/>
          <p:cNvCxnSpPr/>
          <p:nvPr/>
        </p:nvCxnSpPr>
        <p:spPr>
          <a:xfrm>
            <a:off x="3815308" y="3557281"/>
            <a:ext cx="2952328" cy="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05958" y="321069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 flipV="1">
            <a:off x="5149774" y="3503288"/>
            <a:ext cx="142876" cy="14287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олилиния 30"/>
          <p:cNvSpPr/>
          <p:nvPr/>
        </p:nvSpPr>
        <p:spPr>
          <a:xfrm>
            <a:off x="5255468" y="2981217"/>
            <a:ext cx="1042988" cy="614363"/>
          </a:xfrm>
          <a:custGeom>
            <a:avLst/>
            <a:gdLst>
              <a:gd name="connsiteX0" fmla="*/ 0 w 1042988"/>
              <a:gd name="connsiteY0" fmla="*/ 471487 h 471487"/>
              <a:gd name="connsiteX1" fmla="*/ 485775 w 1042988"/>
              <a:gd name="connsiteY1" fmla="*/ 100012 h 471487"/>
              <a:gd name="connsiteX2" fmla="*/ 1042988 w 1042988"/>
              <a:gd name="connsiteY2" fmla="*/ 0 h 47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2988" h="471487">
                <a:moveTo>
                  <a:pt x="0" y="471487"/>
                </a:moveTo>
                <a:cubicBezTo>
                  <a:pt x="155972" y="325040"/>
                  <a:pt x="311944" y="178593"/>
                  <a:pt x="485775" y="100012"/>
                </a:cubicBezTo>
                <a:cubicBezTo>
                  <a:pt x="659606" y="21431"/>
                  <a:pt x="851297" y="10715"/>
                  <a:pt x="1042988" y="0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020272" y="2924944"/>
            <a:ext cx="790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′(x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082437" y="3453430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64154" y="307466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4006766" y="3789040"/>
            <a:ext cx="106929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5652120" y="3789040"/>
            <a:ext cx="1008112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039444" y="3701297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1/2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олилиния 51"/>
          <p:cNvSpPr/>
          <p:nvPr/>
        </p:nvSpPr>
        <p:spPr>
          <a:xfrm>
            <a:off x="3743300" y="2981217"/>
            <a:ext cx="1428750" cy="557213"/>
          </a:xfrm>
          <a:custGeom>
            <a:avLst/>
            <a:gdLst>
              <a:gd name="connsiteX0" fmla="*/ 0 w 1428750"/>
              <a:gd name="connsiteY0" fmla="*/ 0 h 557213"/>
              <a:gd name="connsiteX1" fmla="*/ 957263 w 1428750"/>
              <a:gd name="connsiteY1" fmla="*/ 157163 h 557213"/>
              <a:gd name="connsiteX2" fmla="*/ 1428750 w 1428750"/>
              <a:gd name="connsiteY2" fmla="*/ 557213 h 5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8750" h="557213">
                <a:moveTo>
                  <a:pt x="0" y="0"/>
                </a:moveTo>
                <a:cubicBezTo>
                  <a:pt x="359569" y="32147"/>
                  <a:pt x="719138" y="64294"/>
                  <a:pt x="957263" y="157163"/>
                </a:cubicBezTo>
                <a:cubicBezTo>
                  <a:pt x="1195388" y="250032"/>
                  <a:pt x="1312069" y="403622"/>
                  <a:pt x="1428750" y="557213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175348" y="2981217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004048" y="414908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min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71600" y="5013176"/>
            <a:ext cx="2515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Функция возрастает на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3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4869160"/>
            <a:ext cx="938587" cy="648072"/>
          </a:xfrm>
          <a:prstGeom prst="rect">
            <a:avLst/>
          </a:prstGeom>
          <a:noFill/>
        </p:spPr>
      </p:pic>
      <p:sp>
        <p:nvSpPr>
          <p:cNvPr id="61" name="TextBox 60"/>
          <p:cNvSpPr txBox="1"/>
          <p:nvPr/>
        </p:nvSpPr>
        <p:spPr>
          <a:xfrm>
            <a:off x="971600" y="5805264"/>
            <a:ext cx="2267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Функция убывает на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5" name="Picture 1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5661248"/>
            <a:ext cx="893892" cy="648072"/>
          </a:xfrm>
          <a:prstGeom prst="rect">
            <a:avLst/>
          </a:prstGeom>
          <a:noFill/>
        </p:spPr>
      </p:pic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7" name="Picture 2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39" y="5445224"/>
            <a:ext cx="1687687" cy="432048"/>
          </a:xfrm>
          <a:prstGeom prst="rect">
            <a:avLst/>
          </a:prstGeom>
          <a:noFill/>
        </p:spPr>
      </p:pic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9" name="Picture 2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5301207"/>
            <a:ext cx="161397" cy="720081"/>
          </a:xfrm>
          <a:prstGeom prst="rect">
            <a:avLst/>
          </a:prstGeom>
          <a:noFill/>
        </p:spPr>
      </p:pic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601" name="Picture 2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5301208"/>
            <a:ext cx="360040" cy="7159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6" grpId="0"/>
      <p:bldP spid="24" grpId="0"/>
      <p:bldP spid="26" grpId="0" animBg="1"/>
      <p:bldP spid="31" grpId="0" animBg="1"/>
      <p:bldP spid="33" grpId="0"/>
      <p:bldP spid="34" grpId="0"/>
      <p:bldP spid="35" grpId="0"/>
      <p:bldP spid="47" grpId="0"/>
      <p:bldP spid="52" grpId="0" animBg="1"/>
      <p:bldP spid="53" grpId="0"/>
      <p:bldP spid="57" grpId="0"/>
      <p:bldP spid="58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67600" cy="50891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Исследуйте функцию на монотонность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67544" y="908720"/>
          <a:ext cx="2160240" cy="815053"/>
        </p:xfrm>
        <a:graphic>
          <a:graphicData uri="http://schemas.openxmlformats.org/presentationml/2006/ole">
            <p:oleObj spid="_x0000_s25603" name="Формула" r:id="rId3" imgW="939600" imgH="419040" progId="Equation.3">
              <p:embed/>
            </p:oleObj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43608" y="1844824"/>
            <a:ext cx="14401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D(y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)=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195736" y="1772816"/>
            <a:ext cx="1440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ru-RU" sz="2800" dirty="0" smtClean="0">
                <a:latin typeface="Times New Roman"/>
                <a:cs typeface="Times New Roman"/>
              </a:rPr>
              <a:t>∞;+∞)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043608" y="2420888"/>
            <a:ext cx="1368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′(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)=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043608" y="3068960"/>
            <a:ext cx="504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2276872"/>
            <a:ext cx="1953094" cy="792088"/>
          </a:xfrm>
          <a:prstGeom prst="rect">
            <a:avLst/>
          </a:prstGeom>
          <a:noFill/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2276872"/>
            <a:ext cx="1866900" cy="723900"/>
          </a:xfrm>
          <a:prstGeom prst="rect">
            <a:avLst/>
          </a:prstGeom>
          <a:noFill/>
        </p:spPr>
      </p:pic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2492896"/>
            <a:ext cx="933450" cy="381000"/>
          </a:xfrm>
          <a:prstGeom prst="rect">
            <a:avLst/>
          </a:prstGeom>
          <a:noFill/>
        </p:spPr>
      </p:pic>
      <p:pic>
        <p:nvPicPr>
          <p:cNvPr id="25615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3140968"/>
            <a:ext cx="1457325" cy="381000"/>
          </a:xfrm>
          <a:prstGeom prst="rect">
            <a:avLst/>
          </a:prstGeom>
          <a:noFill/>
        </p:spPr>
      </p:pic>
      <p:pic>
        <p:nvPicPr>
          <p:cNvPr id="25614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3501008"/>
            <a:ext cx="1685925" cy="381000"/>
          </a:xfrm>
          <a:prstGeom prst="rect">
            <a:avLst/>
          </a:prstGeom>
          <a:noFill/>
        </p:spPr>
      </p:pic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3933056"/>
            <a:ext cx="2581275" cy="381000"/>
          </a:xfrm>
          <a:prstGeom prst="rect">
            <a:avLst/>
          </a:prstGeom>
          <a:noFill/>
        </p:spPr>
      </p:pic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0" y="1600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20" name="Picture 2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4365104"/>
            <a:ext cx="809625" cy="381000"/>
          </a:xfrm>
          <a:prstGeom prst="rect">
            <a:avLst/>
          </a:prstGeom>
          <a:noFill/>
        </p:spPr>
      </p:pic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22" name="Picture 2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4725144"/>
            <a:ext cx="1066800" cy="428625"/>
          </a:xfrm>
          <a:prstGeom prst="rect">
            <a:avLst/>
          </a:prstGeom>
          <a:noFill/>
        </p:spPr>
      </p:pic>
      <p:cxnSp>
        <p:nvCxnSpPr>
          <p:cNvPr id="54" name="Прямая со стрелкой 53"/>
          <p:cNvCxnSpPr/>
          <p:nvPr/>
        </p:nvCxnSpPr>
        <p:spPr>
          <a:xfrm flipV="1">
            <a:off x="658336" y="5661248"/>
            <a:ext cx="5353824" cy="210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013870" y="537093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2158534" y="5591918"/>
            <a:ext cx="142876" cy="14287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Овал 56"/>
          <p:cNvSpPr/>
          <p:nvPr/>
        </p:nvSpPr>
        <p:spPr>
          <a:xfrm flipV="1">
            <a:off x="4658864" y="5591918"/>
            <a:ext cx="142876" cy="14287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3372980" y="5591918"/>
            <a:ext cx="142876" cy="142876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олилиния 59"/>
          <p:cNvSpPr/>
          <p:nvPr/>
        </p:nvSpPr>
        <p:spPr>
          <a:xfrm>
            <a:off x="2244278" y="5141855"/>
            <a:ext cx="2500313" cy="507207"/>
          </a:xfrm>
          <a:custGeom>
            <a:avLst/>
            <a:gdLst>
              <a:gd name="connsiteX0" fmla="*/ 0 w 2500313"/>
              <a:gd name="connsiteY0" fmla="*/ 507207 h 507207"/>
              <a:gd name="connsiteX1" fmla="*/ 614363 w 2500313"/>
              <a:gd name="connsiteY1" fmla="*/ 50007 h 507207"/>
              <a:gd name="connsiteX2" fmla="*/ 1214438 w 2500313"/>
              <a:gd name="connsiteY2" fmla="*/ 464344 h 507207"/>
              <a:gd name="connsiteX3" fmla="*/ 1214438 w 2500313"/>
              <a:gd name="connsiteY3" fmla="*/ 464344 h 507207"/>
              <a:gd name="connsiteX4" fmla="*/ 1871663 w 2500313"/>
              <a:gd name="connsiteY4" fmla="*/ 7144 h 507207"/>
              <a:gd name="connsiteX5" fmla="*/ 2500313 w 2500313"/>
              <a:gd name="connsiteY5" fmla="*/ 507207 h 50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0313" h="507207">
                <a:moveTo>
                  <a:pt x="0" y="507207"/>
                </a:moveTo>
                <a:cubicBezTo>
                  <a:pt x="205978" y="282179"/>
                  <a:pt x="411957" y="57151"/>
                  <a:pt x="614363" y="50007"/>
                </a:cubicBezTo>
                <a:cubicBezTo>
                  <a:pt x="816769" y="42863"/>
                  <a:pt x="1214438" y="464344"/>
                  <a:pt x="1214438" y="464344"/>
                </a:cubicBezTo>
                <a:lnTo>
                  <a:pt x="1214438" y="464344"/>
                </a:lnTo>
                <a:cubicBezTo>
                  <a:pt x="1323976" y="388144"/>
                  <a:pt x="1657351" y="0"/>
                  <a:pt x="1871663" y="7144"/>
                </a:cubicBezTo>
                <a:cubicBezTo>
                  <a:pt x="2085975" y="14288"/>
                  <a:pt x="2293144" y="260747"/>
                  <a:pt x="2500313" y="507207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олилиния 61"/>
          <p:cNvSpPr/>
          <p:nvPr/>
        </p:nvSpPr>
        <p:spPr>
          <a:xfrm>
            <a:off x="4788024" y="5013176"/>
            <a:ext cx="1042988" cy="614363"/>
          </a:xfrm>
          <a:custGeom>
            <a:avLst/>
            <a:gdLst>
              <a:gd name="connsiteX0" fmla="*/ 0 w 1042988"/>
              <a:gd name="connsiteY0" fmla="*/ 471487 h 471487"/>
              <a:gd name="connsiteX1" fmla="*/ 485775 w 1042988"/>
              <a:gd name="connsiteY1" fmla="*/ 100012 h 471487"/>
              <a:gd name="connsiteX2" fmla="*/ 1042988 w 1042988"/>
              <a:gd name="connsiteY2" fmla="*/ 0 h 47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2988" h="471487">
                <a:moveTo>
                  <a:pt x="0" y="471487"/>
                </a:moveTo>
                <a:cubicBezTo>
                  <a:pt x="155972" y="325040"/>
                  <a:pt x="311944" y="178593"/>
                  <a:pt x="485775" y="100012"/>
                </a:cubicBezTo>
                <a:cubicBezTo>
                  <a:pt x="659606" y="21431"/>
                  <a:pt x="851297" y="10715"/>
                  <a:pt x="1042988" y="0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олилиния 62"/>
          <p:cNvSpPr/>
          <p:nvPr/>
        </p:nvSpPr>
        <p:spPr>
          <a:xfrm>
            <a:off x="786953" y="5091849"/>
            <a:ext cx="1428750" cy="557213"/>
          </a:xfrm>
          <a:custGeom>
            <a:avLst/>
            <a:gdLst>
              <a:gd name="connsiteX0" fmla="*/ 0 w 1428750"/>
              <a:gd name="connsiteY0" fmla="*/ 0 h 557213"/>
              <a:gd name="connsiteX1" fmla="*/ 957263 w 1428750"/>
              <a:gd name="connsiteY1" fmla="*/ 157163 h 557213"/>
              <a:gd name="connsiteX2" fmla="*/ 1428750 w 1428750"/>
              <a:gd name="connsiteY2" fmla="*/ 557213 h 5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8750" h="557213">
                <a:moveTo>
                  <a:pt x="0" y="0"/>
                </a:moveTo>
                <a:cubicBezTo>
                  <a:pt x="359569" y="32147"/>
                  <a:pt x="719138" y="64294"/>
                  <a:pt x="957263" y="157163"/>
                </a:cubicBezTo>
                <a:cubicBezTo>
                  <a:pt x="1195388" y="250032"/>
                  <a:pt x="1312069" y="403622"/>
                  <a:pt x="1428750" y="557213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228184" y="5085184"/>
            <a:ext cx="790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′(x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290349" y="5613670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373244" y="516329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58600" y="516329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44484" y="502041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29840" y="502041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1015526" y="5877670"/>
            <a:ext cx="1000132" cy="428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3635896" y="5805264"/>
            <a:ext cx="999562" cy="4280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V="1">
            <a:off x="2372848" y="5805264"/>
            <a:ext cx="975016" cy="5010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V="1">
            <a:off x="5076056" y="5805264"/>
            <a:ext cx="936104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835696" y="623731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min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03848" y="602128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max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499992" y="623731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min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24" name="Picture 2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805264"/>
            <a:ext cx="342900" cy="428625"/>
          </a:xfrm>
          <a:prstGeom prst="rect">
            <a:avLst/>
          </a:prstGeom>
          <a:noFill/>
        </p:spPr>
      </p:pic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26" name="Picture 2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5805264"/>
            <a:ext cx="542925" cy="428625"/>
          </a:xfrm>
          <a:prstGeom prst="rect">
            <a:avLst/>
          </a:prstGeom>
          <a:noFill/>
        </p:spPr>
      </p:pic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28" name="Picture 28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5805264"/>
            <a:ext cx="219075" cy="381000"/>
          </a:xfrm>
          <a:prstGeom prst="rect">
            <a:avLst/>
          </a:prstGeom>
          <a:noFill/>
        </p:spPr>
      </p:pic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30" name="Picture 30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284984"/>
            <a:ext cx="2000250" cy="476250"/>
          </a:xfrm>
          <a:prstGeom prst="rect">
            <a:avLst/>
          </a:prstGeom>
          <a:noFill/>
        </p:spPr>
      </p:pic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32" name="Picture 32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717032"/>
            <a:ext cx="2009775" cy="476250"/>
          </a:xfrm>
          <a:prstGeom prst="rect">
            <a:avLst/>
          </a:prstGeom>
          <a:noFill/>
        </p:spPr>
      </p:pic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34" name="Picture 34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4149080"/>
            <a:ext cx="1924050" cy="476250"/>
          </a:xfrm>
          <a:prstGeom prst="rect">
            <a:avLst/>
          </a:prstGeom>
          <a:noFill/>
        </p:spPr>
      </p:pic>
      <p:pic>
        <p:nvPicPr>
          <p:cNvPr id="99" name="Picture 2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3356992"/>
            <a:ext cx="451715" cy="356617"/>
          </a:xfrm>
          <a:prstGeom prst="rect">
            <a:avLst/>
          </a:prstGeom>
          <a:noFill/>
        </p:spPr>
      </p:pic>
      <p:pic>
        <p:nvPicPr>
          <p:cNvPr id="100" name="Picture 2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8344" y="3789040"/>
            <a:ext cx="342900" cy="428625"/>
          </a:xfrm>
          <a:prstGeom prst="rect">
            <a:avLst/>
          </a:prstGeom>
          <a:noFill/>
        </p:spPr>
      </p:pic>
      <p:pic>
        <p:nvPicPr>
          <p:cNvPr id="101" name="Picture 28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4221088"/>
            <a:ext cx="219075" cy="381000"/>
          </a:xfrm>
          <a:prstGeom prst="rect">
            <a:avLst/>
          </a:prstGeom>
          <a:noFill/>
        </p:spPr>
      </p:pic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36" name="Picture 36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4408" y="3284984"/>
            <a:ext cx="200025" cy="476250"/>
          </a:xfrm>
          <a:prstGeom prst="rect">
            <a:avLst/>
          </a:prstGeom>
          <a:noFill/>
        </p:spPr>
      </p:pic>
      <p:pic>
        <p:nvPicPr>
          <p:cNvPr id="104" name="Picture 36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4408" y="3717032"/>
            <a:ext cx="200025" cy="476250"/>
          </a:xfrm>
          <a:prstGeom prst="rect">
            <a:avLst/>
          </a:prstGeom>
          <a:noFill/>
        </p:spPr>
      </p:pic>
      <p:sp>
        <p:nvSpPr>
          <p:cNvPr id="2563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38" name="Picture 38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4408" y="4149080"/>
            <a:ext cx="2000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2" grpId="0" autoUpdateAnimBg="0"/>
      <p:bldP spid="55" grpId="0"/>
      <p:bldP spid="56" grpId="0" animBg="1"/>
      <p:bldP spid="57" grpId="0" animBg="1"/>
      <p:bldP spid="59" grpId="0" animBg="1"/>
      <p:bldP spid="60" grpId="0" animBg="1"/>
      <p:bldP spid="62" grpId="0" animBg="1"/>
      <p:bldP spid="63" grpId="0" animBg="1"/>
      <p:bldP spid="64" grpId="0"/>
      <p:bldP spid="65" grpId="0"/>
      <p:bldP spid="66" grpId="0"/>
      <p:bldP spid="68" grpId="0"/>
      <p:bldP spid="69" grpId="0"/>
      <p:bldP spid="70" grpId="0"/>
      <p:bldP spid="76" grpId="0"/>
      <p:bldP spid="77" grpId="0"/>
      <p:bldP spid="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 cstate="print"/>
          <a:srcRect l="28125" t="8070" r="30859" b="14583"/>
          <a:stretch>
            <a:fillRect/>
          </a:stretch>
        </p:blipFill>
        <p:spPr bwMode="auto">
          <a:xfrm>
            <a:off x="1643042" y="428604"/>
            <a:ext cx="4714908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667277" y="692696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исследования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функции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y=f(x)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выпуклость, точки перегиба: </a:t>
            </a:r>
            <a:endParaRPr lang="ru-RU" sz="24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09826" y="2124177"/>
            <a:ext cx="47437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′′(x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(f ′(x))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09826" y="2585842"/>
            <a:ext cx="75724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корни уравнения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′′(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)=0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3255" name="Text Box 7"/>
              <p:cNvSpPr txBox="1">
                <a:spLocks noChangeArrowheads="1"/>
              </p:cNvSpPr>
              <p:nvPr/>
            </p:nvSpPr>
            <p:spPr bwMode="auto">
              <a:xfrm>
                <a:off x="470936" y="3107371"/>
                <a:ext cx="8422255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4.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Отметить их на числовой прямой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учитывая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D(y))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и определить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знаки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ru-RU" sz="2400" i="1" dirty="0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/>
                        <a:cs typeface="Times New Roman" pitchFamily="18" charset="0"/>
                      </a:rPr>
                      <m:t>′</m:t>
                    </m:r>
                    <m:r>
                      <m:rPr>
                        <m:nor/>
                      </m:rPr>
                      <a:rPr lang="en-US" sz="2400" dirty="0">
                        <a:latin typeface="Times New Roman" pitchFamily="18" charset="0"/>
                        <a:cs typeface="Times New Roman" pitchFamily="18" charset="0"/>
                      </a:rPr>
                      <m:t>′</m:t>
                    </m:r>
                    <m:d>
                      <m:dPr>
                        <m:ctrlPr>
                          <a:rPr lang="en-US" sz="24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на получившихся промежутках</a:t>
                </a:r>
              </a:p>
            </p:txBody>
          </p:sp>
        </mc:Choice>
        <mc:Fallback>
          <p:sp>
            <p:nvSpPr>
              <p:cNvPr id="5325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0936" y="3107371"/>
                <a:ext cx="8422255" cy="83099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085" t="-5882" r="-1158" b="-1617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Прямая со стрелкой 19"/>
          <p:cNvCxnSpPr/>
          <p:nvPr/>
        </p:nvCxnSpPr>
        <p:spPr>
          <a:xfrm>
            <a:off x="538660" y="5518869"/>
            <a:ext cx="4620970" cy="158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90604" y="5254901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038858" y="5447431"/>
            <a:ext cx="142876" cy="14287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 flipV="1">
            <a:off x="3698846" y="5421212"/>
            <a:ext cx="142876" cy="14287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2084359" y="4937024"/>
            <a:ext cx="1685925" cy="535782"/>
          </a:xfrm>
          <a:custGeom>
            <a:avLst/>
            <a:gdLst>
              <a:gd name="connsiteX0" fmla="*/ 0 w 1685925"/>
              <a:gd name="connsiteY0" fmla="*/ 535782 h 535782"/>
              <a:gd name="connsiteX1" fmla="*/ 842962 w 1685925"/>
              <a:gd name="connsiteY1" fmla="*/ 7144 h 535782"/>
              <a:gd name="connsiteX2" fmla="*/ 1685925 w 1685925"/>
              <a:gd name="connsiteY2" fmla="*/ 492919 h 5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5925" h="535782">
                <a:moveTo>
                  <a:pt x="0" y="535782"/>
                </a:moveTo>
                <a:cubicBezTo>
                  <a:pt x="280987" y="275035"/>
                  <a:pt x="561975" y="14288"/>
                  <a:pt x="842962" y="7144"/>
                </a:cubicBezTo>
                <a:cubicBezTo>
                  <a:pt x="1123949" y="0"/>
                  <a:pt x="1404937" y="246459"/>
                  <a:pt x="1685925" y="492919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3754940" y="4869834"/>
            <a:ext cx="1042988" cy="614363"/>
          </a:xfrm>
          <a:custGeom>
            <a:avLst/>
            <a:gdLst>
              <a:gd name="connsiteX0" fmla="*/ 0 w 1042988"/>
              <a:gd name="connsiteY0" fmla="*/ 471487 h 471487"/>
              <a:gd name="connsiteX1" fmla="*/ 485775 w 1042988"/>
              <a:gd name="connsiteY1" fmla="*/ 100012 h 471487"/>
              <a:gd name="connsiteX2" fmla="*/ 1042988 w 1042988"/>
              <a:gd name="connsiteY2" fmla="*/ 0 h 47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2988" h="471487">
                <a:moveTo>
                  <a:pt x="0" y="471487"/>
                </a:moveTo>
                <a:cubicBezTo>
                  <a:pt x="155972" y="325040"/>
                  <a:pt x="311944" y="178593"/>
                  <a:pt x="485775" y="100012"/>
                </a:cubicBezTo>
                <a:cubicBezTo>
                  <a:pt x="659606" y="21431"/>
                  <a:pt x="851297" y="10715"/>
                  <a:pt x="1042988" y="0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олилиния 30"/>
          <p:cNvSpPr/>
          <p:nvPr/>
        </p:nvSpPr>
        <p:spPr>
          <a:xfrm>
            <a:off x="667277" y="4947362"/>
            <a:ext cx="1428750" cy="557213"/>
          </a:xfrm>
          <a:custGeom>
            <a:avLst/>
            <a:gdLst>
              <a:gd name="connsiteX0" fmla="*/ 0 w 1428750"/>
              <a:gd name="connsiteY0" fmla="*/ 0 h 557213"/>
              <a:gd name="connsiteX1" fmla="*/ 957263 w 1428750"/>
              <a:gd name="connsiteY1" fmla="*/ 157163 h 557213"/>
              <a:gd name="connsiteX2" fmla="*/ 1428750 w 1428750"/>
              <a:gd name="connsiteY2" fmla="*/ 557213 h 5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8750" h="557213">
                <a:moveTo>
                  <a:pt x="0" y="0"/>
                </a:moveTo>
                <a:cubicBezTo>
                  <a:pt x="359569" y="32147"/>
                  <a:pt x="719138" y="64294"/>
                  <a:pt x="957263" y="157163"/>
                </a:cubicBezTo>
                <a:cubicBezTo>
                  <a:pt x="1195388" y="250032"/>
                  <a:pt x="1312069" y="403622"/>
                  <a:pt x="1428750" y="557213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907735" y="4889907"/>
            <a:ext cx="857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′′(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930402" y="5779188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17445" y="503850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03102" y="4990181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0164" y="4875927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-261609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-261609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555574" y="1662512"/>
            <a:ext cx="3214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D(y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1007002" y="5607728"/>
            <a:ext cx="749300" cy="342920"/>
          </a:xfrm>
          <a:custGeom>
            <a:avLst/>
            <a:gdLst>
              <a:gd name="connsiteX0" fmla="*/ 0 w 749300"/>
              <a:gd name="connsiteY0" fmla="*/ 342920 h 342920"/>
              <a:gd name="connsiteX1" fmla="*/ 381000 w 749300"/>
              <a:gd name="connsiteY1" fmla="*/ 20 h 342920"/>
              <a:gd name="connsiteX2" fmla="*/ 749300 w 749300"/>
              <a:gd name="connsiteY2" fmla="*/ 330220 h 34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9300" h="342920">
                <a:moveTo>
                  <a:pt x="0" y="342920"/>
                </a:moveTo>
                <a:cubicBezTo>
                  <a:pt x="128058" y="172528"/>
                  <a:pt x="256117" y="2137"/>
                  <a:pt x="381000" y="20"/>
                </a:cubicBezTo>
                <a:cubicBezTo>
                  <a:pt x="505883" y="-2097"/>
                  <a:pt x="627591" y="164061"/>
                  <a:pt x="749300" y="33022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2652302" y="5635340"/>
            <a:ext cx="749300" cy="342920"/>
          </a:xfrm>
          <a:custGeom>
            <a:avLst/>
            <a:gdLst>
              <a:gd name="connsiteX0" fmla="*/ 0 w 749300"/>
              <a:gd name="connsiteY0" fmla="*/ 342920 h 342920"/>
              <a:gd name="connsiteX1" fmla="*/ 381000 w 749300"/>
              <a:gd name="connsiteY1" fmla="*/ 20 h 342920"/>
              <a:gd name="connsiteX2" fmla="*/ 749300 w 749300"/>
              <a:gd name="connsiteY2" fmla="*/ 330220 h 34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9300" h="342920">
                <a:moveTo>
                  <a:pt x="0" y="342920"/>
                </a:moveTo>
                <a:cubicBezTo>
                  <a:pt x="128058" y="172528"/>
                  <a:pt x="256117" y="2137"/>
                  <a:pt x="381000" y="20"/>
                </a:cubicBezTo>
                <a:cubicBezTo>
                  <a:pt x="505883" y="-2097"/>
                  <a:pt x="627591" y="164061"/>
                  <a:pt x="749300" y="33022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 rot="11023134">
            <a:off x="4038295" y="5681267"/>
            <a:ext cx="749300" cy="342920"/>
          </a:xfrm>
          <a:custGeom>
            <a:avLst/>
            <a:gdLst>
              <a:gd name="connsiteX0" fmla="*/ 0 w 749300"/>
              <a:gd name="connsiteY0" fmla="*/ 342920 h 342920"/>
              <a:gd name="connsiteX1" fmla="*/ 381000 w 749300"/>
              <a:gd name="connsiteY1" fmla="*/ 20 h 342920"/>
              <a:gd name="connsiteX2" fmla="*/ 749300 w 749300"/>
              <a:gd name="connsiteY2" fmla="*/ 330220 h 34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9300" h="342920">
                <a:moveTo>
                  <a:pt x="0" y="342920"/>
                </a:moveTo>
                <a:cubicBezTo>
                  <a:pt x="128058" y="172528"/>
                  <a:pt x="256117" y="2137"/>
                  <a:pt x="381000" y="20"/>
                </a:cubicBezTo>
                <a:cubicBezTo>
                  <a:pt x="505883" y="-2097"/>
                  <a:pt x="627591" y="164061"/>
                  <a:pt x="749300" y="33022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2477251" y="6113348"/>
            <a:ext cx="2586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Точка перегиба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 rot="5400000" flipH="1" flipV="1">
            <a:off x="3484532" y="5910660"/>
            <a:ext cx="570710" cy="79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4962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53254" grpId="0"/>
      <p:bldP spid="53255" grpId="0" animBg="1"/>
      <p:bldP spid="21" grpId="0"/>
      <p:bldP spid="22" grpId="0" animBg="1"/>
      <p:bldP spid="23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7" grpId="0"/>
      <p:bldP spid="38" grpId="0"/>
      <p:bldP spid="43" grpId="0"/>
      <p:bldP spid="3" grpId="0" animBg="1"/>
      <p:bldP spid="39" grpId="0" animBg="1"/>
      <p:bldP spid="44" grpId="0" animBg="1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67600" cy="50891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Исследуйте функцию на выпуклость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67544" y="908720"/>
          <a:ext cx="2160240" cy="815053"/>
        </p:xfrm>
        <a:graphic>
          <a:graphicData uri="http://schemas.openxmlformats.org/presentationml/2006/ole">
            <p:oleObj spid="_x0000_s49154" name="Формула" r:id="rId3" imgW="939600" imgH="419040" progId="Equation.3">
              <p:embed/>
            </p:oleObj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43608" y="1844824"/>
            <a:ext cx="14401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D(y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)=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195736" y="1772816"/>
            <a:ext cx="1440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ru-RU" sz="2800" dirty="0" smtClean="0">
                <a:latin typeface="Times New Roman"/>
                <a:cs typeface="Times New Roman"/>
              </a:rPr>
              <a:t>∞;+∞)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043608" y="2420888"/>
            <a:ext cx="1368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′′(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)=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043608" y="3068960"/>
            <a:ext cx="504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0" y="1600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3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3" y="2483332"/>
            <a:ext cx="1500198" cy="374164"/>
          </a:xfrm>
          <a:prstGeom prst="rect">
            <a:avLst/>
          </a:prstGeom>
          <a:noFill/>
        </p:spPr>
      </p:pic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2500306"/>
            <a:ext cx="1071570" cy="439960"/>
          </a:xfrm>
          <a:prstGeom prst="rect">
            <a:avLst/>
          </a:prstGeom>
          <a:noFill/>
        </p:spPr>
      </p:pic>
      <p:pic>
        <p:nvPicPr>
          <p:cNvPr id="49162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3071810"/>
            <a:ext cx="1609777" cy="428628"/>
          </a:xfrm>
          <a:prstGeom prst="rect">
            <a:avLst/>
          </a:prstGeom>
          <a:noFill/>
        </p:spPr>
      </p:pic>
      <p:pic>
        <p:nvPicPr>
          <p:cNvPr id="49161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3500438"/>
            <a:ext cx="1070602" cy="428628"/>
          </a:xfrm>
          <a:prstGeom prst="rect">
            <a:avLst/>
          </a:prstGeom>
          <a:noFill/>
        </p:spPr>
      </p:pic>
      <p:pic>
        <p:nvPicPr>
          <p:cNvPr id="49160" name="Picture 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000504"/>
            <a:ext cx="785818" cy="655973"/>
          </a:xfrm>
          <a:prstGeom prst="rect">
            <a:avLst/>
          </a:prstGeom>
          <a:noFill/>
        </p:spPr>
      </p:pic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714884"/>
            <a:ext cx="998538" cy="944562"/>
          </a:xfrm>
          <a:prstGeom prst="rect">
            <a:avLst/>
          </a:prstGeom>
          <a:noFill/>
        </p:spPr>
      </p:pic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0" y="80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0" y="115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0" y="1776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0" y="272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Прямая со стрелкой 78"/>
          <p:cNvCxnSpPr/>
          <p:nvPr/>
        </p:nvCxnSpPr>
        <p:spPr>
          <a:xfrm>
            <a:off x="3297276" y="4004922"/>
            <a:ext cx="4620970" cy="158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949220" y="374095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4797474" y="3933484"/>
            <a:ext cx="142876" cy="14287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Овал 81"/>
          <p:cNvSpPr/>
          <p:nvPr/>
        </p:nvSpPr>
        <p:spPr>
          <a:xfrm flipV="1">
            <a:off x="6457462" y="3907265"/>
            <a:ext cx="142876" cy="14287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Полилиния 82"/>
          <p:cNvSpPr/>
          <p:nvPr/>
        </p:nvSpPr>
        <p:spPr>
          <a:xfrm>
            <a:off x="4842975" y="3423077"/>
            <a:ext cx="1685925" cy="535782"/>
          </a:xfrm>
          <a:custGeom>
            <a:avLst/>
            <a:gdLst>
              <a:gd name="connsiteX0" fmla="*/ 0 w 1685925"/>
              <a:gd name="connsiteY0" fmla="*/ 535782 h 535782"/>
              <a:gd name="connsiteX1" fmla="*/ 842962 w 1685925"/>
              <a:gd name="connsiteY1" fmla="*/ 7144 h 535782"/>
              <a:gd name="connsiteX2" fmla="*/ 1685925 w 1685925"/>
              <a:gd name="connsiteY2" fmla="*/ 492919 h 5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5925" h="535782">
                <a:moveTo>
                  <a:pt x="0" y="535782"/>
                </a:moveTo>
                <a:cubicBezTo>
                  <a:pt x="280987" y="275035"/>
                  <a:pt x="561975" y="14288"/>
                  <a:pt x="842962" y="7144"/>
                </a:cubicBezTo>
                <a:cubicBezTo>
                  <a:pt x="1123949" y="0"/>
                  <a:pt x="1404937" y="246459"/>
                  <a:pt x="1685925" y="492919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Полилиния 83"/>
          <p:cNvSpPr/>
          <p:nvPr/>
        </p:nvSpPr>
        <p:spPr>
          <a:xfrm>
            <a:off x="6513556" y="3355887"/>
            <a:ext cx="1042988" cy="614363"/>
          </a:xfrm>
          <a:custGeom>
            <a:avLst/>
            <a:gdLst>
              <a:gd name="connsiteX0" fmla="*/ 0 w 1042988"/>
              <a:gd name="connsiteY0" fmla="*/ 471487 h 471487"/>
              <a:gd name="connsiteX1" fmla="*/ 485775 w 1042988"/>
              <a:gd name="connsiteY1" fmla="*/ 100012 h 471487"/>
              <a:gd name="connsiteX2" fmla="*/ 1042988 w 1042988"/>
              <a:gd name="connsiteY2" fmla="*/ 0 h 47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2988" h="471487">
                <a:moveTo>
                  <a:pt x="0" y="471487"/>
                </a:moveTo>
                <a:cubicBezTo>
                  <a:pt x="155972" y="325040"/>
                  <a:pt x="311944" y="178593"/>
                  <a:pt x="485775" y="100012"/>
                </a:cubicBezTo>
                <a:cubicBezTo>
                  <a:pt x="659606" y="21431"/>
                  <a:pt x="851297" y="10715"/>
                  <a:pt x="1042988" y="0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Полилиния 84"/>
          <p:cNvSpPr/>
          <p:nvPr/>
        </p:nvSpPr>
        <p:spPr>
          <a:xfrm>
            <a:off x="3425893" y="3433415"/>
            <a:ext cx="1428750" cy="557213"/>
          </a:xfrm>
          <a:custGeom>
            <a:avLst/>
            <a:gdLst>
              <a:gd name="connsiteX0" fmla="*/ 0 w 1428750"/>
              <a:gd name="connsiteY0" fmla="*/ 0 h 557213"/>
              <a:gd name="connsiteX1" fmla="*/ 957263 w 1428750"/>
              <a:gd name="connsiteY1" fmla="*/ 157163 h 557213"/>
              <a:gd name="connsiteX2" fmla="*/ 1428750 w 1428750"/>
              <a:gd name="connsiteY2" fmla="*/ 557213 h 5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8750" h="557213">
                <a:moveTo>
                  <a:pt x="0" y="0"/>
                </a:moveTo>
                <a:cubicBezTo>
                  <a:pt x="359569" y="32147"/>
                  <a:pt x="719138" y="64294"/>
                  <a:pt x="957263" y="157163"/>
                </a:cubicBezTo>
                <a:cubicBezTo>
                  <a:pt x="1195388" y="250032"/>
                  <a:pt x="1312069" y="403622"/>
                  <a:pt x="1428750" y="557213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7666351" y="3375960"/>
            <a:ext cx="857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′′(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689018" y="4265241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876061" y="3524561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461718" y="3476234"/>
            <a:ext cx="480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870350" y="3427325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Полилиния 90"/>
          <p:cNvSpPr/>
          <p:nvPr/>
        </p:nvSpPr>
        <p:spPr>
          <a:xfrm rot="10800000">
            <a:off x="3765618" y="4093781"/>
            <a:ext cx="749300" cy="342920"/>
          </a:xfrm>
          <a:custGeom>
            <a:avLst/>
            <a:gdLst>
              <a:gd name="connsiteX0" fmla="*/ 0 w 749300"/>
              <a:gd name="connsiteY0" fmla="*/ 342920 h 342920"/>
              <a:gd name="connsiteX1" fmla="*/ 381000 w 749300"/>
              <a:gd name="connsiteY1" fmla="*/ 20 h 342920"/>
              <a:gd name="connsiteX2" fmla="*/ 749300 w 749300"/>
              <a:gd name="connsiteY2" fmla="*/ 330220 h 34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9300" h="342920">
                <a:moveTo>
                  <a:pt x="0" y="342920"/>
                </a:moveTo>
                <a:cubicBezTo>
                  <a:pt x="128058" y="172528"/>
                  <a:pt x="256117" y="2137"/>
                  <a:pt x="381000" y="20"/>
                </a:cubicBezTo>
                <a:cubicBezTo>
                  <a:pt x="505883" y="-2097"/>
                  <a:pt x="627591" y="164061"/>
                  <a:pt x="749300" y="33022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5410918" y="4121393"/>
            <a:ext cx="749300" cy="342920"/>
          </a:xfrm>
          <a:custGeom>
            <a:avLst/>
            <a:gdLst>
              <a:gd name="connsiteX0" fmla="*/ 0 w 749300"/>
              <a:gd name="connsiteY0" fmla="*/ 342920 h 342920"/>
              <a:gd name="connsiteX1" fmla="*/ 381000 w 749300"/>
              <a:gd name="connsiteY1" fmla="*/ 20 h 342920"/>
              <a:gd name="connsiteX2" fmla="*/ 749300 w 749300"/>
              <a:gd name="connsiteY2" fmla="*/ 330220 h 34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9300" h="342920">
                <a:moveTo>
                  <a:pt x="0" y="342920"/>
                </a:moveTo>
                <a:cubicBezTo>
                  <a:pt x="128058" y="172528"/>
                  <a:pt x="256117" y="2137"/>
                  <a:pt x="381000" y="20"/>
                </a:cubicBezTo>
                <a:cubicBezTo>
                  <a:pt x="505883" y="-2097"/>
                  <a:pt x="627591" y="164061"/>
                  <a:pt x="749300" y="33022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 rot="11023134">
            <a:off x="6796911" y="4167320"/>
            <a:ext cx="749300" cy="342920"/>
          </a:xfrm>
          <a:custGeom>
            <a:avLst/>
            <a:gdLst>
              <a:gd name="connsiteX0" fmla="*/ 0 w 749300"/>
              <a:gd name="connsiteY0" fmla="*/ 342920 h 342920"/>
              <a:gd name="connsiteX1" fmla="*/ 381000 w 749300"/>
              <a:gd name="connsiteY1" fmla="*/ 20 h 342920"/>
              <a:gd name="connsiteX2" fmla="*/ 749300 w 749300"/>
              <a:gd name="connsiteY2" fmla="*/ 330220 h 34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9300" h="342920">
                <a:moveTo>
                  <a:pt x="0" y="342920"/>
                </a:moveTo>
                <a:cubicBezTo>
                  <a:pt x="128058" y="172528"/>
                  <a:pt x="256117" y="2137"/>
                  <a:pt x="381000" y="20"/>
                </a:cubicBezTo>
                <a:cubicBezTo>
                  <a:pt x="505883" y="-2097"/>
                  <a:pt x="627591" y="164061"/>
                  <a:pt x="749300" y="33022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68" name="Picture 1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0680" y="4213143"/>
            <a:ext cx="334963" cy="944563"/>
          </a:xfrm>
          <a:prstGeom prst="rect">
            <a:avLst/>
          </a:prstGeom>
          <a:noFill/>
        </p:spPr>
      </p:pic>
      <p:sp>
        <p:nvSpPr>
          <p:cNvPr id="4917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70" name="Picture 1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13292" y="4213143"/>
            <a:ext cx="525463" cy="944563"/>
          </a:xfrm>
          <a:prstGeom prst="rect">
            <a:avLst/>
          </a:prstGeom>
          <a:noFill/>
        </p:spPr>
      </p:pic>
      <p:sp>
        <p:nvSpPr>
          <p:cNvPr id="102" name="TextBox 101"/>
          <p:cNvSpPr txBox="1"/>
          <p:nvPr/>
        </p:nvSpPr>
        <p:spPr>
          <a:xfrm>
            <a:off x="428596" y="6072206"/>
            <a:ext cx="2586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Точки перегиба: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72" name="Picture 2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5857892"/>
            <a:ext cx="1444419" cy="822324"/>
          </a:xfrm>
          <a:prstGeom prst="rect">
            <a:avLst/>
          </a:prstGeom>
          <a:noFill/>
        </p:spPr>
      </p:pic>
      <p:sp>
        <p:nvSpPr>
          <p:cNvPr id="491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74" name="Picture 2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1" y="5797778"/>
            <a:ext cx="1500198" cy="953875"/>
          </a:xfrm>
          <a:prstGeom prst="rect">
            <a:avLst/>
          </a:prstGeom>
          <a:noFill/>
        </p:spPr>
      </p:pic>
      <p:sp>
        <p:nvSpPr>
          <p:cNvPr id="491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76" name="Picture 24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6000768"/>
            <a:ext cx="320675" cy="617538"/>
          </a:xfrm>
          <a:prstGeom prst="rect">
            <a:avLst/>
          </a:prstGeom>
          <a:noFill/>
        </p:spPr>
      </p:pic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78" name="Picture 26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6000768"/>
            <a:ext cx="320675" cy="617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2" grpId="0" autoUpdateAnimBg="0"/>
      <p:bldP spid="80" grpId="0"/>
      <p:bldP spid="81" grpId="0" animBg="1"/>
      <p:bldP spid="82" grpId="0" animBg="1"/>
      <p:bldP spid="83" grpId="0" animBg="1"/>
      <p:bldP spid="84" grpId="0" animBg="1"/>
      <p:bldP spid="85" grpId="0" animBg="1"/>
      <p:bldP spid="86" grpId="0"/>
      <p:bldP spid="87" grpId="0"/>
      <p:bldP spid="88" grpId="0"/>
      <p:bldP spid="89" grpId="0"/>
      <p:bldP spid="90" grpId="0"/>
      <p:bldP spid="91" grpId="0" animBg="1"/>
      <p:bldP spid="92" grpId="0" animBg="1"/>
      <p:bldP spid="93" grpId="0" animBg="1"/>
      <p:bldP spid="1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-164369" y="188640"/>
            <a:ext cx="92155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Схема исследования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y=f(x)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построения графика: 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28600" y="990600"/>
            <a:ext cx="1914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D(y)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071670" y="2000240"/>
            <a:ext cx="20473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     +      +     -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45"/>
          <p:cNvGrpSpPr/>
          <p:nvPr/>
        </p:nvGrpSpPr>
        <p:grpSpPr>
          <a:xfrm>
            <a:off x="214282" y="3714752"/>
            <a:ext cx="8458200" cy="1675830"/>
            <a:chOff x="228600" y="4800599"/>
            <a:chExt cx="8458200" cy="1675830"/>
          </a:xfrm>
        </p:grpSpPr>
        <p:grpSp>
          <p:nvGrpSpPr>
            <p:cNvPr id="3" name="Group 69"/>
            <p:cNvGrpSpPr>
              <a:grpSpLocks/>
            </p:cNvGrpSpPr>
            <p:nvPr/>
          </p:nvGrpSpPr>
          <p:grpSpPr bwMode="auto">
            <a:xfrm>
              <a:off x="228600" y="4800599"/>
              <a:ext cx="8458200" cy="1675830"/>
              <a:chOff x="384" y="2880"/>
              <a:chExt cx="4800" cy="1263"/>
            </a:xfrm>
          </p:grpSpPr>
          <p:grpSp>
            <p:nvGrpSpPr>
              <p:cNvPr id="4" name="Group 67"/>
              <p:cNvGrpSpPr>
                <a:grpSpLocks/>
              </p:cNvGrpSpPr>
              <p:nvPr/>
            </p:nvGrpSpPr>
            <p:grpSpPr bwMode="auto">
              <a:xfrm>
                <a:off x="1872" y="3456"/>
                <a:ext cx="1152" cy="96"/>
                <a:chOff x="1488" y="3936"/>
                <a:chExt cx="1152" cy="96"/>
              </a:xfrm>
            </p:grpSpPr>
            <p:sp>
              <p:nvSpPr>
                <p:cNvPr id="7189" name="Line 44"/>
                <p:cNvSpPr>
                  <a:spLocks noChangeShapeType="1"/>
                </p:cNvSpPr>
                <p:nvPr/>
              </p:nvSpPr>
              <p:spPr bwMode="auto">
                <a:xfrm>
                  <a:off x="1488" y="3984"/>
                  <a:ext cx="115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190" name="Line 47"/>
                <p:cNvSpPr>
                  <a:spLocks noChangeShapeType="1"/>
                </p:cNvSpPr>
                <p:nvPr/>
              </p:nvSpPr>
              <p:spPr bwMode="auto">
                <a:xfrm>
                  <a:off x="1680" y="39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191" name="Line 48"/>
                <p:cNvSpPr>
                  <a:spLocks noChangeShapeType="1"/>
                </p:cNvSpPr>
                <p:nvPr/>
              </p:nvSpPr>
              <p:spPr bwMode="auto">
                <a:xfrm>
                  <a:off x="1968" y="39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192" name="Line 49"/>
                <p:cNvSpPr>
                  <a:spLocks noChangeShapeType="1"/>
                </p:cNvSpPr>
                <p:nvPr/>
              </p:nvSpPr>
              <p:spPr bwMode="auto">
                <a:xfrm>
                  <a:off x="2256" y="39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" name="Group 68"/>
              <p:cNvGrpSpPr>
                <a:grpSpLocks/>
              </p:cNvGrpSpPr>
              <p:nvPr/>
            </p:nvGrpSpPr>
            <p:grpSpPr bwMode="auto">
              <a:xfrm>
                <a:off x="384" y="2880"/>
                <a:ext cx="4800" cy="1263"/>
                <a:chOff x="288" y="2880"/>
                <a:chExt cx="4800" cy="1263"/>
              </a:xfrm>
            </p:grpSpPr>
            <p:sp>
              <p:nvSpPr>
                <p:cNvPr id="7178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88" y="2880"/>
                  <a:ext cx="4800" cy="6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000" dirty="0" smtClean="0">
                      <a:latin typeface="Times New Roman" pitchFamily="18" charset="0"/>
                      <a:cs typeface="Times New Roman" pitchFamily="18" charset="0"/>
                    </a:rPr>
                    <a:t>3. </a:t>
                  </a:r>
                  <a:r>
                    <a:rPr lang="ru-RU" sz="2000" b="1" dirty="0">
                      <a:latin typeface="Times New Roman" pitchFamily="18" charset="0"/>
                      <a:cs typeface="Times New Roman" pitchFamily="18" charset="0"/>
                    </a:rPr>
                    <a:t>Промежутки </a:t>
                  </a:r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выпуклости</a:t>
                  </a:r>
                  <a:r>
                    <a:rPr lang="en-US" sz="20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функции</a:t>
                  </a:r>
                  <a:r>
                    <a:rPr lang="ru-RU" sz="2000" b="1" dirty="0">
                      <a:latin typeface="Times New Roman" pitchFamily="18" charset="0"/>
                      <a:cs typeface="Times New Roman" pitchFamily="18" charset="0"/>
                    </a:rPr>
                    <a:t>, </a:t>
                  </a:r>
                  <a:r>
                    <a:rPr lang="en-US" sz="2000" b="1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000" b="1" dirty="0">
                      <a:latin typeface="Times New Roman" pitchFamily="18" charset="0"/>
                      <a:cs typeface="Times New Roman" pitchFamily="18" charset="0"/>
                    </a:rPr>
                    <a:t>точки</a:t>
                  </a:r>
                  <a:r>
                    <a:rPr lang="en-US" sz="2000" b="1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000" b="1" dirty="0">
                      <a:latin typeface="Times New Roman" pitchFamily="18" charset="0"/>
                      <a:cs typeface="Times New Roman" pitchFamily="18" charset="0"/>
                    </a:rPr>
                    <a:t> перегиба</a:t>
                  </a:r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sz="2000" dirty="0" smtClean="0"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  <a:r>
                    <a:rPr lang="en-US" sz="2000" dirty="0">
                      <a:latin typeface="Times New Roman" pitchFamily="18" charset="0"/>
                      <a:cs typeface="Times New Roman" pitchFamily="18" charset="0"/>
                    </a:rPr>
                    <a:t>f "(x)=0   </a:t>
                  </a:r>
                  <a:r>
                    <a:rPr lang="en-US" sz="2000" dirty="0" smtClean="0">
                      <a:latin typeface="Times New Roman" pitchFamily="18" charset="0"/>
                      <a:cs typeface="Times New Roman" pitchFamily="18" charset="0"/>
                    </a:rPr>
                    <a:t>                                 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179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880" y="3600"/>
                  <a:ext cx="432" cy="3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>
                      <a:latin typeface="Times New Roman" pitchFamily="18" charset="0"/>
                      <a:cs typeface="Times New Roman" pitchFamily="18" charset="0"/>
                    </a:rPr>
                    <a:t>f(x)</a:t>
                  </a:r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180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880" y="3264"/>
                  <a:ext cx="432" cy="3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dirty="0">
                      <a:latin typeface="Times New Roman" pitchFamily="18" charset="0"/>
                      <a:cs typeface="Times New Roman" pitchFamily="18" charset="0"/>
                    </a:rPr>
                    <a:t>f′′(x)</a:t>
                  </a:r>
                </a:p>
              </p:txBody>
            </p:sp>
            <p:sp>
              <p:nvSpPr>
                <p:cNvPr id="7181" name="Freeform 56"/>
                <p:cNvSpPr>
                  <a:spLocks/>
                </p:cNvSpPr>
                <p:nvPr/>
              </p:nvSpPr>
              <p:spPr bwMode="auto">
                <a:xfrm>
                  <a:off x="1680" y="3600"/>
                  <a:ext cx="192" cy="192"/>
                </a:xfrm>
                <a:custGeom>
                  <a:avLst/>
                  <a:gdLst>
                    <a:gd name="T0" fmla="*/ 0 w 192"/>
                    <a:gd name="T1" fmla="*/ 192 h 192"/>
                    <a:gd name="T2" fmla="*/ 96 w 192"/>
                    <a:gd name="T3" fmla="*/ 0 h 192"/>
                    <a:gd name="T4" fmla="*/ 192 w 192"/>
                    <a:gd name="T5" fmla="*/ 192 h 192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192"/>
                    <a:gd name="T11" fmla="*/ 192 w 192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192">
                      <a:moveTo>
                        <a:pt x="0" y="192"/>
                      </a:moveTo>
                      <a:cubicBezTo>
                        <a:pt x="32" y="96"/>
                        <a:pt x="64" y="0"/>
                        <a:pt x="96" y="0"/>
                      </a:cubicBezTo>
                      <a:cubicBezTo>
                        <a:pt x="128" y="0"/>
                        <a:pt x="160" y="96"/>
                        <a:pt x="192" y="19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182" name="Freeform 57"/>
                <p:cNvSpPr>
                  <a:spLocks/>
                </p:cNvSpPr>
                <p:nvPr/>
              </p:nvSpPr>
              <p:spPr bwMode="auto">
                <a:xfrm>
                  <a:off x="2016" y="3600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96 w 192"/>
                    <a:gd name="T3" fmla="*/ 240 h 240"/>
                    <a:gd name="T4" fmla="*/ 192 w 192"/>
                    <a:gd name="T5" fmla="*/ 0 h 240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240"/>
                    <a:gd name="T11" fmla="*/ 192 w 19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240">
                      <a:moveTo>
                        <a:pt x="0" y="0"/>
                      </a:moveTo>
                      <a:cubicBezTo>
                        <a:pt x="32" y="120"/>
                        <a:pt x="64" y="240"/>
                        <a:pt x="96" y="240"/>
                      </a:cubicBezTo>
                      <a:cubicBezTo>
                        <a:pt x="128" y="240"/>
                        <a:pt x="160" y="120"/>
                        <a:pt x="192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183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928" y="3408"/>
                  <a:ext cx="240" cy="3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000" dirty="0" err="1">
                      <a:latin typeface="Times New Roman" pitchFamily="18" charset="0"/>
                      <a:cs typeface="Times New Roman" pitchFamily="18" charset="0"/>
                    </a:rPr>
                    <a:t>х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184" name="Freeform 59"/>
                <p:cNvSpPr>
                  <a:spLocks/>
                </p:cNvSpPr>
                <p:nvPr/>
              </p:nvSpPr>
              <p:spPr bwMode="auto">
                <a:xfrm>
                  <a:off x="2592" y="3600"/>
                  <a:ext cx="192" cy="192"/>
                </a:xfrm>
                <a:custGeom>
                  <a:avLst/>
                  <a:gdLst>
                    <a:gd name="T0" fmla="*/ 0 w 192"/>
                    <a:gd name="T1" fmla="*/ 192 h 192"/>
                    <a:gd name="T2" fmla="*/ 96 w 192"/>
                    <a:gd name="T3" fmla="*/ 0 h 192"/>
                    <a:gd name="T4" fmla="*/ 192 w 192"/>
                    <a:gd name="T5" fmla="*/ 192 h 192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192"/>
                    <a:gd name="T11" fmla="*/ 192 w 192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192">
                      <a:moveTo>
                        <a:pt x="0" y="192"/>
                      </a:moveTo>
                      <a:cubicBezTo>
                        <a:pt x="32" y="96"/>
                        <a:pt x="64" y="0"/>
                        <a:pt x="96" y="0"/>
                      </a:cubicBezTo>
                      <a:cubicBezTo>
                        <a:pt x="128" y="0"/>
                        <a:pt x="160" y="96"/>
                        <a:pt x="192" y="19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185" name="Freeform 60"/>
                <p:cNvSpPr>
                  <a:spLocks/>
                </p:cNvSpPr>
                <p:nvPr/>
              </p:nvSpPr>
              <p:spPr bwMode="auto">
                <a:xfrm>
                  <a:off x="2304" y="3600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96 w 192"/>
                    <a:gd name="T3" fmla="*/ 240 h 240"/>
                    <a:gd name="T4" fmla="*/ 192 w 192"/>
                    <a:gd name="T5" fmla="*/ 0 h 240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240"/>
                    <a:gd name="T11" fmla="*/ 192 w 19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240">
                      <a:moveTo>
                        <a:pt x="0" y="0"/>
                      </a:moveTo>
                      <a:cubicBezTo>
                        <a:pt x="32" y="120"/>
                        <a:pt x="64" y="240"/>
                        <a:pt x="96" y="240"/>
                      </a:cubicBezTo>
                      <a:cubicBezTo>
                        <a:pt x="128" y="240"/>
                        <a:pt x="160" y="120"/>
                        <a:pt x="192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186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1824" y="3888"/>
                  <a:ext cx="1296" cy="25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Точки перегиба</a:t>
                  </a:r>
                </a:p>
              </p:txBody>
            </p:sp>
            <p:sp>
              <p:nvSpPr>
                <p:cNvPr id="7187" name="Line 62"/>
                <p:cNvSpPr>
                  <a:spLocks noChangeShapeType="1"/>
                </p:cNvSpPr>
                <p:nvPr/>
              </p:nvSpPr>
              <p:spPr bwMode="auto">
                <a:xfrm flipH="1" flipV="1">
                  <a:off x="1968" y="3600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188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2544" y="3600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42" name="Прямоугольник 41"/>
            <p:cNvSpPr/>
            <p:nvPr/>
          </p:nvSpPr>
          <p:spPr>
            <a:xfrm>
              <a:off x="2895600" y="5257800"/>
              <a:ext cx="185499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-      +      +     - 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44"/>
          <p:cNvGrpSpPr/>
          <p:nvPr/>
        </p:nvGrpSpPr>
        <p:grpSpPr>
          <a:xfrm>
            <a:off x="214282" y="1428736"/>
            <a:ext cx="8305800" cy="2053066"/>
            <a:chOff x="228664" y="2819400"/>
            <a:chExt cx="8305800" cy="2053066"/>
          </a:xfrm>
        </p:grpSpPr>
        <p:grpSp>
          <p:nvGrpSpPr>
            <p:cNvPr id="7" name="Group 40"/>
            <p:cNvGrpSpPr>
              <a:grpSpLocks/>
            </p:cNvGrpSpPr>
            <p:nvPr/>
          </p:nvGrpSpPr>
          <p:grpSpPr bwMode="auto">
            <a:xfrm>
              <a:off x="228664" y="2819400"/>
              <a:ext cx="8305800" cy="1695451"/>
              <a:chOff x="388" y="2016"/>
              <a:chExt cx="4800" cy="1068"/>
            </a:xfrm>
          </p:grpSpPr>
          <p:sp>
            <p:nvSpPr>
              <p:cNvPr id="7195" name="Text Box 5"/>
              <p:cNvSpPr txBox="1">
                <a:spLocks noChangeArrowheads="1"/>
              </p:cNvSpPr>
              <p:nvPr/>
            </p:nvSpPr>
            <p:spPr bwMode="auto">
              <a:xfrm>
                <a:off x="388" y="2016"/>
                <a:ext cx="4800" cy="5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2. 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Промежутки       монотонности     функции,      </a:t>
                </a:r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экстремумы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f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′(x)=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8" name="Group 39"/>
              <p:cNvGrpSpPr>
                <a:grpSpLocks/>
              </p:cNvGrpSpPr>
              <p:nvPr/>
            </p:nvGrpSpPr>
            <p:grpSpPr bwMode="auto">
              <a:xfrm>
                <a:off x="1152" y="2400"/>
                <a:ext cx="2208" cy="684"/>
                <a:chOff x="1152" y="2400"/>
                <a:chExt cx="2208" cy="684"/>
              </a:xfrm>
            </p:grpSpPr>
            <p:sp>
              <p:nvSpPr>
                <p:cNvPr id="7197" name="Line 22"/>
                <p:cNvSpPr>
                  <a:spLocks noChangeShapeType="1"/>
                </p:cNvSpPr>
                <p:nvPr/>
              </p:nvSpPr>
              <p:spPr bwMode="auto">
                <a:xfrm>
                  <a:off x="1152" y="2688"/>
                  <a:ext cx="14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19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640" y="2736"/>
                  <a:ext cx="43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dirty="0">
                      <a:latin typeface="Times New Roman" pitchFamily="18" charset="0"/>
                      <a:cs typeface="Times New Roman" pitchFamily="18" charset="0"/>
                    </a:rPr>
                    <a:t>f(x)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19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592" y="2400"/>
                  <a:ext cx="76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dirty="0" smtClean="0"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  <a:r>
                    <a:rPr lang="ru-RU" sz="20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000" dirty="0" smtClean="0">
                      <a:latin typeface="Times New Roman" pitchFamily="18" charset="0"/>
                      <a:cs typeface="Times New Roman" pitchFamily="18" charset="0"/>
                    </a:rPr>
                    <a:t>′(</a:t>
                  </a:r>
                  <a:r>
                    <a:rPr lang="en-US" sz="2000" dirty="0">
                      <a:latin typeface="Times New Roman" pitchFamily="18" charset="0"/>
                      <a:cs typeface="Times New Roman" pitchFamily="18" charset="0"/>
                    </a:rPr>
                    <a:t>x)</a:t>
                  </a:r>
                </a:p>
              </p:txBody>
            </p:sp>
            <p:sp>
              <p:nvSpPr>
                <p:cNvPr id="7200" name="Line 26"/>
                <p:cNvSpPr>
                  <a:spLocks noChangeShapeType="1"/>
                </p:cNvSpPr>
                <p:nvPr/>
              </p:nvSpPr>
              <p:spPr bwMode="auto">
                <a:xfrm>
                  <a:off x="1728" y="259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01" name="Line 27"/>
                <p:cNvSpPr>
                  <a:spLocks noChangeShapeType="1"/>
                </p:cNvSpPr>
                <p:nvPr/>
              </p:nvSpPr>
              <p:spPr bwMode="auto">
                <a:xfrm>
                  <a:off x="2064" y="259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02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2352" y="259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03" name="Line 32"/>
                <p:cNvSpPr>
                  <a:spLocks noChangeShapeType="1"/>
                </p:cNvSpPr>
                <p:nvPr/>
              </p:nvSpPr>
              <p:spPr bwMode="auto">
                <a:xfrm>
                  <a:off x="1440" y="2736"/>
                  <a:ext cx="192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04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824" y="2736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05" name="Line 34"/>
                <p:cNvSpPr>
                  <a:spLocks noChangeShapeType="1"/>
                </p:cNvSpPr>
                <p:nvPr/>
              </p:nvSpPr>
              <p:spPr bwMode="auto">
                <a:xfrm>
                  <a:off x="2400" y="2736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06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2112" y="2736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07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584" y="2832"/>
                  <a:ext cx="48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dirty="0">
                      <a:latin typeface="Times New Roman" pitchFamily="18" charset="0"/>
                      <a:cs typeface="Times New Roman" pitchFamily="18" charset="0"/>
                    </a:rPr>
                    <a:t>min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08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208" y="2832"/>
                  <a:ext cx="48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dirty="0">
                      <a:latin typeface="Times New Roman" pitchFamily="18" charset="0"/>
                      <a:cs typeface="Times New Roman" pitchFamily="18" charset="0"/>
                    </a:rPr>
                    <a:t>max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43" name="Line 63"/>
            <p:cNvSpPr>
              <a:spLocks noChangeShapeType="1"/>
            </p:cNvSpPr>
            <p:nvPr/>
          </p:nvSpPr>
          <p:spPr bwMode="auto">
            <a:xfrm flipV="1">
              <a:off x="3124200" y="4038600"/>
              <a:ext cx="0" cy="382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 Box 61"/>
            <p:cNvSpPr txBox="1">
              <a:spLocks noChangeArrowheads="1"/>
            </p:cNvSpPr>
            <p:nvPr/>
          </p:nvSpPr>
          <p:spPr bwMode="auto">
            <a:xfrm>
              <a:off x="2228928" y="4533912"/>
              <a:ext cx="2428892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Точки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экстремума нет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Text Box 58"/>
          <p:cNvSpPr txBox="1">
            <a:spLocks noChangeArrowheads="1"/>
          </p:cNvSpPr>
          <p:nvPr/>
        </p:nvSpPr>
        <p:spPr bwMode="auto">
          <a:xfrm>
            <a:off x="4143372" y="2214554"/>
            <a:ext cx="422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357158" y="5715016"/>
            <a:ext cx="52864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Составляем таблицу значений.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928662" y="6215082"/>
            <a:ext cx="72866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На основе исследования строим график функции.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282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41" grpId="0"/>
      <p:bldP spid="45" grpId="0"/>
      <p:bldP spid="48" grpId="0"/>
      <p:bldP spid="5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204</TotalTime>
  <Words>340</Words>
  <Application>Microsoft Office PowerPoint</Application>
  <PresentationFormat>Экран (4:3)</PresentationFormat>
  <Paragraphs>100</Paragraphs>
  <Slides>10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Эркер</vt:lpstr>
      <vt:lpstr>Формула</vt:lpstr>
      <vt:lpstr>Применение производной к исследованию функции</vt:lpstr>
      <vt:lpstr>Слайд 2</vt:lpstr>
      <vt:lpstr>Слайд 3</vt:lpstr>
      <vt:lpstr>Исследуйте функцию на монотонность</vt:lpstr>
      <vt:lpstr>Исследуйте функцию на монотонность</vt:lpstr>
      <vt:lpstr>Слайд 6</vt:lpstr>
      <vt:lpstr>Слайд 7</vt:lpstr>
      <vt:lpstr>Исследуйте функцию на выпуклость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</cp:revision>
  <dcterms:created xsi:type="dcterms:W3CDTF">2018-01-10T11:40:32Z</dcterms:created>
  <dcterms:modified xsi:type="dcterms:W3CDTF">2018-03-01T08:22:27Z</dcterms:modified>
</cp:coreProperties>
</file>