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305" r:id="rId3"/>
    <p:sldId id="306" r:id="rId4"/>
    <p:sldId id="307" r:id="rId5"/>
    <p:sldId id="308" r:id="rId6"/>
    <p:sldId id="313" r:id="rId7"/>
    <p:sldId id="309" r:id="rId8"/>
    <p:sldId id="310" r:id="rId9"/>
    <p:sldId id="311" r:id="rId10"/>
    <p:sldId id="315" r:id="rId11"/>
    <p:sldId id="314" r:id="rId12"/>
    <p:sldId id="316" r:id="rId13"/>
    <p:sldId id="290" r:id="rId14"/>
    <p:sldId id="293" r:id="rId15"/>
    <p:sldId id="291" r:id="rId16"/>
    <p:sldId id="295" r:id="rId17"/>
    <p:sldId id="292" r:id="rId18"/>
    <p:sldId id="296" r:id="rId19"/>
    <p:sldId id="294" r:id="rId20"/>
    <p:sldId id="304" r:id="rId21"/>
    <p:sldId id="297" r:id="rId22"/>
    <p:sldId id="300" r:id="rId23"/>
    <p:sldId id="275" r:id="rId24"/>
    <p:sldId id="285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C85AF4-0D43-4E52-94C1-80DF749DD02D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2C0618-40AE-474B-A411-8152DC24A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DC286-0ADA-499F-AC99-2AC38681A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DFBC-0C8A-4967-BC16-C440F50A2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1CC5-2C0B-4C8F-A5CE-91551EE3F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3A03A-7765-40F0-93EA-950DE5F0C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FD27-F474-46B4-B956-6CF7EA2CD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78173-F331-425C-AE60-3F4C93A56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6E4B2-173F-422D-993D-0D89FC57B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AFD9-11CB-496E-A44E-CF95D3879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96770-6898-4000-960E-9F62D5178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F9A70-2A67-4A70-8CBA-FF4AA48A4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D8E7A-1680-4C0A-9EF2-3FF96099C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2CE349-C48C-483B-8025-005706765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spli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869160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5157192"/>
            <a:ext cx="1008112" cy="481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4725144"/>
            <a:ext cx="86409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56376" y="4437112"/>
            <a:ext cx="86409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658454" y="908720"/>
            <a:ext cx="2376264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74447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5.infourok.ru/uploads/ex/06ac/0003d73b-8edf2aad/hello_html_7e95dc7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7" y="2204864"/>
            <a:ext cx="7416869" cy="121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0062" y="1844824"/>
            <a:ext cx="4468138" cy="1573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492896"/>
            <a:ext cx="4320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30445"/>
      </p:ext>
    </p:extLst>
  </p:cSld>
  <p:clrMapOvr>
    <a:masterClrMapping/>
  </p:clrMapOvr>
  <p:transition spd="med" advClick="0"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Применение распределительного свойства умножения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112837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181985"/>
      </p:ext>
    </p:extLst>
  </p:cSld>
  <p:clrMapOvr>
    <a:masterClrMapping/>
  </p:clrMapOvr>
  <p:transition spd="med" advClick="0"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ru-RU" b="1" dirty="0" smtClean="0"/>
              <a:t>Цель: </a:t>
            </a:r>
            <a:r>
              <a:rPr lang="ru-RU" dirty="0" smtClean="0"/>
              <a:t>находить значение выражений применяя распределительное свойство умножения.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29789"/>
      </p:ext>
    </p:extLst>
  </p:cSld>
  <p:clrMapOvr>
    <a:masterClrMapping/>
  </p:clrMapOvr>
  <p:transition spd="med" advClick="0"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 smtClean="0"/>
              <a:t>№ 538 </a:t>
            </a:r>
            <a:r>
              <a:rPr lang="ru-RU" sz="4800" dirty="0"/>
              <a:t>д</a:t>
            </a:r>
            <a:r>
              <a:rPr lang="ru-RU" sz="4800" dirty="0" smtClean="0"/>
              <a:t>, </a:t>
            </a:r>
            <a:r>
              <a:rPr lang="ru-RU" sz="4800" dirty="0"/>
              <a:t>е</a:t>
            </a:r>
            <a:r>
              <a:rPr lang="ru-RU" sz="4800" dirty="0" smtClean="0"/>
              <a:t>;</a:t>
            </a:r>
          </a:p>
          <a:p>
            <a:pPr marL="0" indent="0">
              <a:buNone/>
            </a:pPr>
            <a:r>
              <a:rPr lang="ru-RU" sz="4800" dirty="0" smtClean="0"/>
              <a:t>№ 539 а-в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76672"/>
            <a:ext cx="5724128" cy="616530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9718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Физминутка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5*5=25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10*20=120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2*2*2=6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3*3*3=27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9*9=81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62:2=31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121:11=12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33:11*4=12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12*12=24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60604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0366" y="4640692"/>
            <a:ext cx="2602632" cy="1977083"/>
          </a:xfrm>
        </p:spPr>
        <p:txBody>
          <a:bodyPr/>
          <a:lstStyle/>
          <a:p>
            <a:pPr marL="0" indent="0">
              <a:buNone/>
            </a:pPr>
            <a:endParaRPr lang="ru-RU" sz="4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карточкой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472487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964488" cy="1470025"/>
          </a:xfrm>
        </p:spPr>
        <p:txBody>
          <a:bodyPr/>
          <a:lstStyle/>
          <a:p>
            <a:pPr algn="l"/>
            <a:r>
              <a:rPr lang="ru-RU" dirty="0" smtClean="0"/>
              <a:t>Турист плыл на теплоходе сначала 1.2 ч по озеру, а затем 3.6 ч по реке, которая впадает в это озеро. Собственная скорость теплохода 22.4 км/ч, а скорость течения реки 1.7 км/ч. Найдите длину всего пути туриста на теплоходе.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627683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34863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74689"/>
            <a:ext cx="9073008" cy="1752600"/>
          </a:xfrm>
        </p:spPr>
        <p:txBody>
          <a:bodyPr/>
          <a:lstStyle/>
          <a:p>
            <a:r>
              <a:rPr lang="ru-RU" sz="4800" dirty="0" smtClean="0"/>
              <a:t>П.15, №538 </a:t>
            </a:r>
            <a:r>
              <a:rPr lang="ru-RU" sz="4800" dirty="0" err="1" smtClean="0"/>
              <a:t>ж,з</a:t>
            </a:r>
            <a:r>
              <a:rPr lang="ru-RU" sz="4800" dirty="0" smtClean="0"/>
              <a:t>;</a:t>
            </a:r>
          </a:p>
          <a:p>
            <a:r>
              <a:rPr lang="ru-RU" sz="4800" dirty="0" smtClean="0"/>
              <a:t>№ 539 г-е;</a:t>
            </a:r>
            <a:endParaRPr lang="ru-RU" sz="4800" dirty="0"/>
          </a:p>
          <a:p>
            <a:r>
              <a:rPr lang="ru-RU" sz="4800" dirty="0" smtClean="0"/>
              <a:t>№ 542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83822578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57824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Сгруппируйте данные числа.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8313" y="2055813"/>
            <a:ext cx="12239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800"/>
              <a:t>0,2</a:t>
            </a:r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1897063" y="1768475"/>
            <a:ext cx="576262" cy="1433513"/>
            <a:chOff x="1285" y="1026"/>
            <a:chExt cx="363" cy="903"/>
          </a:xfrm>
        </p:grpSpPr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292" y="1026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4</a:t>
              </a: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1295" y="1410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5</a:t>
              </a:r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1285" y="148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2811463" y="1774825"/>
            <a:ext cx="1041400" cy="1433513"/>
            <a:chOff x="1861" y="1030"/>
            <a:chExt cx="656" cy="903"/>
          </a:xfrm>
        </p:grpSpPr>
        <p:grpSp>
          <p:nvGrpSpPr>
            <p:cNvPr id="7181" name="Group 13"/>
            <p:cNvGrpSpPr>
              <a:grpSpLocks/>
            </p:cNvGrpSpPr>
            <p:nvPr/>
          </p:nvGrpSpPr>
          <p:grpSpPr bwMode="auto">
            <a:xfrm>
              <a:off x="2154" y="1030"/>
              <a:ext cx="363" cy="903"/>
              <a:chOff x="1285" y="1026"/>
              <a:chExt cx="363" cy="903"/>
            </a:xfrm>
          </p:grpSpPr>
          <p:sp>
            <p:nvSpPr>
              <p:cNvPr id="7182" name="Text Box 14"/>
              <p:cNvSpPr txBox="1">
                <a:spLocks noChangeArrowheads="1"/>
              </p:cNvSpPr>
              <p:nvPr/>
            </p:nvSpPr>
            <p:spPr bwMode="auto">
              <a:xfrm>
                <a:off x="1292" y="1026"/>
                <a:ext cx="273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4800"/>
                  <a:t>2</a:t>
                </a:r>
              </a:p>
            </p:txBody>
          </p:sp>
          <p:sp>
            <p:nvSpPr>
              <p:cNvPr id="7183" name="Text Box 15"/>
              <p:cNvSpPr txBox="1">
                <a:spLocks noChangeArrowheads="1"/>
              </p:cNvSpPr>
              <p:nvPr/>
            </p:nvSpPr>
            <p:spPr bwMode="auto">
              <a:xfrm>
                <a:off x="1295" y="1410"/>
                <a:ext cx="273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4800"/>
                  <a:t>3</a:t>
                </a:r>
              </a:p>
            </p:txBody>
          </p:sp>
          <p:sp>
            <p:nvSpPr>
              <p:cNvPr id="7184" name="Line 16"/>
              <p:cNvSpPr>
                <a:spLocks noChangeShapeType="1"/>
              </p:cNvSpPr>
              <p:nvPr/>
            </p:nvSpPr>
            <p:spPr bwMode="auto">
              <a:xfrm>
                <a:off x="1285" y="1480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1861" y="1186"/>
              <a:ext cx="31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4</a:t>
              </a:r>
            </a:p>
          </p:txBody>
        </p:sp>
      </p:grp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079875" y="2128838"/>
            <a:ext cx="14398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800"/>
              <a:t>0,25</a:t>
            </a:r>
          </a:p>
        </p:txBody>
      </p:sp>
      <p:grpSp>
        <p:nvGrpSpPr>
          <p:cNvPr id="7188" name="Group 20"/>
          <p:cNvGrpSpPr>
            <a:grpSpLocks/>
          </p:cNvGrpSpPr>
          <p:nvPr/>
        </p:nvGrpSpPr>
        <p:grpSpPr bwMode="auto">
          <a:xfrm>
            <a:off x="5619750" y="1779588"/>
            <a:ext cx="1041400" cy="1433512"/>
            <a:chOff x="1861" y="1030"/>
            <a:chExt cx="656" cy="903"/>
          </a:xfrm>
        </p:grpSpPr>
        <p:grpSp>
          <p:nvGrpSpPr>
            <p:cNvPr id="7189" name="Group 21"/>
            <p:cNvGrpSpPr>
              <a:grpSpLocks/>
            </p:cNvGrpSpPr>
            <p:nvPr/>
          </p:nvGrpSpPr>
          <p:grpSpPr bwMode="auto">
            <a:xfrm>
              <a:off x="2154" y="1030"/>
              <a:ext cx="363" cy="903"/>
              <a:chOff x="1285" y="1026"/>
              <a:chExt cx="363" cy="903"/>
            </a:xfrm>
          </p:grpSpPr>
          <p:sp>
            <p:nvSpPr>
              <p:cNvPr id="7190" name="Text Box 22"/>
              <p:cNvSpPr txBox="1">
                <a:spLocks noChangeArrowheads="1"/>
              </p:cNvSpPr>
              <p:nvPr/>
            </p:nvSpPr>
            <p:spPr bwMode="auto">
              <a:xfrm>
                <a:off x="1292" y="1026"/>
                <a:ext cx="273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4800"/>
                  <a:t>3</a:t>
                </a:r>
              </a:p>
            </p:txBody>
          </p:sp>
          <p:sp>
            <p:nvSpPr>
              <p:cNvPr id="7191" name="Text Box 23"/>
              <p:cNvSpPr txBox="1">
                <a:spLocks noChangeArrowheads="1"/>
              </p:cNvSpPr>
              <p:nvPr/>
            </p:nvSpPr>
            <p:spPr bwMode="auto">
              <a:xfrm>
                <a:off x="1295" y="1410"/>
                <a:ext cx="273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4800"/>
                  <a:t>4</a:t>
                </a:r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>
                <a:off x="1285" y="1480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1861" y="1186"/>
              <a:ext cx="31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7</a:t>
              </a:r>
            </a:p>
          </p:txBody>
        </p:sp>
      </p:grpSp>
      <p:grpSp>
        <p:nvGrpSpPr>
          <p:cNvPr id="7194" name="Group 26"/>
          <p:cNvGrpSpPr>
            <a:grpSpLocks/>
          </p:cNvGrpSpPr>
          <p:nvPr/>
        </p:nvGrpSpPr>
        <p:grpSpPr bwMode="auto">
          <a:xfrm>
            <a:off x="6816725" y="1774825"/>
            <a:ext cx="576263" cy="1433513"/>
            <a:chOff x="1285" y="1026"/>
            <a:chExt cx="363" cy="903"/>
          </a:xfrm>
        </p:grpSpPr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1292" y="1026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3</a:t>
              </a:r>
            </a:p>
          </p:txBody>
        </p: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1295" y="1410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4</a:t>
              </a:r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>
              <a:off x="1285" y="148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7524750" y="2055813"/>
            <a:ext cx="12239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800"/>
              <a:t>2,8</a:t>
            </a:r>
          </a:p>
        </p:txBody>
      </p:sp>
    </p:spTree>
    <p:extLst>
      <p:ext uri="{BB962C8B-B14F-4D97-AF65-F5344CB8AC3E}">
        <p14:creationId xmlns:p14="http://schemas.microsoft.com/office/powerpoint/2010/main" val="954557635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8848E-6 L -0.004 0.161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4721E-6 L -0.41077 0.318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15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8848E-6 L -0.7757 0.4760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85" y="23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88226E-6 L 0.19028 0.200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10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07957E-6 L -0.34652 0.43003 " pathEditMode="relative" ptsTypes="AA">
                                      <p:cBhvr>
                                        <p:cTn id="64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0111E-6 L 0.39549 0.2102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10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63636E-6 L 0.08837 0.398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9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2" grpId="1"/>
      <p:bldP spid="7187" grpId="0"/>
      <p:bldP spid="7187" grpId="1"/>
      <p:bldP spid="7198" grpId="0"/>
      <p:bldP spid="719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677985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Творческое задание: составить, решить, оформить на альбомных листах задачу сказочного содержания по теме «Нахождение дроби от числа». (на выбор)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916832"/>
            <a:ext cx="802838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Творческое задание: составить,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оформить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альбомном листе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задачу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теме «Нахождение дроби от числа».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08232281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01824"/>
      </p:ext>
    </p:extLst>
  </p:cSld>
  <p:clrMapOvr>
    <a:masterClrMapping/>
  </p:clrMapOvr>
  <p:transition spd="med" advClick="0"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68538" y="188913"/>
            <a:ext cx="48958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i="1">
                <a:solidFill>
                  <a:srgbClr val="800000"/>
                </a:solidFill>
                <a:latin typeface="Times New Roman Cyr" pitchFamily="18" charset="-52"/>
              </a:rPr>
              <a:t>Математический диктант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539750" y="620713"/>
            <a:ext cx="220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</a:rPr>
              <a:t>I </a:t>
            </a:r>
            <a:r>
              <a:rPr lang="ru-RU" sz="2400" b="1">
                <a:solidFill>
                  <a:srgbClr val="002060"/>
                </a:solidFill>
              </a:rPr>
              <a:t>вариант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5219700" y="620713"/>
            <a:ext cx="3924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</a:rPr>
              <a:t>II </a:t>
            </a:r>
            <a:r>
              <a:rPr lang="ru-RU" sz="2400" b="1">
                <a:solidFill>
                  <a:srgbClr val="002060"/>
                </a:solidFill>
              </a:rPr>
              <a:t>вариант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933700" y="1289050"/>
            <a:ext cx="571500" cy="749300"/>
            <a:chOff x="1928" y="812"/>
            <a:chExt cx="360" cy="472"/>
          </a:xfrm>
        </p:grpSpPr>
        <p:sp>
          <p:nvSpPr>
            <p:cNvPr id="13535" name="Oval 61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36" name="AutoShape 62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429000" y="1143000"/>
            <a:ext cx="1143000" cy="1066800"/>
            <a:chOff x="2304" y="720"/>
            <a:chExt cx="720" cy="672"/>
          </a:xfrm>
        </p:grpSpPr>
        <p:sp>
          <p:nvSpPr>
            <p:cNvPr id="13530" name="AutoShape 64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531" name="Group 65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3532" name="Text Box 6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</a:t>
                </a:r>
              </a:p>
            </p:txBody>
          </p:sp>
          <p:sp>
            <p:nvSpPr>
              <p:cNvPr id="13533" name="Text Box 6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3534" name="Line 6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2933700" y="2355850"/>
            <a:ext cx="571500" cy="749300"/>
            <a:chOff x="1928" y="812"/>
            <a:chExt cx="360" cy="472"/>
          </a:xfrm>
        </p:grpSpPr>
        <p:sp>
          <p:nvSpPr>
            <p:cNvPr id="13528" name="Oval 70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29" name="AutoShape 71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3429000" y="2209800"/>
            <a:ext cx="1143000" cy="1066800"/>
            <a:chOff x="2304" y="720"/>
            <a:chExt cx="720" cy="672"/>
          </a:xfrm>
        </p:grpSpPr>
        <p:sp>
          <p:nvSpPr>
            <p:cNvPr id="13523" name="AutoShape 73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524" name="Group 74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3525" name="Text Box 7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3</a:t>
                </a:r>
              </a:p>
            </p:txBody>
          </p:sp>
          <p:sp>
            <p:nvSpPr>
              <p:cNvPr id="13526" name="Text Box 7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20</a:t>
                </a:r>
              </a:p>
            </p:txBody>
          </p:sp>
          <p:sp>
            <p:nvSpPr>
              <p:cNvPr id="13527" name="Line 7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2933700" y="3422650"/>
            <a:ext cx="571500" cy="749300"/>
            <a:chOff x="1928" y="812"/>
            <a:chExt cx="360" cy="472"/>
          </a:xfrm>
        </p:grpSpPr>
        <p:sp>
          <p:nvSpPr>
            <p:cNvPr id="13521" name="Oval 79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22" name="AutoShape 80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3429000" y="3276600"/>
            <a:ext cx="1143000" cy="1066800"/>
            <a:chOff x="2304" y="720"/>
            <a:chExt cx="720" cy="672"/>
          </a:xfrm>
        </p:grpSpPr>
        <p:sp>
          <p:nvSpPr>
            <p:cNvPr id="13516" name="AutoShape 82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517" name="Group 83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3518" name="Text Box 84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4</a:t>
                </a:r>
              </a:p>
            </p:txBody>
          </p:sp>
          <p:sp>
            <p:nvSpPr>
              <p:cNvPr id="13519" name="Text Box 85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13520" name="Line 86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1" name="Group 87"/>
          <p:cNvGrpSpPr>
            <a:grpSpLocks/>
          </p:cNvGrpSpPr>
          <p:nvPr/>
        </p:nvGrpSpPr>
        <p:grpSpPr bwMode="auto">
          <a:xfrm>
            <a:off x="2933700" y="4489450"/>
            <a:ext cx="571500" cy="749300"/>
            <a:chOff x="1928" y="812"/>
            <a:chExt cx="360" cy="472"/>
          </a:xfrm>
        </p:grpSpPr>
        <p:sp>
          <p:nvSpPr>
            <p:cNvPr id="13514" name="Oval 88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15" name="AutoShape 89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3429000" y="4343400"/>
            <a:ext cx="1143000" cy="1066800"/>
            <a:chOff x="2304" y="720"/>
            <a:chExt cx="720" cy="672"/>
          </a:xfrm>
        </p:grpSpPr>
        <p:sp>
          <p:nvSpPr>
            <p:cNvPr id="13509" name="AutoShape 91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510" name="Group 92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3511" name="Text Box 9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3</a:t>
                </a:r>
              </a:p>
            </p:txBody>
          </p:sp>
          <p:sp>
            <p:nvSpPr>
              <p:cNvPr id="13512" name="Text Box 9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13513" name="Line 9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" name="Group 96"/>
          <p:cNvGrpSpPr>
            <a:grpSpLocks/>
          </p:cNvGrpSpPr>
          <p:nvPr/>
        </p:nvGrpSpPr>
        <p:grpSpPr bwMode="auto">
          <a:xfrm>
            <a:off x="2933700" y="5556250"/>
            <a:ext cx="571500" cy="749300"/>
            <a:chOff x="1928" y="812"/>
            <a:chExt cx="360" cy="472"/>
          </a:xfrm>
        </p:grpSpPr>
        <p:sp>
          <p:nvSpPr>
            <p:cNvPr id="13507" name="Oval 9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08" name="AutoShape 9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15" name="Group 99"/>
          <p:cNvGrpSpPr>
            <a:grpSpLocks/>
          </p:cNvGrpSpPr>
          <p:nvPr/>
        </p:nvGrpSpPr>
        <p:grpSpPr bwMode="auto">
          <a:xfrm>
            <a:off x="7277100" y="1289050"/>
            <a:ext cx="571500" cy="749300"/>
            <a:chOff x="1928" y="812"/>
            <a:chExt cx="360" cy="472"/>
          </a:xfrm>
        </p:grpSpPr>
        <p:sp>
          <p:nvSpPr>
            <p:cNvPr id="13505" name="Oval 100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06" name="AutoShape 101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16" name="Group 102"/>
          <p:cNvGrpSpPr>
            <a:grpSpLocks/>
          </p:cNvGrpSpPr>
          <p:nvPr/>
        </p:nvGrpSpPr>
        <p:grpSpPr bwMode="auto">
          <a:xfrm>
            <a:off x="7772400" y="1143000"/>
            <a:ext cx="1143000" cy="1066800"/>
            <a:chOff x="2304" y="720"/>
            <a:chExt cx="720" cy="672"/>
          </a:xfrm>
        </p:grpSpPr>
        <p:sp>
          <p:nvSpPr>
            <p:cNvPr id="13500" name="AutoShape 103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501" name="Group 104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3502" name="Text Box 10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13503" name="Text Box 10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3</a:t>
                </a:r>
              </a:p>
            </p:txBody>
          </p:sp>
          <p:sp>
            <p:nvSpPr>
              <p:cNvPr id="13504" name="Line 10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7277100" y="2355850"/>
            <a:ext cx="571500" cy="749300"/>
            <a:chOff x="1928" y="812"/>
            <a:chExt cx="360" cy="472"/>
          </a:xfrm>
        </p:grpSpPr>
        <p:sp>
          <p:nvSpPr>
            <p:cNvPr id="13498" name="Oval 109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99" name="AutoShape 110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19" name="Group 111"/>
          <p:cNvGrpSpPr>
            <a:grpSpLocks/>
          </p:cNvGrpSpPr>
          <p:nvPr/>
        </p:nvGrpSpPr>
        <p:grpSpPr bwMode="auto">
          <a:xfrm>
            <a:off x="7772400" y="2209800"/>
            <a:ext cx="1143000" cy="1066800"/>
            <a:chOff x="2304" y="720"/>
            <a:chExt cx="720" cy="672"/>
          </a:xfrm>
        </p:grpSpPr>
        <p:sp>
          <p:nvSpPr>
            <p:cNvPr id="13493" name="AutoShape 112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94" name="Group 113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3495" name="Text Box 114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13496" name="Text Box 115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3</a:t>
                </a:r>
              </a:p>
            </p:txBody>
          </p:sp>
          <p:sp>
            <p:nvSpPr>
              <p:cNvPr id="13497" name="Line 116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Group 117"/>
          <p:cNvGrpSpPr>
            <a:grpSpLocks/>
          </p:cNvGrpSpPr>
          <p:nvPr/>
        </p:nvGrpSpPr>
        <p:grpSpPr bwMode="auto">
          <a:xfrm>
            <a:off x="7239000" y="3422650"/>
            <a:ext cx="571500" cy="749300"/>
            <a:chOff x="1928" y="812"/>
            <a:chExt cx="360" cy="472"/>
          </a:xfrm>
        </p:grpSpPr>
        <p:sp>
          <p:nvSpPr>
            <p:cNvPr id="13491" name="Oval 118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92" name="AutoShape 119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2" name="Group 120"/>
          <p:cNvGrpSpPr>
            <a:grpSpLocks/>
          </p:cNvGrpSpPr>
          <p:nvPr/>
        </p:nvGrpSpPr>
        <p:grpSpPr bwMode="auto">
          <a:xfrm>
            <a:off x="7772400" y="3276600"/>
            <a:ext cx="1143000" cy="1066800"/>
            <a:chOff x="2304" y="720"/>
            <a:chExt cx="720" cy="672"/>
          </a:xfrm>
        </p:grpSpPr>
        <p:sp>
          <p:nvSpPr>
            <p:cNvPr id="13486" name="AutoShape 121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87" name="Group 122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3488" name="Text Box 12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3489" name="Text Box 12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13490" name="Line 12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Group 126"/>
          <p:cNvGrpSpPr>
            <a:grpSpLocks/>
          </p:cNvGrpSpPr>
          <p:nvPr/>
        </p:nvGrpSpPr>
        <p:grpSpPr bwMode="auto">
          <a:xfrm>
            <a:off x="7277100" y="4413250"/>
            <a:ext cx="571500" cy="749300"/>
            <a:chOff x="1928" y="812"/>
            <a:chExt cx="360" cy="472"/>
          </a:xfrm>
        </p:grpSpPr>
        <p:sp>
          <p:nvSpPr>
            <p:cNvPr id="13484" name="Oval 12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85" name="AutoShape 12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5" name="Group 129"/>
          <p:cNvGrpSpPr>
            <a:grpSpLocks/>
          </p:cNvGrpSpPr>
          <p:nvPr/>
        </p:nvGrpSpPr>
        <p:grpSpPr bwMode="auto">
          <a:xfrm>
            <a:off x="7772400" y="4267200"/>
            <a:ext cx="1143000" cy="1066800"/>
            <a:chOff x="2304" y="720"/>
            <a:chExt cx="720" cy="672"/>
          </a:xfrm>
        </p:grpSpPr>
        <p:sp>
          <p:nvSpPr>
            <p:cNvPr id="13479" name="AutoShape 13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80" name="Group 13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3481" name="Text Box 13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13482" name="Text Box 13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13483" name="Line 13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7" name="Group 135"/>
          <p:cNvGrpSpPr>
            <a:grpSpLocks/>
          </p:cNvGrpSpPr>
          <p:nvPr/>
        </p:nvGrpSpPr>
        <p:grpSpPr bwMode="auto">
          <a:xfrm>
            <a:off x="7277100" y="5499100"/>
            <a:ext cx="571500" cy="749300"/>
            <a:chOff x="1928" y="812"/>
            <a:chExt cx="360" cy="472"/>
          </a:xfrm>
        </p:grpSpPr>
        <p:sp>
          <p:nvSpPr>
            <p:cNvPr id="13477" name="Oval 136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78" name="AutoShape 137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8" name="Group 256"/>
          <p:cNvGrpSpPr>
            <a:grpSpLocks/>
          </p:cNvGrpSpPr>
          <p:nvPr/>
        </p:nvGrpSpPr>
        <p:grpSpPr bwMode="auto">
          <a:xfrm>
            <a:off x="457200" y="1219200"/>
            <a:ext cx="2514600" cy="820738"/>
            <a:chOff x="288" y="768"/>
            <a:chExt cx="1584" cy="517"/>
          </a:xfrm>
        </p:grpSpPr>
        <p:sp>
          <p:nvSpPr>
            <p:cNvPr id="13466" name="AutoShape 7"/>
            <p:cNvSpPr>
              <a:spLocks noChangeArrowheads="1"/>
            </p:cNvSpPr>
            <p:nvPr/>
          </p:nvSpPr>
          <p:spPr bwMode="auto">
            <a:xfrm>
              <a:off x="576" y="76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67" name="Group 8"/>
            <p:cNvGrpSpPr>
              <a:grpSpLocks/>
            </p:cNvGrpSpPr>
            <p:nvPr/>
          </p:nvGrpSpPr>
          <p:grpSpPr bwMode="auto">
            <a:xfrm>
              <a:off x="669" y="768"/>
              <a:ext cx="478" cy="512"/>
              <a:chOff x="386" y="685"/>
              <a:chExt cx="512" cy="512"/>
            </a:xfrm>
          </p:grpSpPr>
          <p:sp>
            <p:nvSpPr>
              <p:cNvPr id="13474" name="Text Box 9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13475" name="Text Box 10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13476" name="Line 11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468" name="Group 13"/>
            <p:cNvGrpSpPr>
              <a:grpSpLocks/>
            </p:cNvGrpSpPr>
            <p:nvPr/>
          </p:nvGrpSpPr>
          <p:grpSpPr bwMode="auto">
            <a:xfrm>
              <a:off x="1223" y="773"/>
              <a:ext cx="478" cy="512"/>
              <a:chOff x="386" y="685"/>
              <a:chExt cx="512" cy="512"/>
            </a:xfrm>
          </p:grpSpPr>
          <p:sp>
            <p:nvSpPr>
              <p:cNvPr id="13471" name="Text Box 14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3</a:t>
                </a:r>
              </a:p>
            </p:txBody>
          </p:sp>
          <p:sp>
            <p:nvSpPr>
              <p:cNvPr id="13472" name="Text Box 15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13473" name="Line 16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69" name="Text Box 17"/>
            <p:cNvSpPr txBox="1">
              <a:spLocks noChangeArrowheads="1"/>
            </p:cNvSpPr>
            <p:nvPr/>
          </p:nvSpPr>
          <p:spPr bwMode="auto">
            <a:xfrm>
              <a:off x="288" y="86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2060"/>
                  </a:solidFill>
                </a:rPr>
                <a:t>1)</a:t>
              </a:r>
            </a:p>
          </p:txBody>
        </p:sp>
        <p:sp>
          <p:nvSpPr>
            <p:cNvPr id="13470" name="Text Box 231"/>
            <p:cNvSpPr txBox="1">
              <a:spLocks noChangeArrowheads="1"/>
            </p:cNvSpPr>
            <p:nvPr/>
          </p:nvSpPr>
          <p:spPr bwMode="auto">
            <a:xfrm>
              <a:off x="1111" y="880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000066"/>
                  </a:solidFill>
                  <a:cs typeface="Arial" charset="0"/>
                </a:rPr>
                <a:t>·</a:t>
              </a:r>
            </a:p>
          </p:txBody>
        </p:sp>
      </p:grpSp>
      <p:grpSp>
        <p:nvGrpSpPr>
          <p:cNvPr id="31" name="Group 257"/>
          <p:cNvGrpSpPr>
            <a:grpSpLocks/>
          </p:cNvGrpSpPr>
          <p:nvPr/>
        </p:nvGrpSpPr>
        <p:grpSpPr bwMode="auto">
          <a:xfrm>
            <a:off x="457200" y="2286000"/>
            <a:ext cx="2514600" cy="812800"/>
            <a:chOff x="288" y="1440"/>
            <a:chExt cx="1584" cy="512"/>
          </a:xfrm>
        </p:grpSpPr>
        <p:sp>
          <p:nvSpPr>
            <p:cNvPr id="13455" name="Text Box 18"/>
            <p:cNvSpPr txBox="1">
              <a:spLocks noChangeArrowheads="1"/>
            </p:cNvSpPr>
            <p:nvPr/>
          </p:nvSpPr>
          <p:spPr bwMode="auto">
            <a:xfrm>
              <a:off x="288" y="154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2060"/>
                  </a:solidFill>
                </a:rPr>
                <a:t>2)</a:t>
              </a:r>
            </a:p>
          </p:txBody>
        </p:sp>
        <p:sp>
          <p:nvSpPr>
            <p:cNvPr id="13456" name="AutoShape 141"/>
            <p:cNvSpPr>
              <a:spLocks noChangeArrowheads="1"/>
            </p:cNvSpPr>
            <p:nvPr/>
          </p:nvSpPr>
          <p:spPr bwMode="auto">
            <a:xfrm>
              <a:off x="576" y="1440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57" name="Group 142"/>
            <p:cNvGrpSpPr>
              <a:grpSpLocks/>
            </p:cNvGrpSpPr>
            <p:nvPr/>
          </p:nvGrpSpPr>
          <p:grpSpPr bwMode="auto">
            <a:xfrm>
              <a:off x="678" y="1440"/>
              <a:ext cx="478" cy="512"/>
              <a:chOff x="386" y="685"/>
              <a:chExt cx="512" cy="512"/>
            </a:xfrm>
          </p:grpSpPr>
          <p:sp>
            <p:nvSpPr>
              <p:cNvPr id="13463" name="Text Box 14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11</a:t>
                </a:r>
              </a:p>
            </p:txBody>
          </p:sp>
          <p:sp>
            <p:nvSpPr>
              <p:cNvPr id="13464" name="Text Box 14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13465" name="Line 14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458" name="Group 146"/>
            <p:cNvGrpSpPr>
              <a:grpSpLocks/>
            </p:cNvGrpSpPr>
            <p:nvPr/>
          </p:nvGrpSpPr>
          <p:grpSpPr bwMode="auto">
            <a:xfrm>
              <a:off x="1256" y="1440"/>
              <a:ext cx="478" cy="512"/>
              <a:chOff x="386" y="685"/>
              <a:chExt cx="512" cy="512"/>
            </a:xfrm>
          </p:grpSpPr>
          <p:sp>
            <p:nvSpPr>
              <p:cNvPr id="13460" name="Text Box 14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13461" name="Text Box 14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44</a:t>
                </a:r>
              </a:p>
            </p:txBody>
          </p:sp>
          <p:sp>
            <p:nvSpPr>
              <p:cNvPr id="13462" name="Line 14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59" name="Text Box 232"/>
            <p:cNvSpPr txBox="1">
              <a:spLocks noChangeArrowheads="1"/>
            </p:cNvSpPr>
            <p:nvPr/>
          </p:nvSpPr>
          <p:spPr bwMode="auto">
            <a:xfrm>
              <a:off x="1112" y="1541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000066"/>
                  </a:solidFill>
                  <a:cs typeface="Arial" charset="0"/>
                </a:rPr>
                <a:t>·</a:t>
              </a:r>
            </a:p>
          </p:txBody>
        </p:sp>
      </p:grpSp>
      <p:grpSp>
        <p:nvGrpSpPr>
          <p:cNvPr id="14563" name="Group 261"/>
          <p:cNvGrpSpPr>
            <a:grpSpLocks/>
          </p:cNvGrpSpPr>
          <p:nvPr/>
        </p:nvGrpSpPr>
        <p:grpSpPr bwMode="auto">
          <a:xfrm>
            <a:off x="4724400" y="1219200"/>
            <a:ext cx="2590800" cy="820738"/>
            <a:chOff x="2976" y="768"/>
            <a:chExt cx="1632" cy="517"/>
          </a:xfrm>
        </p:grpSpPr>
        <p:sp>
          <p:nvSpPr>
            <p:cNvPr id="13444" name="AutoShape 39"/>
            <p:cNvSpPr>
              <a:spLocks noChangeArrowheads="1"/>
            </p:cNvSpPr>
            <p:nvPr/>
          </p:nvSpPr>
          <p:spPr bwMode="auto">
            <a:xfrm>
              <a:off x="3312" y="76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45" name="Group 40"/>
            <p:cNvGrpSpPr>
              <a:grpSpLocks/>
            </p:cNvGrpSpPr>
            <p:nvPr/>
          </p:nvGrpSpPr>
          <p:grpSpPr bwMode="auto">
            <a:xfrm>
              <a:off x="3400" y="768"/>
              <a:ext cx="478" cy="512"/>
              <a:chOff x="386" y="685"/>
              <a:chExt cx="512" cy="512"/>
            </a:xfrm>
          </p:grpSpPr>
          <p:sp>
            <p:nvSpPr>
              <p:cNvPr id="13452" name="Text Box 4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13453" name="Text Box 4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13454" name="Line 4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446" name="Group 45"/>
            <p:cNvGrpSpPr>
              <a:grpSpLocks/>
            </p:cNvGrpSpPr>
            <p:nvPr/>
          </p:nvGrpSpPr>
          <p:grpSpPr bwMode="auto">
            <a:xfrm>
              <a:off x="4059" y="773"/>
              <a:ext cx="478" cy="512"/>
              <a:chOff x="386" y="685"/>
              <a:chExt cx="512" cy="512"/>
            </a:xfrm>
          </p:grpSpPr>
          <p:sp>
            <p:nvSpPr>
              <p:cNvPr id="13449" name="Text Box 4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13450" name="Text Box 4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13451" name="Line 4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47" name="Text Box 138"/>
            <p:cNvSpPr txBox="1">
              <a:spLocks noChangeArrowheads="1"/>
            </p:cNvSpPr>
            <p:nvPr/>
          </p:nvSpPr>
          <p:spPr bwMode="auto">
            <a:xfrm>
              <a:off x="2976" y="85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2060"/>
                  </a:solidFill>
                </a:rPr>
                <a:t>1)</a:t>
              </a:r>
            </a:p>
          </p:txBody>
        </p:sp>
        <p:sp>
          <p:nvSpPr>
            <p:cNvPr id="13448" name="Text Box 233"/>
            <p:cNvSpPr txBox="1">
              <a:spLocks noChangeArrowheads="1"/>
            </p:cNvSpPr>
            <p:nvPr/>
          </p:nvSpPr>
          <p:spPr bwMode="auto">
            <a:xfrm>
              <a:off x="3841" y="880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000066"/>
                  </a:solidFill>
                  <a:cs typeface="Arial" charset="0"/>
                </a:rPr>
                <a:t>·</a:t>
              </a:r>
            </a:p>
          </p:txBody>
        </p:sp>
      </p:grpSp>
      <p:grpSp>
        <p:nvGrpSpPr>
          <p:cNvPr id="14566" name="Group 258"/>
          <p:cNvGrpSpPr>
            <a:grpSpLocks/>
          </p:cNvGrpSpPr>
          <p:nvPr/>
        </p:nvGrpSpPr>
        <p:grpSpPr bwMode="auto">
          <a:xfrm>
            <a:off x="457200" y="3352800"/>
            <a:ext cx="2514600" cy="820738"/>
            <a:chOff x="288" y="2112"/>
            <a:chExt cx="1584" cy="517"/>
          </a:xfrm>
        </p:grpSpPr>
        <p:sp>
          <p:nvSpPr>
            <p:cNvPr id="13433" name="Text Box 19"/>
            <p:cNvSpPr txBox="1">
              <a:spLocks noChangeArrowheads="1"/>
            </p:cNvSpPr>
            <p:nvPr/>
          </p:nvSpPr>
          <p:spPr bwMode="auto">
            <a:xfrm>
              <a:off x="288" y="223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2060"/>
                  </a:solidFill>
                </a:rPr>
                <a:t>3)</a:t>
              </a:r>
            </a:p>
          </p:txBody>
        </p:sp>
        <p:sp>
          <p:nvSpPr>
            <p:cNvPr id="13434" name="AutoShape 28"/>
            <p:cNvSpPr>
              <a:spLocks noChangeArrowheads="1"/>
            </p:cNvSpPr>
            <p:nvPr/>
          </p:nvSpPr>
          <p:spPr bwMode="auto">
            <a:xfrm>
              <a:off x="576" y="2112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35" name="Group 29"/>
            <p:cNvGrpSpPr>
              <a:grpSpLocks/>
            </p:cNvGrpSpPr>
            <p:nvPr/>
          </p:nvGrpSpPr>
          <p:grpSpPr bwMode="auto">
            <a:xfrm>
              <a:off x="678" y="2112"/>
              <a:ext cx="478" cy="512"/>
              <a:chOff x="386" y="685"/>
              <a:chExt cx="512" cy="512"/>
            </a:xfrm>
          </p:grpSpPr>
          <p:sp>
            <p:nvSpPr>
              <p:cNvPr id="13441" name="Text Box 30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13</a:t>
                </a:r>
              </a:p>
            </p:txBody>
          </p:sp>
          <p:sp>
            <p:nvSpPr>
              <p:cNvPr id="13442" name="Text Box 31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20</a:t>
                </a:r>
              </a:p>
            </p:txBody>
          </p:sp>
          <p:sp>
            <p:nvSpPr>
              <p:cNvPr id="13443" name="Line 32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436" name="Group 34"/>
            <p:cNvGrpSpPr>
              <a:grpSpLocks/>
            </p:cNvGrpSpPr>
            <p:nvPr/>
          </p:nvGrpSpPr>
          <p:grpSpPr bwMode="auto">
            <a:xfrm>
              <a:off x="1251" y="2117"/>
              <a:ext cx="478" cy="512"/>
              <a:chOff x="386" y="685"/>
              <a:chExt cx="512" cy="512"/>
            </a:xfrm>
          </p:grpSpPr>
          <p:sp>
            <p:nvSpPr>
              <p:cNvPr id="13438" name="Text Box 3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16</a:t>
                </a:r>
              </a:p>
            </p:txBody>
          </p:sp>
          <p:sp>
            <p:nvSpPr>
              <p:cNvPr id="13439" name="Text Box 3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39</a:t>
                </a:r>
              </a:p>
            </p:txBody>
          </p:sp>
          <p:sp>
            <p:nvSpPr>
              <p:cNvPr id="13440" name="Line 3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37" name="Text Box 234"/>
            <p:cNvSpPr txBox="1">
              <a:spLocks noChangeArrowheads="1"/>
            </p:cNvSpPr>
            <p:nvPr/>
          </p:nvSpPr>
          <p:spPr bwMode="auto">
            <a:xfrm>
              <a:off x="1111" y="2237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000066"/>
                  </a:solidFill>
                  <a:cs typeface="Arial" charset="0"/>
                </a:rPr>
                <a:t>·</a:t>
              </a:r>
            </a:p>
          </p:txBody>
        </p:sp>
      </p:grpSp>
      <p:grpSp>
        <p:nvGrpSpPr>
          <p:cNvPr id="14569" name="Group 259"/>
          <p:cNvGrpSpPr>
            <a:grpSpLocks/>
          </p:cNvGrpSpPr>
          <p:nvPr/>
        </p:nvGrpSpPr>
        <p:grpSpPr bwMode="auto">
          <a:xfrm>
            <a:off x="457200" y="4419600"/>
            <a:ext cx="2514600" cy="820738"/>
            <a:chOff x="288" y="2784"/>
            <a:chExt cx="1584" cy="517"/>
          </a:xfrm>
        </p:grpSpPr>
        <p:sp>
          <p:nvSpPr>
            <p:cNvPr id="13422" name="Text Box 20"/>
            <p:cNvSpPr txBox="1">
              <a:spLocks noChangeArrowheads="1"/>
            </p:cNvSpPr>
            <p:nvPr/>
          </p:nvSpPr>
          <p:spPr bwMode="auto">
            <a:xfrm>
              <a:off x="288" y="291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2060"/>
                  </a:solidFill>
                </a:rPr>
                <a:t>4)</a:t>
              </a:r>
            </a:p>
          </p:txBody>
        </p:sp>
        <p:sp>
          <p:nvSpPr>
            <p:cNvPr id="13423" name="AutoShape 154"/>
            <p:cNvSpPr>
              <a:spLocks noChangeArrowheads="1"/>
            </p:cNvSpPr>
            <p:nvPr/>
          </p:nvSpPr>
          <p:spPr bwMode="auto">
            <a:xfrm>
              <a:off x="576" y="2784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24" name="Group 155"/>
            <p:cNvGrpSpPr>
              <a:grpSpLocks/>
            </p:cNvGrpSpPr>
            <p:nvPr/>
          </p:nvGrpSpPr>
          <p:grpSpPr bwMode="auto">
            <a:xfrm>
              <a:off x="678" y="2784"/>
              <a:ext cx="478" cy="512"/>
              <a:chOff x="386" y="685"/>
              <a:chExt cx="512" cy="512"/>
            </a:xfrm>
          </p:grpSpPr>
          <p:sp>
            <p:nvSpPr>
              <p:cNvPr id="13430" name="Text Box 15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13431" name="Text Box 15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26</a:t>
                </a:r>
              </a:p>
            </p:txBody>
          </p:sp>
          <p:sp>
            <p:nvSpPr>
              <p:cNvPr id="13432" name="Line 15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425" name="Group 159"/>
            <p:cNvGrpSpPr>
              <a:grpSpLocks/>
            </p:cNvGrpSpPr>
            <p:nvPr/>
          </p:nvGrpSpPr>
          <p:grpSpPr bwMode="auto">
            <a:xfrm>
              <a:off x="1251" y="2789"/>
              <a:ext cx="478" cy="512"/>
              <a:chOff x="386" y="685"/>
              <a:chExt cx="512" cy="512"/>
            </a:xfrm>
          </p:grpSpPr>
          <p:sp>
            <p:nvSpPr>
              <p:cNvPr id="13427" name="Text Box 160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39</a:t>
                </a:r>
              </a:p>
            </p:txBody>
          </p:sp>
          <p:sp>
            <p:nvSpPr>
              <p:cNvPr id="13428" name="Text Box 161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49</a:t>
                </a:r>
              </a:p>
            </p:txBody>
          </p:sp>
          <p:sp>
            <p:nvSpPr>
              <p:cNvPr id="13429" name="Line 162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26" name="Text Box 235"/>
            <p:cNvSpPr txBox="1">
              <a:spLocks noChangeArrowheads="1"/>
            </p:cNvSpPr>
            <p:nvPr/>
          </p:nvSpPr>
          <p:spPr bwMode="auto">
            <a:xfrm>
              <a:off x="1111" y="288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000066"/>
                  </a:solidFill>
                  <a:cs typeface="Arial" charset="0"/>
                </a:rPr>
                <a:t>·</a:t>
              </a:r>
            </a:p>
          </p:txBody>
        </p:sp>
      </p:grpSp>
      <p:grpSp>
        <p:nvGrpSpPr>
          <p:cNvPr id="14572" name="Group 260"/>
          <p:cNvGrpSpPr>
            <a:grpSpLocks/>
          </p:cNvGrpSpPr>
          <p:nvPr/>
        </p:nvGrpSpPr>
        <p:grpSpPr bwMode="auto">
          <a:xfrm>
            <a:off x="457200" y="5473700"/>
            <a:ext cx="2530475" cy="825500"/>
            <a:chOff x="288" y="3448"/>
            <a:chExt cx="1594" cy="520"/>
          </a:xfrm>
        </p:grpSpPr>
        <p:sp>
          <p:nvSpPr>
            <p:cNvPr id="13406" name="Text Box 21"/>
            <p:cNvSpPr txBox="1">
              <a:spLocks noChangeArrowheads="1"/>
            </p:cNvSpPr>
            <p:nvPr/>
          </p:nvSpPr>
          <p:spPr bwMode="auto">
            <a:xfrm>
              <a:off x="288" y="355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2060"/>
                  </a:solidFill>
                </a:rPr>
                <a:t>5)</a:t>
              </a:r>
            </a:p>
          </p:txBody>
        </p:sp>
        <p:sp>
          <p:nvSpPr>
            <p:cNvPr id="13407" name="AutoShape 167"/>
            <p:cNvSpPr>
              <a:spLocks noChangeArrowheads="1"/>
            </p:cNvSpPr>
            <p:nvPr/>
          </p:nvSpPr>
          <p:spPr bwMode="auto">
            <a:xfrm>
              <a:off x="576" y="345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08" name="Group 168"/>
            <p:cNvGrpSpPr>
              <a:grpSpLocks/>
            </p:cNvGrpSpPr>
            <p:nvPr/>
          </p:nvGrpSpPr>
          <p:grpSpPr bwMode="auto">
            <a:xfrm>
              <a:off x="584" y="3448"/>
              <a:ext cx="288" cy="512"/>
              <a:chOff x="386" y="685"/>
              <a:chExt cx="512" cy="512"/>
            </a:xfrm>
          </p:grpSpPr>
          <p:sp>
            <p:nvSpPr>
              <p:cNvPr id="13419" name="Text Box 169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3420" name="Text Box 170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13421" name="Line 171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409" name="Group 173"/>
            <p:cNvGrpSpPr>
              <a:grpSpLocks/>
            </p:cNvGrpSpPr>
            <p:nvPr/>
          </p:nvGrpSpPr>
          <p:grpSpPr bwMode="auto">
            <a:xfrm>
              <a:off x="1040" y="3452"/>
              <a:ext cx="434" cy="512"/>
              <a:chOff x="386" y="685"/>
              <a:chExt cx="512" cy="512"/>
            </a:xfrm>
          </p:grpSpPr>
          <p:sp>
            <p:nvSpPr>
              <p:cNvPr id="13416" name="Text Box 174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13417" name="Text Box 175"/>
              <p:cNvSpPr txBox="1">
                <a:spLocks noChangeArrowheads="1"/>
              </p:cNvSpPr>
              <p:nvPr/>
            </p:nvSpPr>
            <p:spPr bwMode="auto">
              <a:xfrm>
                <a:off x="410" y="909"/>
                <a:ext cx="4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16</a:t>
                </a:r>
              </a:p>
            </p:txBody>
          </p:sp>
          <p:sp>
            <p:nvSpPr>
              <p:cNvPr id="13418" name="Line 176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410" name="Group 180"/>
            <p:cNvGrpSpPr>
              <a:grpSpLocks/>
            </p:cNvGrpSpPr>
            <p:nvPr/>
          </p:nvGrpSpPr>
          <p:grpSpPr bwMode="auto">
            <a:xfrm>
              <a:off x="1512" y="3448"/>
              <a:ext cx="370" cy="512"/>
              <a:chOff x="386" y="685"/>
              <a:chExt cx="512" cy="512"/>
            </a:xfrm>
          </p:grpSpPr>
          <p:sp>
            <p:nvSpPr>
              <p:cNvPr id="13413" name="Text Box 18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13414" name="Text Box 182"/>
              <p:cNvSpPr txBox="1">
                <a:spLocks noChangeArrowheads="1"/>
              </p:cNvSpPr>
              <p:nvPr/>
            </p:nvSpPr>
            <p:spPr bwMode="auto">
              <a:xfrm>
                <a:off x="410" y="909"/>
                <a:ext cx="4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13415" name="Line 18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11" name="Text Box 236"/>
            <p:cNvSpPr txBox="1">
              <a:spLocks noChangeArrowheads="1"/>
            </p:cNvSpPr>
            <p:nvPr/>
          </p:nvSpPr>
          <p:spPr bwMode="auto">
            <a:xfrm>
              <a:off x="839" y="356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000066"/>
                  </a:solidFill>
                  <a:cs typeface="Arial" charset="0"/>
                </a:rPr>
                <a:t>·</a:t>
              </a:r>
            </a:p>
          </p:txBody>
        </p:sp>
        <p:sp>
          <p:nvSpPr>
            <p:cNvPr id="13412" name="Text Box 237"/>
            <p:cNvSpPr txBox="1">
              <a:spLocks noChangeArrowheads="1"/>
            </p:cNvSpPr>
            <p:nvPr/>
          </p:nvSpPr>
          <p:spPr bwMode="auto">
            <a:xfrm>
              <a:off x="1338" y="356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000066"/>
                  </a:solidFill>
                  <a:cs typeface="Arial" charset="0"/>
                </a:rPr>
                <a:t>·</a:t>
              </a:r>
            </a:p>
          </p:txBody>
        </p:sp>
      </p:grpSp>
      <p:grpSp>
        <p:nvGrpSpPr>
          <p:cNvPr id="14576" name="Group 263"/>
          <p:cNvGrpSpPr>
            <a:grpSpLocks/>
          </p:cNvGrpSpPr>
          <p:nvPr/>
        </p:nvGrpSpPr>
        <p:grpSpPr bwMode="auto">
          <a:xfrm>
            <a:off x="4724400" y="3352800"/>
            <a:ext cx="2590800" cy="820738"/>
            <a:chOff x="2976" y="2112"/>
            <a:chExt cx="1632" cy="517"/>
          </a:xfrm>
        </p:grpSpPr>
        <p:sp>
          <p:nvSpPr>
            <p:cNvPr id="13395" name="Text Box 24"/>
            <p:cNvSpPr txBox="1">
              <a:spLocks noChangeArrowheads="1"/>
            </p:cNvSpPr>
            <p:nvPr/>
          </p:nvSpPr>
          <p:spPr bwMode="auto">
            <a:xfrm>
              <a:off x="2976" y="21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2060"/>
                  </a:solidFill>
                </a:rPr>
                <a:t>3)</a:t>
              </a:r>
            </a:p>
          </p:txBody>
        </p:sp>
        <p:sp>
          <p:nvSpPr>
            <p:cNvPr id="13396" name="AutoShape 50"/>
            <p:cNvSpPr>
              <a:spLocks noChangeArrowheads="1"/>
            </p:cNvSpPr>
            <p:nvPr/>
          </p:nvSpPr>
          <p:spPr bwMode="auto">
            <a:xfrm>
              <a:off x="3312" y="2112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397" name="Group 51"/>
            <p:cNvGrpSpPr>
              <a:grpSpLocks/>
            </p:cNvGrpSpPr>
            <p:nvPr/>
          </p:nvGrpSpPr>
          <p:grpSpPr bwMode="auto">
            <a:xfrm>
              <a:off x="3400" y="2112"/>
              <a:ext cx="478" cy="512"/>
              <a:chOff x="386" y="685"/>
              <a:chExt cx="512" cy="512"/>
            </a:xfrm>
          </p:grpSpPr>
          <p:sp>
            <p:nvSpPr>
              <p:cNvPr id="13403" name="Text Box 5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22</a:t>
                </a:r>
              </a:p>
            </p:txBody>
          </p:sp>
          <p:sp>
            <p:nvSpPr>
              <p:cNvPr id="13404" name="Text Box 5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35</a:t>
                </a:r>
              </a:p>
            </p:txBody>
          </p:sp>
          <p:sp>
            <p:nvSpPr>
              <p:cNvPr id="13405" name="Line 5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98" name="Group 56"/>
            <p:cNvGrpSpPr>
              <a:grpSpLocks/>
            </p:cNvGrpSpPr>
            <p:nvPr/>
          </p:nvGrpSpPr>
          <p:grpSpPr bwMode="auto">
            <a:xfrm>
              <a:off x="4059" y="2117"/>
              <a:ext cx="478" cy="512"/>
              <a:chOff x="386" y="685"/>
              <a:chExt cx="512" cy="512"/>
            </a:xfrm>
          </p:grpSpPr>
          <p:sp>
            <p:nvSpPr>
              <p:cNvPr id="13400" name="Text Box 5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28</a:t>
                </a:r>
              </a:p>
            </p:txBody>
          </p:sp>
          <p:sp>
            <p:nvSpPr>
              <p:cNvPr id="13401" name="Text Box 5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55</a:t>
                </a:r>
              </a:p>
            </p:txBody>
          </p:sp>
          <p:sp>
            <p:nvSpPr>
              <p:cNvPr id="13402" name="Line 5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99" name="Text Box 238"/>
            <p:cNvSpPr txBox="1">
              <a:spLocks noChangeArrowheads="1"/>
            </p:cNvSpPr>
            <p:nvPr/>
          </p:nvSpPr>
          <p:spPr bwMode="auto">
            <a:xfrm>
              <a:off x="3878" y="2205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000066"/>
                  </a:solidFill>
                  <a:cs typeface="Arial" charset="0"/>
                </a:rPr>
                <a:t>·</a:t>
              </a:r>
            </a:p>
          </p:txBody>
        </p:sp>
      </p:grpSp>
      <p:grpSp>
        <p:nvGrpSpPr>
          <p:cNvPr id="14579" name="Group 262"/>
          <p:cNvGrpSpPr>
            <a:grpSpLocks/>
          </p:cNvGrpSpPr>
          <p:nvPr/>
        </p:nvGrpSpPr>
        <p:grpSpPr bwMode="auto">
          <a:xfrm>
            <a:off x="4724400" y="2286000"/>
            <a:ext cx="2590800" cy="820738"/>
            <a:chOff x="2976" y="1440"/>
            <a:chExt cx="1632" cy="517"/>
          </a:xfrm>
        </p:grpSpPr>
        <p:sp>
          <p:nvSpPr>
            <p:cNvPr id="13384" name="Text Box 139"/>
            <p:cNvSpPr txBox="1">
              <a:spLocks noChangeArrowheads="1"/>
            </p:cNvSpPr>
            <p:nvPr/>
          </p:nvSpPr>
          <p:spPr bwMode="auto">
            <a:xfrm>
              <a:off x="2976" y="153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2060"/>
                  </a:solidFill>
                </a:rPr>
                <a:t>2)</a:t>
              </a:r>
            </a:p>
          </p:txBody>
        </p:sp>
        <p:sp>
          <p:nvSpPr>
            <p:cNvPr id="13385" name="AutoShape 219"/>
            <p:cNvSpPr>
              <a:spLocks noChangeArrowheads="1"/>
            </p:cNvSpPr>
            <p:nvPr/>
          </p:nvSpPr>
          <p:spPr bwMode="auto">
            <a:xfrm>
              <a:off x="3312" y="1440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386" name="Group 220"/>
            <p:cNvGrpSpPr>
              <a:grpSpLocks/>
            </p:cNvGrpSpPr>
            <p:nvPr/>
          </p:nvGrpSpPr>
          <p:grpSpPr bwMode="auto">
            <a:xfrm>
              <a:off x="3400" y="1440"/>
              <a:ext cx="478" cy="512"/>
              <a:chOff x="386" y="685"/>
              <a:chExt cx="512" cy="512"/>
            </a:xfrm>
          </p:grpSpPr>
          <p:sp>
            <p:nvSpPr>
              <p:cNvPr id="13392" name="Text Box 22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17</a:t>
                </a:r>
              </a:p>
            </p:txBody>
          </p:sp>
          <p:sp>
            <p:nvSpPr>
              <p:cNvPr id="13393" name="Text Box 22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19</a:t>
                </a:r>
              </a:p>
            </p:txBody>
          </p:sp>
          <p:sp>
            <p:nvSpPr>
              <p:cNvPr id="13394" name="Line 22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87" name="Group 224"/>
            <p:cNvGrpSpPr>
              <a:grpSpLocks/>
            </p:cNvGrpSpPr>
            <p:nvPr/>
          </p:nvGrpSpPr>
          <p:grpSpPr bwMode="auto">
            <a:xfrm>
              <a:off x="4059" y="1445"/>
              <a:ext cx="478" cy="512"/>
              <a:chOff x="386" y="685"/>
              <a:chExt cx="512" cy="512"/>
            </a:xfrm>
          </p:grpSpPr>
          <p:sp>
            <p:nvSpPr>
              <p:cNvPr id="13389" name="Text Box 22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38</a:t>
                </a:r>
              </a:p>
            </p:txBody>
          </p:sp>
          <p:sp>
            <p:nvSpPr>
              <p:cNvPr id="13390" name="Text Box 22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51</a:t>
                </a:r>
              </a:p>
            </p:txBody>
          </p:sp>
          <p:sp>
            <p:nvSpPr>
              <p:cNvPr id="13391" name="Line 22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88" name="Text Box 239"/>
            <p:cNvSpPr txBox="1">
              <a:spLocks noChangeArrowheads="1"/>
            </p:cNvSpPr>
            <p:nvPr/>
          </p:nvSpPr>
          <p:spPr bwMode="auto">
            <a:xfrm>
              <a:off x="3878" y="1525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000066"/>
                  </a:solidFill>
                  <a:cs typeface="Arial" charset="0"/>
                </a:rPr>
                <a:t>·</a:t>
              </a:r>
            </a:p>
          </p:txBody>
        </p:sp>
      </p:grpSp>
      <p:grpSp>
        <p:nvGrpSpPr>
          <p:cNvPr id="14582" name="Group 265"/>
          <p:cNvGrpSpPr>
            <a:grpSpLocks/>
          </p:cNvGrpSpPr>
          <p:nvPr/>
        </p:nvGrpSpPr>
        <p:grpSpPr bwMode="auto">
          <a:xfrm>
            <a:off x="4724402" y="5486400"/>
            <a:ext cx="2590801" cy="825500"/>
            <a:chOff x="2976" y="3456"/>
            <a:chExt cx="1632" cy="520"/>
          </a:xfrm>
        </p:grpSpPr>
        <p:sp>
          <p:nvSpPr>
            <p:cNvPr id="13368" name="Text Box 26"/>
            <p:cNvSpPr txBox="1">
              <a:spLocks noChangeArrowheads="1"/>
            </p:cNvSpPr>
            <p:nvPr/>
          </p:nvSpPr>
          <p:spPr bwMode="auto">
            <a:xfrm>
              <a:off x="2976" y="355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2060"/>
                  </a:solidFill>
                </a:rPr>
                <a:t>5)</a:t>
              </a:r>
            </a:p>
          </p:txBody>
        </p:sp>
        <p:sp>
          <p:nvSpPr>
            <p:cNvPr id="13369" name="AutoShape 185"/>
            <p:cNvSpPr>
              <a:spLocks noChangeArrowheads="1"/>
            </p:cNvSpPr>
            <p:nvPr/>
          </p:nvSpPr>
          <p:spPr bwMode="auto">
            <a:xfrm>
              <a:off x="3312" y="3464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370" name="Group 186"/>
            <p:cNvGrpSpPr>
              <a:grpSpLocks/>
            </p:cNvGrpSpPr>
            <p:nvPr/>
          </p:nvGrpSpPr>
          <p:grpSpPr bwMode="auto">
            <a:xfrm>
              <a:off x="3320" y="3456"/>
              <a:ext cx="288" cy="512"/>
              <a:chOff x="386" y="685"/>
              <a:chExt cx="512" cy="512"/>
            </a:xfrm>
          </p:grpSpPr>
          <p:sp>
            <p:nvSpPr>
              <p:cNvPr id="13381" name="Text Box 18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13382" name="Text Box 18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3383" name="Line 18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71" name="Group 191"/>
            <p:cNvGrpSpPr>
              <a:grpSpLocks/>
            </p:cNvGrpSpPr>
            <p:nvPr/>
          </p:nvGrpSpPr>
          <p:grpSpPr bwMode="auto">
            <a:xfrm>
              <a:off x="3776" y="3460"/>
              <a:ext cx="419" cy="512"/>
              <a:chOff x="386" y="685"/>
              <a:chExt cx="512" cy="512"/>
            </a:xfrm>
          </p:grpSpPr>
          <p:sp>
            <p:nvSpPr>
              <p:cNvPr id="13378" name="Text Box 19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13379" name="Text Box 193"/>
              <p:cNvSpPr txBox="1">
                <a:spLocks noChangeArrowheads="1"/>
              </p:cNvSpPr>
              <p:nvPr/>
            </p:nvSpPr>
            <p:spPr bwMode="auto">
              <a:xfrm>
                <a:off x="410" y="909"/>
                <a:ext cx="4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49</a:t>
                </a:r>
              </a:p>
            </p:txBody>
          </p:sp>
          <p:sp>
            <p:nvSpPr>
              <p:cNvPr id="13380" name="Line 19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72" name="Group 198"/>
            <p:cNvGrpSpPr>
              <a:grpSpLocks/>
            </p:cNvGrpSpPr>
            <p:nvPr/>
          </p:nvGrpSpPr>
          <p:grpSpPr bwMode="auto">
            <a:xfrm>
              <a:off x="4248" y="3456"/>
              <a:ext cx="356" cy="512"/>
              <a:chOff x="386" y="685"/>
              <a:chExt cx="512" cy="512"/>
            </a:xfrm>
          </p:grpSpPr>
          <p:sp>
            <p:nvSpPr>
              <p:cNvPr id="13375" name="Text Box 199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13376" name="Text Box 200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13377" name="Line 201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73" name="Text Box 240"/>
            <p:cNvSpPr txBox="1">
              <a:spLocks noChangeArrowheads="1"/>
            </p:cNvSpPr>
            <p:nvPr/>
          </p:nvSpPr>
          <p:spPr bwMode="auto">
            <a:xfrm>
              <a:off x="3560" y="356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000066"/>
                  </a:solidFill>
                  <a:cs typeface="Arial" charset="0"/>
                </a:rPr>
                <a:t>·</a:t>
              </a:r>
            </a:p>
          </p:txBody>
        </p:sp>
        <p:sp>
          <p:nvSpPr>
            <p:cNvPr id="13374" name="Text Box 241"/>
            <p:cNvSpPr txBox="1">
              <a:spLocks noChangeArrowheads="1"/>
            </p:cNvSpPr>
            <p:nvPr/>
          </p:nvSpPr>
          <p:spPr bwMode="auto">
            <a:xfrm>
              <a:off x="4059" y="356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000066"/>
                  </a:solidFill>
                  <a:cs typeface="Arial" charset="0"/>
                </a:rPr>
                <a:t>·</a:t>
              </a:r>
            </a:p>
          </p:txBody>
        </p:sp>
      </p:grpSp>
      <p:grpSp>
        <p:nvGrpSpPr>
          <p:cNvPr id="14586" name="Group 264"/>
          <p:cNvGrpSpPr>
            <a:grpSpLocks/>
          </p:cNvGrpSpPr>
          <p:nvPr/>
        </p:nvGrpSpPr>
        <p:grpSpPr bwMode="auto">
          <a:xfrm>
            <a:off x="4724400" y="4343400"/>
            <a:ext cx="2590800" cy="820738"/>
            <a:chOff x="2976" y="2736"/>
            <a:chExt cx="1632" cy="517"/>
          </a:xfrm>
        </p:grpSpPr>
        <p:sp>
          <p:nvSpPr>
            <p:cNvPr id="13357" name="Text Box 25"/>
            <p:cNvSpPr txBox="1">
              <a:spLocks noChangeArrowheads="1"/>
            </p:cNvSpPr>
            <p:nvPr/>
          </p:nvSpPr>
          <p:spPr bwMode="auto">
            <a:xfrm>
              <a:off x="2976" y="286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2060"/>
                  </a:solidFill>
                </a:rPr>
                <a:t>4)</a:t>
              </a:r>
            </a:p>
          </p:txBody>
        </p:sp>
        <p:sp>
          <p:nvSpPr>
            <p:cNvPr id="13358" name="AutoShape 206"/>
            <p:cNvSpPr>
              <a:spLocks noChangeArrowheads="1"/>
            </p:cNvSpPr>
            <p:nvPr/>
          </p:nvSpPr>
          <p:spPr bwMode="auto">
            <a:xfrm>
              <a:off x="3312" y="273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359" name="Group 207"/>
            <p:cNvGrpSpPr>
              <a:grpSpLocks/>
            </p:cNvGrpSpPr>
            <p:nvPr/>
          </p:nvGrpSpPr>
          <p:grpSpPr bwMode="auto">
            <a:xfrm>
              <a:off x="3400" y="2736"/>
              <a:ext cx="478" cy="512"/>
              <a:chOff x="386" y="685"/>
              <a:chExt cx="512" cy="512"/>
            </a:xfrm>
          </p:grpSpPr>
          <p:sp>
            <p:nvSpPr>
              <p:cNvPr id="13365" name="Text Box 20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18</a:t>
                </a:r>
              </a:p>
            </p:txBody>
          </p:sp>
          <p:sp>
            <p:nvSpPr>
              <p:cNvPr id="13366" name="Text Box 209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13367" name="Line 21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60" name="Group 211"/>
            <p:cNvGrpSpPr>
              <a:grpSpLocks/>
            </p:cNvGrpSpPr>
            <p:nvPr/>
          </p:nvGrpSpPr>
          <p:grpSpPr bwMode="auto">
            <a:xfrm>
              <a:off x="4059" y="2741"/>
              <a:ext cx="478" cy="512"/>
              <a:chOff x="386" y="685"/>
              <a:chExt cx="512" cy="512"/>
            </a:xfrm>
          </p:grpSpPr>
          <p:sp>
            <p:nvSpPr>
              <p:cNvPr id="13362" name="Text Box 21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13363" name="Text Box 21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27</a:t>
                </a:r>
              </a:p>
            </p:txBody>
          </p:sp>
          <p:sp>
            <p:nvSpPr>
              <p:cNvPr id="13364" name="Line 21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61" name="Text Box 243"/>
            <p:cNvSpPr txBox="1">
              <a:spLocks noChangeArrowheads="1"/>
            </p:cNvSpPr>
            <p:nvPr/>
          </p:nvSpPr>
          <p:spPr bwMode="auto">
            <a:xfrm>
              <a:off x="3833" y="2840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000066"/>
                  </a:solidFill>
                  <a:cs typeface="Arial" charset="0"/>
                </a:rPr>
                <a:t>·</a:t>
              </a:r>
            </a:p>
          </p:txBody>
        </p:sp>
      </p:grpSp>
      <p:grpSp>
        <p:nvGrpSpPr>
          <p:cNvPr id="14589" name="Group 244"/>
          <p:cNvGrpSpPr>
            <a:grpSpLocks/>
          </p:cNvGrpSpPr>
          <p:nvPr/>
        </p:nvGrpSpPr>
        <p:grpSpPr bwMode="auto">
          <a:xfrm>
            <a:off x="3492500" y="5373688"/>
            <a:ext cx="1143000" cy="1066800"/>
            <a:chOff x="2304" y="720"/>
            <a:chExt cx="720" cy="672"/>
          </a:xfrm>
        </p:grpSpPr>
        <p:sp>
          <p:nvSpPr>
            <p:cNvPr id="13352" name="AutoShape 245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353" name="Group 246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3354" name="Text Box 24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</a:t>
                </a:r>
              </a:p>
            </p:txBody>
          </p:sp>
          <p:sp>
            <p:nvSpPr>
              <p:cNvPr id="13355" name="Text Box 24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13356" name="Line 24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591" name="Group 250"/>
          <p:cNvGrpSpPr>
            <a:grpSpLocks/>
          </p:cNvGrpSpPr>
          <p:nvPr/>
        </p:nvGrpSpPr>
        <p:grpSpPr bwMode="auto">
          <a:xfrm>
            <a:off x="7812088" y="5300663"/>
            <a:ext cx="1143000" cy="1066800"/>
            <a:chOff x="2304" y="720"/>
            <a:chExt cx="720" cy="672"/>
          </a:xfrm>
        </p:grpSpPr>
        <p:sp>
          <p:nvSpPr>
            <p:cNvPr id="13347" name="AutoShape 251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348" name="Group 252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3349" name="Text Box 25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1</a:t>
                </a:r>
              </a:p>
            </p:txBody>
          </p:sp>
          <p:sp>
            <p:nvSpPr>
              <p:cNvPr id="13350" name="Text Box 25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13351" name="Line 25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  <p:bldP spid="3094" grpId="0" autoUpdateAnimBg="0"/>
      <p:bldP spid="309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8488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Создан электронный справочник с алгоритмами  умножения дробей, а также представлены  задания для отработки данного правила.</a:t>
            </a:r>
          </a:p>
          <a:p>
            <a:pPr algn="ctr"/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70333" cy="357179"/>
          </a:xfrm>
          <a:prstGeom prst="actionButtonForwardNex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04664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00"/>
                </a:solidFill>
              </a:rPr>
              <a:t>Итог работы</a:t>
            </a:r>
            <a:endParaRPr lang="ru-RU" sz="2400" dirty="0"/>
          </a:p>
        </p:txBody>
      </p:sp>
      <p:pic>
        <p:nvPicPr>
          <p:cNvPr id="8" name="Picture 4" descr="http://schooltumnin.ucoz.ru/risunok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859338"/>
            <a:ext cx="1655762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beeline.yaroslavl.ru/images/goods/2347_0_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268760"/>
            <a:ext cx="3384376" cy="3384376"/>
          </a:xfrm>
          <a:prstGeom prst="rect">
            <a:avLst/>
          </a:prstGeom>
          <a:noFill/>
        </p:spPr>
      </p:pic>
      <p:pic>
        <p:nvPicPr>
          <p:cNvPr id="10" name="Picture 2" descr="http://fs.nashaucheba.ru/tw_files2/urls_3/1346/d-1345047/1345047_html_271420c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39427">
            <a:off x="2936563" y="4841001"/>
            <a:ext cx="2423987" cy="13407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Представьте десятичные дроби в виде обыкновенных.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03350" y="1716088"/>
            <a:ext cx="12239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800"/>
              <a:t>0,2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283075" y="3500438"/>
            <a:ext cx="14398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800"/>
              <a:t>0,25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1403350" y="5329238"/>
            <a:ext cx="12239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800"/>
              <a:t>2,8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2700338" y="1776413"/>
            <a:ext cx="5762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/>
              <a:t>=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5724525" y="3519488"/>
            <a:ext cx="576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/>
              <a:t>=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2700338" y="5403850"/>
            <a:ext cx="5762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/>
              <a:t>=</a:t>
            </a:r>
          </a:p>
        </p:txBody>
      </p:sp>
      <p:grpSp>
        <p:nvGrpSpPr>
          <p:cNvPr id="8225" name="Group 33"/>
          <p:cNvGrpSpPr>
            <a:grpSpLocks/>
          </p:cNvGrpSpPr>
          <p:nvPr/>
        </p:nvGrpSpPr>
        <p:grpSpPr bwMode="auto">
          <a:xfrm>
            <a:off x="3232150" y="1412875"/>
            <a:ext cx="992188" cy="1466850"/>
            <a:chOff x="2036" y="1198"/>
            <a:chExt cx="625" cy="924"/>
          </a:xfrm>
        </p:grpSpPr>
        <p:sp>
          <p:nvSpPr>
            <p:cNvPr id="8222" name="Text Box 30"/>
            <p:cNvSpPr txBox="1">
              <a:spLocks noChangeArrowheads="1"/>
            </p:cNvSpPr>
            <p:nvPr/>
          </p:nvSpPr>
          <p:spPr bwMode="auto">
            <a:xfrm>
              <a:off x="2161" y="1198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2</a:t>
              </a:r>
            </a:p>
          </p:txBody>
        </p:sp>
        <p:sp>
          <p:nvSpPr>
            <p:cNvPr id="8223" name="Text Box 31"/>
            <p:cNvSpPr txBox="1">
              <a:spLocks noChangeArrowheads="1"/>
            </p:cNvSpPr>
            <p:nvPr/>
          </p:nvSpPr>
          <p:spPr bwMode="auto">
            <a:xfrm>
              <a:off x="2036" y="1603"/>
              <a:ext cx="625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10</a:t>
              </a:r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>
              <a:off x="2154" y="1666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4140200" y="1776413"/>
            <a:ext cx="576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/>
              <a:t>=</a:t>
            </a:r>
          </a:p>
        </p:txBody>
      </p:sp>
      <p:grpSp>
        <p:nvGrpSpPr>
          <p:cNvPr id="8227" name="Group 35"/>
          <p:cNvGrpSpPr>
            <a:grpSpLocks/>
          </p:cNvGrpSpPr>
          <p:nvPr/>
        </p:nvGrpSpPr>
        <p:grpSpPr bwMode="auto">
          <a:xfrm>
            <a:off x="4787900" y="1427163"/>
            <a:ext cx="576263" cy="1433512"/>
            <a:chOff x="1285" y="1026"/>
            <a:chExt cx="363" cy="903"/>
          </a:xfrm>
        </p:grpSpPr>
        <p:sp>
          <p:nvSpPr>
            <p:cNvPr id="8228" name="Text Box 36"/>
            <p:cNvSpPr txBox="1">
              <a:spLocks noChangeArrowheads="1"/>
            </p:cNvSpPr>
            <p:nvPr/>
          </p:nvSpPr>
          <p:spPr bwMode="auto">
            <a:xfrm>
              <a:off x="1292" y="1026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1</a:t>
              </a:r>
            </a:p>
          </p:txBody>
        </p:sp>
        <p:sp>
          <p:nvSpPr>
            <p:cNvPr id="8229" name="Text Box 37"/>
            <p:cNvSpPr txBox="1">
              <a:spLocks noChangeArrowheads="1"/>
            </p:cNvSpPr>
            <p:nvPr/>
          </p:nvSpPr>
          <p:spPr bwMode="auto">
            <a:xfrm>
              <a:off x="1295" y="1410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5</a:t>
              </a:r>
            </a:p>
          </p:txBody>
        </p: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>
              <a:off x="1285" y="148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56" name="Group 64"/>
          <p:cNvGrpSpPr>
            <a:grpSpLocks/>
          </p:cNvGrpSpPr>
          <p:nvPr/>
        </p:nvGrpSpPr>
        <p:grpSpPr bwMode="auto">
          <a:xfrm>
            <a:off x="3132138" y="1412875"/>
            <a:ext cx="1098550" cy="2592388"/>
            <a:chOff x="3787" y="981"/>
            <a:chExt cx="692" cy="1633"/>
          </a:xfrm>
        </p:grpSpPr>
        <p:sp>
          <p:nvSpPr>
            <p:cNvPr id="8232" name="Oval 40"/>
            <p:cNvSpPr>
              <a:spLocks noChangeArrowheads="1"/>
            </p:cNvSpPr>
            <p:nvPr/>
          </p:nvSpPr>
          <p:spPr bwMode="auto">
            <a:xfrm>
              <a:off x="3787" y="981"/>
              <a:ext cx="692" cy="1137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3" name="AutoShape 41"/>
            <p:cNvSpPr>
              <a:spLocks noChangeArrowheads="1"/>
            </p:cNvSpPr>
            <p:nvPr/>
          </p:nvSpPr>
          <p:spPr bwMode="auto">
            <a:xfrm rot="10800000">
              <a:off x="3960" y="2116"/>
              <a:ext cx="346" cy="217"/>
            </a:xfrm>
            <a:custGeom>
              <a:avLst/>
              <a:gdLst>
                <a:gd name="G0" fmla="+- 7544 0 0"/>
                <a:gd name="G1" fmla="+- 21600 0 7544"/>
                <a:gd name="G2" fmla="*/ 7544 1 2"/>
                <a:gd name="G3" fmla="+- 21600 0 G2"/>
                <a:gd name="G4" fmla="+/ 7544 21600 2"/>
                <a:gd name="G5" fmla="+/ G1 0 2"/>
                <a:gd name="G6" fmla="*/ 21600 21600 7544"/>
                <a:gd name="G7" fmla="*/ G6 1 2"/>
                <a:gd name="G8" fmla="+- 21600 0 G7"/>
                <a:gd name="G9" fmla="*/ 21600 1 2"/>
                <a:gd name="G10" fmla="+- 7544 0 G9"/>
                <a:gd name="G11" fmla="?: G10 G8 0"/>
                <a:gd name="G12" fmla="?: G10 G7 21600"/>
                <a:gd name="T0" fmla="*/ 17828 w 21600"/>
                <a:gd name="T1" fmla="*/ 10800 h 21600"/>
                <a:gd name="T2" fmla="*/ 10800 w 21600"/>
                <a:gd name="T3" fmla="*/ 21600 h 21600"/>
                <a:gd name="T4" fmla="*/ 3772 w 21600"/>
                <a:gd name="T5" fmla="*/ 10800 h 21600"/>
                <a:gd name="T6" fmla="*/ 10800 w 21600"/>
                <a:gd name="T7" fmla="*/ 0 h 21600"/>
                <a:gd name="T8" fmla="*/ 5572 w 21600"/>
                <a:gd name="T9" fmla="*/ 5572 h 21600"/>
                <a:gd name="T10" fmla="*/ 16028 w 21600"/>
                <a:gd name="T11" fmla="*/ 160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544" y="21600"/>
                  </a:lnTo>
                  <a:lnTo>
                    <a:pt x="1405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4" name="Freeform 42"/>
            <p:cNvSpPr>
              <a:spLocks/>
            </p:cNvSpPr>
            <p:nvPr/>
          </p:nvSpPr>
          <p:spPr bwMode="auto">
            <a:xfrm>
              <a:off x="4063" y="2118"/>
              <a:ext cx="314" cy="496"/>
            </a:xfrm>
            <a:custGeom>
              <a:avLst/>
              <a:gdLst>
                <a:gd name="T0" fmla="*/ 0 w 461"/>
                <a:gd name="T1" fmla="*/ 0 h 1139"/>
                <a:gd name="T2" fmla="*/ 197 w 461"/>
                <a:gd name="T3" fmla="*/ 41 h 1139"/>
                <a:gd name="T4" fmla="*/ 224 w 461"/>
                <a:gd name="T5" fmla="*/ 150 h 1139"/>
                <a:gd name="T6" fmla="*/ 244 w 461"/>
                <a:gd name="T7" fmla="*/ 285 h 1139"/>
                <a:gd name="T8" fmla="*/ 285 w 461"/>
                <a:gd name="T9" fmla="*/ 502 h 1139"/>
                <a:gd name="T10" fmla="*/ 393 w 461"/>
                <a:gd name="T11" fmla="*/ 576 h 1139"/>
                <a:gd name="T12" fmla="*/ 434 w 461"/>
                <a:gd name="T13" fmla="*/ 590 h 1139"/>
                <a:gd name="T14" fmla="*/ 434 w 461"/>
                <a:gd name="T15" fmla="*/ 644 h 1139"/>
                <a:gd name="T16" fmla="*/ 461 w 461"/>
                <a:gd name="T17" fmla="*/ 902 h 1139"/>
                <a:gd name="T18" fmla="*/ 441 w 461"/>
                <a:gd name="T19" fmla="*/ 1058 h 1139"/>
                <a:gd name="T20" fmla="*/ 434 w 461"/>
                <a:gd name="T21" fmla="*/ 1139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1" h="1139">
                  <a:moveTo>
                    <a:pt x="0" y="0"/>
                  </a:moveTo>
                  <a:cubicBezTo>
                    <a:pt x="67" y="22"/>
                    <a:pt x="136" y="1"/>
                    <a:pt x="197" y="41"/>
                  </a:cubicBezTo>
                  <a:cubicBezTo>
                    <a:pt x="227" y="99"/>
                    <a:pt x="234" y="75"/>
                    <a:pt x="224" y="150"/>
                  </a:cubicBezTo>
                  <a:cubicBezTo>
                    <a:pt x="228" y="202"/>
                    <a:pt x="233" y="237"/>
                    <a:pt x="244" y="285"/>
                  </a:cubicBezTo>
                  <a:cubicBezTo>
                    <a:pt x="247" y="353"/>
                    <a:pt x="239" y="442"/>
                    <a:pt x="285" y="502"/>
                  </a:cubicBezTo>
                  <a:cubicBezTo>
                    <a:pt x="320" y="547"/>
                    <a:pt x="336" y="553"/>
                    <a:pt x="393" y="576"/>
                  </a:cubicBezTo>
                  <a:cubicBezTo>
                    <a:pt x="406" y="581"/>
                    <a:pt x="434" y="590"/>
                    <a:pt x="434" y="590"/>
                  </a:cubicBezTo>
                  <a:cubicBezTo>
                    <a:pt x="450" y="636"/>
                    <a:pt x="434" y="579"/>
                    <a:pt x="434" y="644"/>
                  </a:cubicBezTo>
                  <a:cubicBezTo>
                    <a:pt x="434" y="733"/>
                    <a:pt x="446" y="816"/>
                    <a:pt x="461" y="902"/>
                  </a:cubicBezTo>
                  <a:cubicBezTo>
                    <a:pt x="456" y="977"/>
                    <a:pt x="456" y="999"/>
                    <a:pt x="441" y="1058"/>
                  </a:cubicBezTo>
                  <a:cubicBezTo>
                    <a:pt x="434" y="1130"/>
                    <a:pt x="434" y="1103"/>
                    <a:pt x="434" y="113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3300">
                          <a:gamma/>
                          <a:shade val="46275"/>
                          <a:invGamma/>
                        </a:srgbClr>
                      </a:gs>
                      <a:gs pos="5000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40" name="Group 48"/>
          <p:cNvGrpSpPr>
            <a:grpSpLocks/>
          </p:cNvGrpSpPr>
          <p:nvPr/>
        </p:nvGrpSpPr>
        <p:grpSpPr bwMode="auto">
          <a:xfrm>
            <a:off x="6183313" y="3175000"/>
            <a:ext cx="1296987" cy="1455738"/>
            <a:chOff x="1927" y="1923"/>
            <a:chExt cx="817" cy="917"/>
          </a:xfrm>
        </p:grpSpPr>
        <p:sp>
          <p:nvSpPr>
            <p:cNvPr id="8237" name="Text Box 45"/>
            <p:cNvSpPr txBox="1">
              <a:spLocks noChangeArrowheads="1"/>
            </p:cNvSpPr>
            <p:nvPr/>
          </p:nvSpPr>
          <p:spPr bwMode="auto">
            <a:xfrm>
              <a:off x="2039" y="1923"/>
              <a:ext cx="55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25</a:t>
              </a:r>
            </a:p>
          </p:txBody>
        </p:sp>
        <p:sp>
          <p:nvSpPr>
            <p:cNvPr id="8238" name="Text Box 46"/>
            <p:cNvSpPr txBox="1">
              <a:spLocks noChangeArrowheads="1"/>
            </p:cNvSpPr>
            <p:nvPr/>
          </p:nvSpPr>
          <p:spPr bwMode="auto">
            <a:xfrm>
              <a:off x="1927" y="2321"/>
              <a:ext cx="817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100</a:t>
              </a:r>
            </a:p>
          </p:txBody>
        </p:sp>
        <p:sp>
          <p:nvSpPr>
            <p:cNvPr id="8239" name="Line 47"/>
            <p:cNvSpPr>
              <a:spLocks noChangeShapeType="1"/>
            </p:cNvSpPr>
            <p:nvPr/>
          </p:nvSpPr>
          <p:spPr bwMode="auto">
            <a:xfrm>
              <a:off x="2018" y="2384"/>
              <a:ext cx="56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7380288" y="3506788"/>
            <a:ext cx="5762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/>
              <a:t>=</a:t>
            </a:r>
          </a:p>
        </p:txBody>
      </p:sp>
      <p:grpSp>
        <p:nvGrpSpPr>
          <p:cNvPr id="8242" name="Group 50"/>
          <p:cNvGrpSpPr>
            <a:grpSpLocks/>
          </p:cNvGrpSpPr>
          <p:nvPr/>
        </p:nvGrpSpPr>
        <p:grpSpPr bwMode="auto">
          <a:xfrm>
            <a:off x="8027988" y="3157538"/>
            <a:ext cx="576262" cy="1433512"/>
            <a:chOff x="1285" y="1026"/>
            <a:chExt cx="363" cy="903"/>
          </a:xfrm>
        </p:grpSpPr>
        <p:sp>
          <p:nvSpPr>
            <p:cNvPr id="8243" name="Text Box 51"/>
            <p:cNvSpPr txBox="1">
              <a:spLocks noChangeArrowheads="1"/>
            </p:cNvSpPr>
            <p:nvPr/>
          </p:nvSpPr>
          <p:spPr bwMode="auto">
            <a:xfrm>
              <a:off x="1292" y="1026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1</a:t>
              </a:r>
            </a:p>
          </p:txBody>
        </p:sp>
        <p:sp>
          <p:nvSpPr>
            <p:cNvPr id="8244" name="Text Box 52"/>
            <p:cNvSpPr txBox="1">
              <a:spLocks noChangeArrowheads="1"/>
            </p:cNvSpPr>
            <p:nvPr/>
          </p:nvSpPr>
          <p:spPr bwMode="auto">
            <a:xfrm>
              <a:off x="1295" y="1410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4</a:t>
              </a:r>
            </a:p>
          </p:txBody>
        </p:sp>
        <p:sp>
          <p:nvSpPr>
            <p:cNvPr id="8245" name="Line 53"/>
            <p:cNvSpPr>
              <a:spLocks noChangeShapeType="1"/>
            </p:cNvSpPr>
            <p:nvPr/>
          </p:nvSpPr>
          <p:spPr bwMode="auto">
            <a:xfrm>
              <a:off x="1285" y="148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46" name="Group 54"/>
          <p:cNvGrpSpPr>
            <a:grpSpLocks/>
          </p:cNvGrpSpPr>
          <p:nvPr/>
        </p:nvGrpSpPr>
        <p:grpSpPr bwMode="auto">
          <a:xfrm>
            <a:off x="3203575" y="5068888"/>
            <a:ext cx="1296988" cy="1455737"/>
            <a:chOff x="1927" y="1923"/>
            <a:chExt cx="817" cy="917"/>
          </a:xfrm>
        </p:grpSpPr>
        <p:sp>
          <p:nvSpPr>
            <p:cNvPr id="8247" name="Text Box 55"/>
            <p:cNvSpPr txBox="1">
              <a:spLocks noChangeArrowheads="1"/>
            </p:cNvSpPr>
            <p:nvPr/>
          </p:nvSpPr>
          <p:spPr bwMode="auto">
            <a:xfrm>
              <a:off x="2039" y="1923"/>
              <a:ext cx="55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28</a:t>
              </a:r>
            </a:p>
          </p:txBody>
        </p:sp>
        <p:sp>
          <p:nvSpPr>
            <p:cNvPr id="8248" name="Text Box 56"/>
            <p:cNvSpPr txBox="1">
              <a:spLocks noChangeArrowheads="1"/>
            </p:cNvSpPr>
            <p:nvPr/>
          </p:nvSpPr>
          <p:spPr bwMode="auto">
            <a:xfrm>
              <a:off x="1927" y="2321"/>
              <a:ext cx="817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 10</a:t>
              </a:r>
            </a:p>
          </p:txBody>
        </p:sp>
        <p:sp>
          <p:nvSpPr>
            <p:cNvPr id="8249" name="Line 57"/>
            <p:cNvSpPr>
              <a:spLocks noChangeShapeType="1"/>
            </p:cNvSpPr>
            <p:nvPr/>
          </p:nvSpPr>
          <p:spPr bwMode="auto">
            <a:xfrm>
              <a:off x="2018" y="2384"/>
              <a:ext cx="56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4367213" y="5395913"/>
            <a:ext cx="5762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/>
              <a:t>=</a:t>
            </a:r>
          </a:p>
        </p:txBody>
      </p: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4810125" y="5024438"/>
            <a:ext cx="985838" cy="1455737"/>
            <a:chOff x="3030" y="3029"/>
            <a:chExt cx="621" cy="917"/>
          </a:xfrm>
        </p:grpSpPr>
        <p:sp>
          <p:nvSpPr>
            <p:cNvPr id="8252" name="Text Box 60"/>
            <p:cNvSpPr txBox="1">
              <a:spLocks noChangeArrowheads="1"/>
            </p:cNvSpPr>
            <p:nvPr/>
          </p:nvSpPr>
          <p:spPr bwMode="auto">
            <a:xfrm>
              <a:off x="3030" y="3029"/>
              <a:ext cx="621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14</a:t>
              </a:r>
            </a:p>
          </p:txBody>
        </p:sp>
        <p:sp>
          <p:nvSpPr>
            <p:cNvPr id="8253" name="Text Box 61"/>
            <p:cNvSpPr txBox="1">
              <a:spLocks noChangeArrowheads="1"/>
            </p:cNvSpPr>
            <p:nvPr/>
          </p:nvSpPr>
          <p:spPr bwMode="auto">
            <a:xfrm>
              <a:off x="3169" y="3427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5</a:t>
              </a:r>
            </a:p>
          </p:txBody>
        </p:sp>
        <p:sp>
          <p:nvSpPr>
            <p:cNvPr id="8254" name="Line 62"/>
            <p:cNvSpPr>
              <a:spLocks noChangeShapeType="1"/>
            </p:cNvSpPr>
            <p:nvPr/>
          </p:nvSpPr>
          <p:spPr bwMode="auto">
            <a:xfrm>
              <a:off x="3159" y="3497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57" name="Group 65"/>
          <p:cNvGrpSpPr>
            <a:grpSpLocks/>
          </p:cNvGrpSpPr>
          <p:nvPr/>
        </p:nvGrpSpPr>
        <p:grpSpPr bwMode="auto">
          <a:xfrm>
            <a:off x="6300788" y="2997200"/>
            <a:ext cx="1098550" cy="2592388"/>
            <a:chOff x="3787" y="981"/>
            <a:chExt cx="692" cy="1633"/>
          </a:xfrm>
        </p:grpSpPr>
        <p:sp>
          <p:nvSpPr>
            <p:cNvPr id="8258" name="Oval 66"/>
            <p:cNvSpPr>
              <a:spLocks noChangeArrowheads="1"/>
            </p:cNvSpPr>
            <p:nvPr/>
          </p:nvSpPr>
          <p:spPr bwMode="auto">
            <a:xfrm>
              <a:off x="3787" y="981"/>
              <a:ext cx="692" cy="1137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9" name="AutoShape 67"/>
            <p:cNvSpPr>
              <a:spLocks noChangeArrowheads="1"/>
            </p:cNvSpPr>
            <p:nvPr/>
          </p:nvSpPr>
          <p:spPr bwMode="auto">
            <a:xfrm rot="10800000">
              <a:off x="3960" y="2116"/>
              <a:ext cx="346" cy="217"/>
            </a:xfrm>
            <a:custGeom>
              <a:avLst/>
              <a:gdLst>
                <a:gd name="G0" fmla="+- 7544 0 0"/>
                <a:gd name="G1" fmla="+- 21600 0 7544"/>
                <a:gd name="G2" fmla="*/ 7544 1 2"/>
                <a:gd name="G3" fmla="+- 21600 0 G2"/>
                <a:gd name="G4" fmla="+/ 7544 21600 2"/>
                <a:gd name="G5" fmla="+/ G1 0 2"/>
                <a:gd name="G6" fmla="*/ 21600 21600 7544"/>
                <a:gd name="G7" fmla="*/ G6 1 2"/>
                <a:gd name="G8" fmla="+- 21600 0 G7"/>
                <a:gd name="G9" fmla="*/ 21600 1 2"/>
                <a:gd name="G10" fmla="+- 7544 0 G9"/>
                <a:gd name="G11" fmla="?: G10 G8 0"/>
                <a:gd name="G12" fmla="?: G10 G7 21600"/>
                <a:gd name="T0" fmla="*/ 17828 w 21600"/>
                <a:gd name="T1" fmla="*/ 10800 h 21600"/>
                <a:gd name="T2" fmla="*/ 10800 w 21600"/>
                <a:gd name="T3" fmla="*/ 21600 h 21600"/>
                <a:gd name="T4" fmla="*/ 3772 w 21600"/>
                <a:gd name="T5" fmla="*/ 10800 h 21600"/>
                <a:gd name="T6" fmla="*/ 10800 w 21600"/>
                <a:gd name="T7" fmla="*/ 0 h 21600"/>
                <a:gd name="T8" fmla="*/ 5572 w 21600"/>
                <a:gd name="T9" fmla="*/ 5572 h 21600"/>
                <a:gd name="T10" fmla="*/ 16028 w 21600"/>
                <a:gd name="T11" fmla="*/ 160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544" y="21600"/>
                  </a:lnTo>
                  <a:lnTo>
                    <a:pt x="1405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0" name="Freeform 68"/>
            <p:cNvSpPr>
              <a:spLocks/>
            </p:cNvSpPr>
            <p:nvPr/>
          </p:nvSpPr>
          <p:spPr bwMode="auto">
            <a:xfrm>
              <a:off x="4063" y="2118"/>
              <a:ext cx="314" cy="496"/>
            </a:xfrm>
            <a:custGeom>
              <a:avLst/>
              <a:gdLst>
                <a:gd name="T0" fmla="*/ 0 w 461"/>
                <a:gd name="T1" fmla="*/ 0 h 1139"/>
                <a:gd name="T2" fmla="*/ 197 w 461"/>
                <a:gd name="T3" fmla="*/ 41 h 1139"/>
                <a:gd name="T4" fmla="*/ 224 w 461"/>
                <a:gd name="T5" fmla="*/ 150 h 1139"/>
                <a:gd name="T6" fmla="*/ 244 w 461"/>
                <a:gd name="T7" fmla="*/ 285 h 1139"/>
                <a:gd name="T8" fmla="*/ 285 w 461"/>
                <a:gd name="T9" fmla="*/ 502 h 1139"/>
                <a:gd name="T10" fmla="*/ 393 w 461"/>
                <a:gd name="T11" fmla="*/ 576 h 1139"/>
                <a:gd name="T12" fmla="*/ 434 w 461"/>
                <a:gd name="T13" fmla="*/ 590 h 1139"/>
                <a:gd name="T14" fmla="*/ 434 w 461"/>
                <a:gd name="T15" fmla="*/ 644 h 1139"/>
                <a:gd name="T16" fmla="*/ 461 w 461"/>
                <a:gd name="T17" fmla="*/ 902 h 1139"/>
                <a:gd name="T18" fmla="*/ 441 w 461"/>
                <a:gd name="T19" fmla="*/ 1058 h 1139"/>
                <a:gd name="T20" fmla="*/ 434 w 461"/>
                <a:gd name="T21" fmla="*/ 1139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1" h="1139">
                  <a:moveTo>
                    <a:pt x="0" y="0"/>
                  </a:moveTo>
                  <a:cubicBezTo>
                    <a:pt x="67" y="22"/>
                    <a:pt x="136" y="1"/>
                    <a:pt x="197" y="41"/>
                  </a:cubicBezTo>
                  <a:cubicBezTo>
                    <a:pt x="227" y="99"/>
                    <a:pt x="234" y="75"/>
                    <a:pt x="224" y="150"/>
                  </a:cubicBezTo>
                  <a:cubicBezTo>
                    <a:pt x="228" y="202"/>
                    <a:pt x="233" y="237"/>
                    <a:pt x="244" y="285"/>
                  </a:cubicBezTo>
                  <a:cubicBezTo>
                    <a:pt x="247" y="353"/>
                    <a:pt x="239" y="442"/>
                    <a:pt x="285" y="502"/>
                  </a:cubicBezTo>
                  <a:cubicBezTo>
                    <a:pt x="320" y="547"/>
                    <a:pt x="336" y="553"/>
                    <a:pt x="393" y="576"/>
                  </a:cubicBezTo>
                  <a:cubicBezTo>
                    <a:pt x="406" y="581"/>
                    <a:pt x="434" y="590"/>
                    <a:pt x="434" y="590"/>
                  </a:cubicBezTo>
                  <a:cubicBezTo>
                    <a:pt x="450" y="636"/>
                    <a:pt x="434" y="579"/>
                    <a:pt x="434" y="644"/>
                  </a:cubicBezTo>
                  <a:cubicBezTo>
                    <a:pt x="434" y="733"/>
                    <a:pt x="446" y="816"/>
                    <a:pt x="461" y="902"/>
                  </a:cubicBezTo>
                  <a:cubicBezTo>
                    <a:pt x="456" y="977"/>
                    <a:pt x="456" y="999"/>
                    <a:pt x="441" y="1058"/>
                  </a:cubicBezTo>
                  <a:cubicBezTo>
                    <a:pt x="434" y="1130"/>
                    <a:pt x="434" y="1103"/>
                    <a:pt x="434" y="113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61" name="Group 69"/>
          <p:cNvGrpSpPr>
            <a:grpSpLocks/>
          </p:cNvGrpSpPr>
          <p:nvPr/>
        </p:nvGrpSpPr>
        <p:grpSpPr bwMode="auto">
          <a:xfrm>
            <a:off x="3276600" y="4797425"/>
            <a:ext cx="1098550" cy="2592388"/>
            <a:chOff x="3787" y="981"/>
            <a:chExt cx="692" cy="1633"/>
          </a:xfrm>
        </p:grpSpPr>
        <p:sp>
          <p:nvSpPr>
            <p:cNvPr id="8262" name="Oval 70"/>
            <p:cNvSpPr>
              <a:spLocks noChangeArrowheads="1"/>
            </p:cNvSpPr>
            <p:nvPr/>
          </p:nvSpPr>
          <p:spPr bwMode="auto">
            <a:xfrm>
              <a:off x="3787" y="981"/>
              <a:ext cx="692" cy="1137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5000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18900000" scaled="1"/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3" name="AutoShape 71"/>
            <p:cNvSpPr>
              <a:spLocks noChangeArrowheads="1"/>
            </p:cNvSpPr>
            <p:nvPr/>
          </p:nvSpPr>
          <p:spPr bwMode="auto">
            <a:xfrm rot="10800000">
              <a:off x="3960" y="2116"/>
              <a:ext cx="346" cy="217"/>
            </a:xfrm>
            <a:custGeom>
              <a:avLst/>
              <a:gdLst>
                <a:gd name="G0" fmla="+- 7544 0 0"/>
                <a:gd name="G1" fmla="+- 21600 0 7544"/>
                <a:gd name="G2" fmla="*/ 7544 1 2"/>
                <a:gd name="G3" fmla="+- 21600 0 G2"/>
                <a:gd name="G4" fmla="+/ 7544 21600 2"/>
                <a:gd name="G5" fmla="+/ G1 0 2"/>
                <a:gd name="G6" fmla="*/ 21600 21600 7544"/>
                <a:gd name="G7" fmla="*/ G6 1 2"/>
                <a:gd name="G8" fmla="+- 21600 0 G7"/>
                <a:gd name="G9" fmla="*/ 21600 1 2"/>
                <a:gd name="G10" fmla="+- 7544 0 G9"/>
                <a:gd name="G11" fmla="?: G10 G8 0"/>
                <a:gd name="G12" fmla="?: G10 G7 21600"/>
                <a:gd name="T0" fmla="*/ 17828 w 21600"/>
                <a:gd name="T1" fmla="*/ 10800 h 21600"/>
                <a:gd name="T2" fmla="*/ 10800 w 21600"/>
                <a:gd name="T3" fmla="*/ 21600 h 21600"/>
                <a:gd name="T4" fmla="*/ 3772 w 21600"/>
                <a:gd name="T5" fmla="*/ 10800 h 21600"/>
                <a:gd name="T6" fmla="*/ 10800 w 21600"/>
                <a:gd name="T7" fmla="*/ 0 h 21600"/>
                <a:gd name="T8" fmla="*/ 5572 w 21600"/>
                <a:gd name="T9" fmla="*/ 5572 h 21600"/>
                <a:gd name="T10" fmla="*/ 16028 w 21600"/>
                <a:gd name="T11" fmla="*/ 160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544" y="21600"/>
                  </a:lnTo>
                  <a:lnTo>
                    <a:pt x="1405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4" name="Freeform 72"/>
            <p:cNvSpPr>
              <a:spLocks/>
            </p:cNvSpPr>
            <p:nvPr/>
          </p:nvSpPr>
          <p:spPr bwMode="auto">
            <a:xfrm>
              <a:off x="4063" y="2118"/>
              <a:ext cx="314" cy="496"/>
            </a:xfrm>
            <a:custGeom>
              <a:avLst/>
              <a:gdLst>
                <a:gd name="T0" fmla="*/ 0 w 461"/>
                <a:gd name="T1" fmla="*/ 0 h 1139"/>
                <a:gd name="T2" fmla="*/ 197 w 461"/>
                <a:gd name="T3" fmla="*/ 41 h 1139"/>
                <a:gd name="T4" fmla="*/ 224 w 461"/>
                <a:gd name="T5" fmla="*/ 150 h 1139"/>
                <a:gd name="T6" fmla="*/ 244 w 461"/>
                <a:gd name="T7" fmla="*/ 285 h 1139"/>
                <a:gd name="T8" fmla="*/ 285 w 461"/>
                <a:gd name="T9" fmla="*/ 502 h 1139"/>
                <a:gd name="T10" fmla="*/ 393 w 461"/>
                <a:gd name="T11" fmla="*/ 576 h 1139"/>
                <a:gd name="T12" fmla="*/ 434 w 461"/>
                <a:gd name="T13" fmla="*/ 590 h 1139"/>
                <a:gd name="T14" fmla="*/ 434 w 461"/>
                <a:gd name="T15" fmla="*/ 644 h 1139"/>
                <a:gd name="T16" fmla="*/ 461 w 461"/>
                <a:gd name="T17" fmla="*/ 902 h 1139"/>
                <a:gd name="T18" fmla="*/ 441 w 461"/>
                <a:gd name="T19" fmla="*/ 1058 h 1139"/>
                <a:gd name="T20" fmla="*/ 434 w 461"/>
                <a:gd name="T21" fmla="*/ 1139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1" h="1139">
                  <a:moveTo>
                    <a:pt x="0" y="0"/>
                  </a:moveTo>
                  <a:cubicBezTo>
                    <a:pt x="67" y="22"/>
                    <a:pt x="136" y="1"/>
                    <a:pt x="197" y="41"/>
                  </a:cubicBezTo>
                  <a:cubicBezTo>
                    <a:pt x="227" y="99"/>
                    <a:pt x="234" y="75"/>
                    <a:pt x="224" y="150"/>
                  </a:cubicBezTo>
                  <a:cubicBezTo>
                    <a:pt x="228" y="202"/>
                    <a:pt x="233" y="237"/>
                    <a:pt x="244" y="285"/>
                  </a:cubicBezTo>
                  <a:cubicBezTo>
                    <a:pt x="247" y="353"/>
                    <a:pt x="239" y="442"/>
                    <a:pt x="285" y="502"/>
                  </a:cubicBezTo>
                  <a:cubicBezTo>
                    <a:pt x="320" y="547"/>
                    <a:pt x="336" y="553"/>
                    <a:pt x="393" y="576"/>
                  </a:cubicBezTo>
                  <a:cubicBezTo>
                    <a:pt x="406" y="581"/>
                    <a:pt x="434" y="590"/>
                    <a:pt x="434" y="590"/>
                  </a:cubicBezTo>
                  <a:cubicBezTo>
                    <a:pt x="450" y="636"/>
                    <a:pt x="434" y="579"/>
                    <a:pt x="434" y="644"/>
                  </a:cubicBezTo>
                  <a:cubicBezTo>
                    <a:pt x="434" y="733"/>
                    <a:pt x="446" y="816"/>
                    <a:pt x="461" y="902"/>
                  </a:cubicBezTo>
                  <a:cubicBezTo>
                    <a:pt x="456" y="977"/>
                    <a:pt x="456" y="999"/>
                    <a:pt x="441" y="1058"/>
                  </a:cubicBezTo>
                  <a:cubicBezTo>
                    <a:pt x="434" y="1130"/>
                    <a:pt x="434" y="1103"/>
                    <a:pt x="434" y="113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53629737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6" grpId="0"/>
      <p:bldP spid="8241" grpId="0"/>
      <p:bldP spid="82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403350" y="2066925"/>
            <a:ext cx="576263" cy="1433513"/>
            <a:chOff x="1285" y="1026"/>
            <a:chExt cx="363" cy="903"/>
          </a:xfrm>
        </p:grpSpPr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1292" y="1026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4</a:t>
              </a: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295" y="1410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5</a:t>
              </a: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1285" y="148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4643438" y="4084638"/>
            <a:ext cx="576262" cy="1433512"/>
            <a:chOff x="1285" y="1026"/>
            <a:chExt cx="363" cy="903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1292" y="1026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3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295" y="1410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4</a:t>
              </a:r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1285" y="148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051050" y="2417763"/>
            <a:ext cx="576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/>
              <a:t>=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291138" y="4457700"/>
            <a:ext cx="5762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/>
              <a:t>=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843213" y="2420938"/>
            <a:ext cx="11525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800"/>
              <a:t>0,8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49963" y="4433888"/>
            <a:ext cx="16176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800"/>
              <a:t>0,75</a:t>
            </a:r>
          </a:p>
        </p:txBody>
      </p: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2843213" y="1916113"/>
            <a:ext cx="1098550" cy="2592387"/>
            <a:chOff x="3787" y="981"/>
            <a:chExt cx="692" cy="1633"/>
          </a:xfrm>
        </p:grpSpPr>
        <p:sp>
          <p:nvSpPr>
            <p:cNvPr id="9234" name="Oval 18"/>
            <p:cNvSpPr>
              <a:spLocks noChangeArrowheads="1"/>
            </p:cNvSpPr>
            <p:nvPr/>
          </p:nvSpPr>
          <p:spPr bwMode="auto">
            <a:xfrm>
              <a:off x="3787" y="981"/>
              <a:ext cx="692" cy="1137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gamma/>
                    <a:shade val="46275"/>
                    <a:invGamma/>
                  </a:srgbClr>
                </a:gs>
                <a:gs pos="50000">
                  <a:srgbClr val="FF3399"/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FF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AutoShape 19"/>
            <p:cNvSpPr>
              <a:spLocks noChangeArrowheads="1"/>
            </p:cNvSpPr>
            <p:nvPr/>
          </p:nvSpPr>
          <p:spPr bwMode="auto">
            <a:xfrm rot="10800000">
              <a:off x="3960" y="2116"/>
              <a:ext cx="346" cy="217"/>
            </a:xfrm>
            <a:custGeom>
              <a:avLst/>
              <a:gdLst>
                <a:gd name="G0" fmla="+- 7544 0 0"/>
                <a:gd name="G1" fmla="+- 21600 0 7544"/>
                <a:gd name="G2" fmla="*/ 7544 1 2"/>
                <a:gd name="G3" fmla="+- 21600 0 G2"/>
                <a:gd name="G4" fmla="+/ 7544 21600 2"/>
                <a:gd name="G5" fmla="+/ G1 0 2"/>
                <a:gd name="G6" fmla="*/ 21600 21600 7544"/>
                <a:gd name="G7" fmla="*/ G6 1 2"/>
                <a:gd name="G8" fmla="+- 21600 0 G7"/>
                <a:gd name="G9" fmla="*/ 21600 1 2"/>
                <a:gd name="G10" fmla="+- 7544 0 G9"/>
                <a:gd name="G11" fmla="?: G10 G8 0"/>
                <a:gd name="G12" fmla="?: G10 G7 21600"/>
                <a:gd name="T0" fmla="*/ 17828 w 21600"/>
                <a:gd name="T1" fmla="*/ 10800 h 21600"/>
                <a:gd name="T2" fmla="*/ 10800 w 21600"/>
                <a:gd name="T3" fmla="*/ 21600 h 21600"/>
                <a:gd name="T4" fmla="*/ 3772 w 21600"/>
                <a:gd name="T5" fmla="*/ 10800 h 21600"/>
                <a:gd name="T6" fmla="*/ 10800 w 21600"/>
                <a:gd name="T7" fmla="*/ 0 h 21600"/>
                <a:gd name="T8" fmla="*/ 5572 w 21600"/>
                <a:gd name="T9" fmla="*/ 5572 h 21600"/>
                <a:gd name="T10" fmla="*/ 16028 w 21600"/>
                <a:gd name="T11" fmla="*/ 160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544" y="21600"/>
                  </a:lnTo>
                  <a:lnTo>
                    <a:pt x="1405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3399">
                    <a:gamma/>
                    <a:shade val="46275"/>
                    <a:invGamma/>
                  </a:srgbClr>
                </a:gs>
                <a:gs pos="50000">
                  <a:srgbClr val="FF3399"/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FF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4063" y="2118"/>
              <a:ext cx="314" cy="496"/>
            </a:xfrm>
            <a:custGeom>
              <a:avLst/>
              <a:gdLst>
                <a:gd name="T0" fmla="*/ 0 w 461"/>
                <a:gd name="T1" fmla="*/ 0 h 1139"/>
                <a:gd name="T2" fmla="*/ 197 w 461"/>
                <a:gd name="T3" fmla="*/ 41 h 1139"/>
                <a:gd name="T4" fmla="*/ 224 w 461"/>
                <a:gd name="T5" fmla="*/ 150 h 1139"/>
                <a:gd name="T6" fmla="*/ 244 w 461"/>
                <a:gd name="T7" fmla="*/ 285 h 1139"/>
                <a:gd name="T8" fmla="*/ 285 w 461"/>
                <a:gd name="T9" fmla="*/ 502 h 1139"/>
                <a:gd name="T10" fmla="*/ 393 w 461"/>
                <a:gd name="T11" fmla="*/ 576 h 1139"/>
                <a:gd name="T12" fmla="*/ 434 w 461"/>
                <a:gd name="T13" fmla="*/ 590 h 1139"/>
                <a:gd name="T14" fmla="*/ 434 w 461"/>
                <a:gd name="T15" fmla="*/ 644 h 1139"/>
                <a:gd name="T16" fmla="*/ 461 w 461"/>
                <a:gd name="T17" fmla="*/ 902 h 1139"/>
                <a:gd name="T18" fmla="*/ 441 w 461"/>
                <a:gd name="T19" fmla="*/ 1058 h 1139"/>
                <a:gd name="T20" fmla="*/ 434 w 461"/>
                <a:gd name="T21" fmla="*/ 1139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1" h="1139">
                  <a:moveTo>
                    <a:pt x="0" y="0"/>
                  </a:moveTo>
                  <a:cubicBezTo>
                    <a:pt x="67" y="22"/>
                    <a:pt x="136" y="1"/>
                    <a:pt x="197" y="41"/>
                  </a:cubicBezTo>
                  <a:cubicBezTo>
                    <a:pt x="227" y="99"/>
                    <a:pt x="234" y="75"/>
                    <a:pt x="224" y="150"/>
                  </a:cubicBezTo>
                  <a:cubicBezTo>
                    <a:pt x="228" y="202"/>
                    <a:pt x="233" y="237"/>
                    <a:pt x="244" y="285"/>
                  </a:cubicBezTo>
                  <a:cubicBezTo>
                    <a:pt x="247" y="353"/>
                    <a:pt x="239" y="442"/>
                    <a:pt x="285" y="502"/>
                  </a:cubicBezTo>
                  <a:cubicBezTo>
                    <a:pt x="320" y="547"/>
                    <a:pt x="336" y="553"/>
                    <a:pt x="393" y="576"/>
                  </a:cubicBezTo>
                  <a:cubicBezTo>
                    <a:pt x="406" y="581"/>
                    <a:pt x="434" y="590"/>
                    <a:pt x="434" y="590"/>
                  </a:cubicBezTo>
                  <a:cubicBezTo>
                    <a:pt x="450" y="636"/>
                    <a:pt x="434" y="579"/>
                    <a:pt x="434" y="644"/>
                  </a:cubicBezTo>
                  <a:cubicBezTo>
                    <a:pt x="434" y="733"/>
                    <a:pt x="446" y="816"/>
                    <a:pt x="461" y="902"/>
                  </a:cubicBezTo>
                  <a:cubicBezTo>
                    <a:pt x="456" y="977"/>
                    <a:pt x="456" y="999"/>
                    <a:pt x="441" y="1058"/>
                  </a:cubicBezTo>
                  <a:cubicBezTo>
                    <a:pt x="434" y="1130"/>
                    <a:pt x="434" y="1103"/>
                    <a:pt x="434" y="113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3300">
                          <a:gamma/>
                          <a:shade val="46275"/>
                          <a:invGamma/>
                        </a:srgbClr>
                      </a:gs>
                      <a:gs pos="5000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6156325" y="3933825"/>
            <a:ext cx="1179513" cy="2592388"/>
            <a:chOff x="3787" y="981"/>
            <a:chExt cx="692" cy="1633"/>
          </a:xfrm>
        </p:grpSpPr>
        <p:sp>
          <p:nvSpPr>
            <p:cNvPr id="9238" name="Oval 22"/>
            <p:cNvSpPr>
              <a:spLocks noChangeArrowheads="1"/>
            </p:cNvSpPr>
            <p:nvPr/>
          </p:nvSpPr>
          <p:spPr bwMode="auto">
            <a:xfrm>
              <a:off x="3787" y="981"/>
              <a:ext cx="692" cy="1137"/>
            </a:xfrm>
            <a:prstGeom prst="ellipse">
              <a:avLst/>
            </a:prstGeom>
            <a:gradFill rotWithShape="1">
              <a:gsLst>
                <a:gs pos="0">
                  <a:srgbClr val="CC00CC">
                    <a:gamma/>
                    <a:shade val="56078"/>
                    <a:invGamma/>
                  </a:srgbClr>
                </a:gs>
                <a:gs pos="50000">
                  <a:srgbClr val="CC00CC"/>
                </a:gs>
                <a:gs pos="100000">
                  <a:srgbClr val="CC00CC">
                    <a:gamma/>
                    <a:shade val="5607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9" name="AutoShape 23"/>
            <p:cNvSpPr>
              <a:spLocks noChangeArrowheads="1"/>
            </p:cNvSpPr>
            <p:nvPr/>
          </p:nvSpPr>
          <p:spPr bwMode="auto">
            <a:xfrm rot="10800000">
              <a:off x="3960" y="2116"/>
              <a:ext cx="346" cy="217"/>
            </a:xfrm>
            <a:custGeom>
              <a:avLst/>
              <a:gdLst>
                <a:gd name="G0" fmla="+- 7544 0 0"/>
                <a:gd name="G1" fmla="+- 21600 0 7544"/>
                <a:gd name="G2" fmla="*/ 7544 1 2"/>
                <a:gd name="G3" fmla="+- 21600 0 G2"/>
                <a:gd name="G4" fmla="+/ 7544 21600 2"/>
                <a:gd name="G5" fmla="+/ G1 0 2"/>
                <a:gd name="G6" fmla="*/ 21600 21600 7544"/>
                <a:gd name="G7" fmla="*/ G6 1 2"/>
                <a:gd name="G8" fmla="+- 21600 0 G7"/>
                <a:gd name="G9" fmla="*/ 21600 1 2"/>
                <a:gd name="G10" fmla="+- 7544 0 G9"/>
                <a:gd name="G11" fmla="?: G10 G8 0"/>
                <a:gd name="G12" fmla="?: G10 G7 21600"/>
                <a:gd name="T0" fmla="*/ 17828 w 21600"/>
                <a:gd name="T1" fmla="*/ 10800 h 21600"/>
                <a:gd name="T2" fmla="*/ 10800 w 21600"/>
                <a:gd name="T3" fmla="*/ 21600 h 21600"/>
                <a:gd name="T4" fmla="*/ 3772 w 21600"/>
                <a:gd name="T5" fmla="*/ 10800 h 21600"/>
                <a:gd name="T6" fmla="*/ 10800 w 21600"/>
                <a:gd name="T7" fmla="*/ 0 h 21600"/>
                <a:gd name="T8" fmla="*/ 5572 w 21600"/>
                <a:gd name="T9" fmla="*/ 5572 h 21600"/>
                <a:gd name="T10" fmla="*/ 16028 w 21600"/>
                <a:gd name="T11" fmla="*/ 160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544" y="21600"/>
                  </a:lnTo>
                  <a:lnTo>
                    <a:pt x="1405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CC">
                    <a:gamma/>
                    <a:shade val="46275"/>
                    <a:invGamma/>
                  </a:srgbClr>
                </a:gs>
                <a:gs pos="50000">
                  <a:srgbClr val="CC00CC"/>
                </a:gs>
                <a:gs pos="100000">
                  <a:srgbClr val="CC00CC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4063" y="2118"/>
              <a:ext cx="314" cy="496"/>
            </a:xfrm>
            <a:custGeom>
              <a:avLst/>
              <a:gdLst>
                <a:gd name="T0" fmla="*/ 0 w 461"/>
                <a:gd name="T1" fmla="*/ 0 h 1139"/>
                <a:gd name="T2" fmla="*/ 197 w 461"/>
                <a:gd name="T3" fmla="*/ 41 h 1139"/>
                <a:gd name="T4" fmla="*/ 224 w 461"/>
                <a:gd name="T5" fmla="*/ 150 h 1139"/>
                <a:gd name="T6" fmla="*/ 244 w 461"/>
                <a:gd name="T7" fmla="*/ 285 h 1139"/>
                <a:gd name="T8" fmla="*/ 285 w 461"/>
                <a:gd name="T9" fmla="*/ 502 h 1139"/>
                <a:gd name="T10" fmla="*/ 393 w 461"/>
                <a:gd name="T11" fmla="*/ 576 h 1139"/>
                <a:gd name="T12" fmla="*/ 434 w 461"/>
                <a:gd name="T13" fmla="*/ 590 h 1139"/>
                <a:gd name="T14" fmla="*/ 434 w 461"/>
                <a:gd name="T15" fmla="*/ 644 h 1139"/>
                <a:gd name="T16" fmla="*/ 461 w 461"/>
                <a:gd name="T17" fmla="*/ 902 h 1139"/>
                <a:gd name="T18" fmla="*/ 441 w 461"/>
                <a:gd name="T19" fmla="*/ 1058 h 1139"/>
                <a:gd name="T20" fmla="*/ 434 w 461"/>
                <a:gd name="T21" fmla="*/ 1139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1" h="1139">
                  <a:moveTo>
                    <a:pt x="0" y="0"/>
                  </a:moveTo>
                  <a:cubicBezTo>
                    <a:pt x="67" y="22"/>
                    <a:pt x="136" y="1"/>
                    <a:pt x="197" y="41"/>
                  </a:cubicBezTo>
                  <a:cubicBezTo>
                    <a:pt x="227" y="99"/>
                    <a:pt x="234" y="75"/>
                    <a:pt x="224" y="150"/>
                  </a:cubicBezTo>
                  <a:cubicBezTo>
                    <a:pt x="228" y="202"/>
                    <a:pt x="233" y="237"/>
                    <a:pt x="244" y="285"/>
                  </a:cubicBezTo>
                  <a:cubicBezTo>
                    <a:pt x="247" y="353"/>
                    <a:pt x="239" y="442"/>
                    <a:pt x="285" y="502"/>
                  </a:cubicBezTo>
                  <a:cubicBezTo>
                    <a:pt x="320" y="547"/>
                    <a:pt x="336" y="553"/>
                    <a:pt x="393" y="576"/>
                  </a:cubicBezTo>
                  <a:cubicBezTo>
                    <a:pt x="406" y="581"/>
                    <a:pt x="434" y="590"/>
                    <a:pt x="434" y="590"/>
                  </a:cubicBezTo>
                  <a:cubicBezTo>
                    <a:pt x="450" y="636"/>
                    <a:pt x="434" y="579"/>
                    <a:pt x="434" y="644"/>
                  </a:cubicBezTo>
                  <a:cubicBezTo>
                    <a:pt x="434" y="733"/>
                    <a:pt x="446" y="816"/>
                    <a:pt x="461" y="902"/>
                  </a:cubicBezTo>
                  <a:cubicBezTo>
                    <a:pt x="456" y="977"/>
                    <a:pt x="456" y="999"/>
                    <a:pt x="441" y="1058"/>
                  </a:cubicBezTo>
                  <a:cubicBezTo>
                    <a:pt x="434" y="1130"/>
                    <a:pt x="434" y="1103"/>
                    <a:pt x="434" y="113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3300">
                          <a:gamma/>
                          <a:shade val="46275"/>
                          <a:invGamma/>
                        </a:srgbClr>
                      </a:gs>
                      <a:gs pos="5000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ru-RU" altLang="ru-RU" sz="4000" b="1"/>
              <a:t>Представьте обыкновенные дроби в виде десятичных.</a:t>
            </a: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324037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051050" y="2417763"/>
            <a:ext cx="576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/>
              <a:t>=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291138" y="4457700"/>
            <a:ext cx="5762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/>
              <a:t>=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517775" y="2371725"/>
            <a:ext cx="1152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800"/>
              <a:t>4+</a:t>
            </a:r>
          </a:p>
        </p:txBody>
      </p: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949325" y="2060575"/>
            <a:ext cx="1041400" cy="1433513"/>
            <a:chOff x="1861" y="1030"/>
            <a:chExt cx="656" cy="903"/>
          </a:xfrm>
        </p:grpSpPr>
        <p:grpSp>
          <p:nvGrpSpPr>
            <p:cNvPr id="10264" name="Group 24"/>
            <p:cNvGrpSpPr>
              <a:grpSpLocks/>
            </p:cNvGrpSpPr>
            <p:nvPr/>
          </p:nvGrpSpPr>
          <p:grpSpPr bwMode="auto">
            <a:xfrm>
              <a:off x="2154" y="1030"/>
              <a:ext cx="363" cy="903"/>
              <a:chOff x="1285" y="1026"/>
              <a:chExt cx="363" cy="903"/>
            </a:xfrm>
          </p:grpSpPr>
          <p:sp>
            <p:nvSpPr>
              <p:cNvPr id="10265" name="Text Box 25"/>
              <p:cNvSpPr txBox="1">
                <a:spLocks noChangeArrowheads="1"/>
              </p:cNvSpPr>
              <p:nvPr/>
            </p:nvSpPr>
            <p:spPr bwMode="auto">
              <a:xfrm>
                <a:off x="1292" y="1026"/>
                <a:ext cx="273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4800"/>
                  <a:t>2</a:t>
                </a:r>
              </a:p>
            </p:txBody>
          </p:sp>
          <p:sp>
            <p:nvSpPr>
              <p:cNvPr id="10266" name="Text Box 26"/>
              <p:cNvSpPr txBox="1">
                <a:spLocks noChangeArrowheads="1"/>
              </p:cNvSpPr>
              <p:nvPr/>
            </p:nvSpPr>
            <p:spPr bwMode="auto">
              <a:xfrm>
                <a:off x="1295" y="1410"/>
                <a:ext cx="273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4800"/>
                  <a:t>3</a:t>
                </a:r>
              </a:p>
            </p:txBody>
          </p:sp>
          <p:sp>
            <p:nvSpPr>
              <p:cNvPr id="10267" name="Line 27"/>
              <p:cNvSpPr>
                <a:spLocks noChangeShapeType="1"/>
              </p:cNvSpPr>
              <p:nvPr/>
            </p:nvSpPr>
            <p:spPr bwMode="auto">
              <a:xfrm>
                <a:off x="1285" y="1480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68" name="Text Box 28"/>
            <p:cNvSpPr txBox="1">
              <a:spLocks noChangeArrowheads="1"/>
            </p:cNvSpPr>
            <p:nvPr/>
          </p:nvSpPr>
          <p:spPr bwMode="auto">
            <a:xfrm>
              <a:off x="1861" y="1186"/>
              <a:ext cx="31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4</a:t>
              </a:r>
            </a:p>
          </p:txBody>
        </p:sp>
      </p:grpSp>
      <p:grpSp>
        <p:nvGrpSpPr>
          <p:cNvPr id="10269" name="Group 29"/>
          <p:cNvGrpSpPr>
            <a:grpSpLocks/>
          </p:cNvGrpSpPr>
          <p:nvPr/>
        </p:nvGrpSpPr>
        <p:grpSpPr bwMode="auto">
          <a:xfrm>
            <a:off x="3386138" y="2078038"/>
            <a:ext cx="576262" cy="1433512"/>
            <a:chOff x="1285" y="1026"/>
            <a:chExt cx="363" cy="903"/>
          </a:xfrm>
        </p:grpSpPr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1292" y="1026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2</a:t>
              </a:r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1295" y="1410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3</a:t>
              </a:r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>
              <a:off x="1285" y="148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2627313" y="1700213"/>
            <a:ext cx="1366837" cy="2881312"/>
            <a:chOff x="3787" y="981"/>
            <a:chExt cx="692" cy="1633"/>
          </a:xfrm>
        </p:grpSpPr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3787" y="981"/>
              <a:ext cx="692" cy="1137"/>
            </a:xfrm>
            <a:prstGeom prst="ellipse">
              <a:avLst/>
            </a:prstGeom>
            <a:gradFill rotWithShape="1">
              <a:gsLst>
                <a:gs pos="0">
                  <a:srgbClr val="CCFF33">
                    <a:gamma/>
                    <a:shade val="46275"/>
                    <a:invGamma/>
                  </a:srgbClr>
                </a:gs>
                <a:gs pos="50000">
                  <a:srgbClr val="CCFF33"/>
                </a:gs>
                <a:gs pos="100000">
                  <a:srgbClr val="CCFF33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CCFF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7" name="AutoShape 17"/>
            <p:cNvSpPr>
              <a:spLocks noChangeArrowheads="1"/>
            </p:cNvSpPr>
            <p:nvPr/>
          </p:nvSpPr>
          <p:spPr bwMode="auto">
            <a:xfrm rot="10800000">
              <a:off x="3960" y="2116"/>
              <a:ext cx="346" cy="217"/>
            </a:xfrm>
            <a:custGeom>
              <a:avLst/>
              <a:gdLst>
                <a:gd name="G0" fmla="+- 7544 0 0"/>
                <a:gd name="G1" fmla="+- 21600 0 7544"/>
                <a:gd name="G2" fmla="*/ 7544 1 2"/>
                <a:gd name="G3" fmla="+- 21600 0 G2"/>
                <a:gd name="G4" fmla="+/ 7544 21600 2"/>
                <a:gd name="G5" fmla="+/ G1 0 2"/>
                <a:gd name="G6" fmla="*/ 21600 21600 7544"/>
                <a:gd name="G7" fmla="*/ G6 1 2"/>
                <a:gd name="G8" fmla="+- 21600 0 G7"/>
                <a:gd name="G9" fmla="*/ 21600 1 2"/>
                <a:gd name="G10" fmla="+- 7544 0 G9"/>
                <a:gd name="G11" fmla="?: G10 G8 0"/>
                <a:gd name="G12" fmla="?: G10 G7 21600"/>
                <a:gd name="T0" fmla="*/ 17828 w 21600"/>
                <a:gd name="T1" fmla="*/ 10800 h 21600"/>
                <a:gd name="T2" fmla="*/ 10800 w 21600"/>
                <a:gd name="T3" fmla="*/ 21600 h 21600"/>
                <a:gd name="T4" fmla="*/ 3772 w 21600"/>
                <a:gd name="T5" fmla="*/ 10800 h 21600"/>
                <a:gd name="T6" fmla="*/ 10800 w 21600"/>
                <a:gd name="T7" fmla="*/ 0 h 21600"/>
                <a:gd name="T8" fmla="*/ 5572 w 21600"/>
                <a:gd name="T9" fmla="*/ 5572 h 21600"/>
                <a:gd name="T10" fmla="*/ 16028 w 21600"/>
                <a:gd name="T11" fmla="*/ 160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544" y="21600"/>
                  </a:lnTo>
                  <a:lnTo>
                    <a:pt x="1405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FF33">
                    <a:gamma/>
                    <a:shade val="46275"/>
                    <a:invGamma/>
                  </a:srgbClr>
                </a:gs>
                <a:gs pos="50000">
                  <a:srgbClr val="CCFF33"/>
                </a:gs>
                <a:gs pos="100000">
                  <a:srgbClr val="CCFF33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CC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4063" y="2118"/>
              <a:ext cx="314" cy="496"/>
            </a:xfrm>
            <a:custGeom>
              <a:avLst/>
              <a:gdLst>
                <a:gd name="T0" fmla="*/ 0 w 461"/>
                <a:gd name="T1" fmla="*/ 0 h 1139"/>
                <a:gd name="T2" fmla="*/ 197 w 461"/>
                <a:gd name="T3" fmla="*/ 41 h 1139"/>
                <a:gd name="T4" fmla="*/ 224 w 461"/>
                <a:gd name="T5" fmla="*/ 150 h 1139"/>
                <a:gd name="T6" fmla="*/ 244 w 461"/>
                <a:gd name="T7" fmla="*/ 285 h 1139"/>
                <a:gd name="T8" fmla="*/ 285 w 461"/>
                <a:gd name="T9" fmla="*/ 502 h 1139"/>
                <a:gd name="T10" fmla="*/ 393 w 461"/>
                <a:gd name="T11" fmla="*/ 576 h 1139"/>
                <a:gd name="T12" fmla="*/ 434 w 461"/>
                <a:gd name="T13" fmla="*/ 590 h 1139"/>
                <a:gd name="T14" fmla="*/ 434 w 461"/>
                <a:gd name="T15" fmla="*/ 644 h 1139"/>
                <a:gd name="T16" fmla="*/ 461 w 461"/>
                <a:gd name="T17" fmla="*/ 902 h 1139"/>
                <a:gd name="T18" fmla="*/ 441 w 461"/>
                <a:gd name="T19" fmla="*/ 1058 h 1139"/>
                <a:gd name="T20" fmla="*/ 434 w 461"/>
                <a:gd name="T21" fmla="*/ 1139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1" h="1139">
                  <a:moveTo>
                    <a:pt x="0" y="0"/>
                  </a:moveTo>
                  <a:cubicBezTo>
                    <a:pt x="67" y="22"/>
                    <a:pt x="136" y="1"/>
                    <a:pt x="197" y="41"/>
                  </a:cubicBezTo>
                  <a:cubicBezTo>
                    <a:pt x="227" y="99"/>
                    <a:pt x="234" y="75"/>
                    <a:pt x="224" y="150"/>
                  </a:cubicBezTo>
                  <a:cubicBezTo>
                    <a:pt x="228" y="202"/>
                    <a:pt x="233" y="237"/>
                    <a:pt x="244" y="285"/>
                  </a:cubicBezTo>
                  <a:cubicBezTo>
                    <a:pt x="247" y="353"/>
                    <a:pt x="239" y="442"/>
                    <a:pt x="285" y="502"/>
                  </a:cubicBezTo>
                  <a:cubicBezTo>
                    <a:pt x="320" y="547"/>
                    <a:pt x="336" y="553"/>
                    <a:pt x="393" y="576"/>
                  </a:cubicBezTo>
                  <a:cubicBezTo>
                    <a:pt x="406" y="581"/>
                    <a:pt x="434" y="590"/>
                    <a:pt x="434" y="590"/>
                  </a:cubicBezTo>
                  <a:cubicBezTo>
                    <a:pt x="450" y="636"/>
                    <a:pt x="434" y="579"/>
                    <a:pt x="434" y="644"/>
                  </a:cubicBezTo>
                  <a:cubicBezTo>
                    <a:pt x="434" y="733"/>
                    <a:pt x="446" y="816"/>
                    <a:pt x="461" y="902"/>
                  </a:cubicBezTo>
                  <a:cubicBezTo>
                    <a:pt x="456" y="977"/>
                    <a:pt x="456" y="999"/>
                    <a:pt x="441" y="1058"/>
                  </a:cubicBezTo>
                  <a:cubicBezTo>
                    <a:pt x="434" y="1130"/>
                    <a:pt x="434" y="1103"/>
                    <a:pt x="434" y="1139"/>
                  </a:cubicBezTo>
                </a:path>
              </a:pathLst>
            </a:custGeom>
            <a:noFill/>
            <a:ln w="28575" cmpd="sng">
              <a:solidFill>
                <a:srgbClr val="CC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>
                          <a:gamma/>
                          <a:shade val="46275"/>
                          <a:invGamma/>
                        </a:srgbClr>
                      </a:gs>
                      <a:gs pos="50000">
                        <a:srgbClr val="CCFF33"/>
                      </a:gs>
                      <a:gs pos="100000">
                        <a:srgbClr val="CCFF33">
                          <a:gamma/>
                          <a:shade val="46275"/>
                          <a:invGamma/>
                        </a:srgbClr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3" name="Group 33"/>
          <p:cNvGrpSpPr>
            <a:grpSpLocks/>
          </p:cNvGrpSpPr>
          <p:nvPr/>
        </p:nvGrpSpPr>
        <p:grpSpPr bwMode="auto">
          <a:xfrm>
            <a:off x="4211638" y="4149725"/>
            <a:ext cx="1041400" cy="1433513"/>
            <a:chOff x="1861" y="1030"/>
            <a:chExt cx="656" cy="903"/>
          </a:xfrm>
        </p:grpSpPr>
        <p:grpSp>
          <p:nvGrpSpPr>
            <p:cNvPr id="10274" name="Group 34"/>
            <p:cNvGrpSpPr>
              <a:grpSpLocks/>
            </p:cNvGrpSpPr>
            <p:nvPr/>
          </p:nvGrpSpPr>
          <p:grpSpPr bwMode="auto">
            <a:xfrm>
              <a:off x="2154" y="1030"/>
              <a:ext cx="363" cy="903"/>
              <a:chOff x="1285" y="1026"/>
              <a:chExt cx="363" cy="903"/>
            </a:xfrm>
          </p:grpSpPr>
          <p:sp>
            <p:nvSpPr>
              <p:cNvPr id="10275" name="Text Box 35"/>
              <p:cNvSpPr txBox="1">
                <a:spLocks noChangeArrowheads="1"/>
              </p:cNvSpPr>
              <p:nvPr/>
            </p:nvSpPr>
            <p:spPr bwMode="auto">
              <a:xfrm>
                <a:off x="1292" y="1026"/>
                <a:ext cx="273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4800"/>
                  <a:t>3</a:t>
                </a:r>
              </a:p>
            </p:txBody>
          </p:sp>
          <p:sp>
            <p:nvSpPr>
              <p:cNvPr id="10276" name="Text Box 36"/>
              <p:cNvSpPr txBox="1">
                <a:spLocks noChangeArrowheads="1"/>
              </p:cNvSpPr>
              <p:nvPr/>
            </p:nvSpPr>
            <p:spPr bwMode="auto">
              <a:xfrm>
                <a:off x="1295" y="1410"/>
                <a:ext cx="273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4800"/>
                  <a:t>4</a:t>
                </a:r>
              </a:p>
            </p:txBody>
          </p:sp>
          <p:sp>
            <p:nvSpPr>
              <p:cNvPr id="10277" name="Line 37"/>
              <p:cNvSpPr>
                <a:spLocks noChangeShapeType="1"/>
              </p:cNvSpPr>
              <p:nvPr/>
            </p:nvSpPr>
            <p:spPr bwMode="auto">
              <a:xfrm>
                <a:off x="1285" y="1480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78" name="Text Box 38"/>
            <p:cNvSpPr txBox="1">
              <a:spLocks noChangeArrowheads="1"/>
            </p:cNvSpPr>
            <p:nvPr/>
          </p:nvSpPr>
          <p:spPr bwMode="auto">
            <a:xfrm>
              <a:off x="1861" y="1186"/>
              <a:ext cx="31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7</a:t>
              </a:r>
            </a:p>
          </p:txBody>
        </p:sp>
      </p:grp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5724525" y="4443413"/>
            <a:ext cx="11525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800"/>
              <a:t>7+</a:t>
            </a:r>
          </a:p>
        </p:txBody>
      </p:sp>
      <p:grpSp>
        <p:nvGrpSpPr>
          <p:cNvPr id="10286" name="Group 46"/>
          <p:cNvGrpSpPr>
            <a:grpSpLocks/>
          </p:cNvGrpSpPr>
          <p:nvPr/>
        </p:nvGrpSpPr>
        <p:grpSpPr bwMode="auto">
          <a:xfrm>
            <a:off x="6592888" y="4149725"/>
            <a:ext cx="576262" cy="1433513"/>
            <a:chOff x="1285" y="1026"/>
            <a:chExt cx="363" cy="903"/>
          </a:xfrm>
        </p:grpSpPr>
        <p:sp>
          <p:nvSpPr>
            <p:cNvPr id="10287" name="Text Box 47"/>
            <p:cNvSpPr txBox="1">
              <a:spLocks noChangeArrowheads="1"/>
            </p:cNvSpPr>
            <p:nvPr/>
          </p:nvSpPr>
          <p:spPr bwMode="auto">
            <a:xfrm>
              <a:off x="1292" y="1026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3</a:t>
              </a:r>
            </a:p>
          </p:txBody>
        </p:sp>
        <p:sp>
          <p:nvSpPr>
            <p:cNvPr id="10288" name="Text Box 48"/>
            <p:cNvSpPr txBox="1">
              <a:spLocks noChangeArrowheads="1"/>
            </p:cNvSpPr>
            <p:nvPr/>
          </p:nvSpPr>
          <p:spPr bwMode="auto">
            <a:xfrm>
              <a:off x="1295" y="1410"/>
              <a:ext cx="27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800"/>
                <a:t>4</a:t>
              </a:r>
            </a:p>
          </p:txBody>
        </p:sp>
        <p:sp>
          <p:nvSpPr>
            <p:cNvPr id="10289" name="Line 49"/>
            <p:cNvSpPr>
              <a:spLocks noChangeShapeType="1"/>
            </p:cNvSpPr>
            <p:nvPr/>
          </p:nvSpPr>
          <p:spPr bwMode="auto">
            <a:xfrm>
              <a:off x="1285" y="148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59" name="Group 19"/>
          <p:cNvGrpSpPr>
            <a:grpSpLocks/>
          </p:cNvGrpSpPr>
          <p:nvPr/>
        </p:nvGrpSpPr>
        <p:grpSpPr bwMode="auto">
          <a:xfrm>
            <a:off x="5724525" y="4049713"/>
            <a:ext cx="1512888" cy="2808287"/>
            <a:chOff x="3787" y="981"/>
            <a:chExt cx="692" cy="1633"/>
          </a:xfrm>
        </p:grpSpPr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>
              <a:off x="3787" y="981"/>
              <a:ext cx="692" cy="113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607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6078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1" name="AutoShape 21"/>
            <p:cNvSpPr>
              <a:spLocks noChangeArrowheads="1"/>
            </p:cNvSpPr>
            <p:nvPr/>
          </p:nvSpPr>
          <p:spPr bwMode="auto">
            <a:xfrm rot="10800000">
              <a:off x="3960" y="2116"/>
              <a:ext cx="346" cy="217"/>
            </a:xfrm>
            <a:custGeom>
              <a:avLst/>
              <a:gdLst>
                <a:gd name="G0" fmla="+- 7544 0 0"/>
                <a:gd name="G1" fmla="+- 21600 0 7544"/>
                <a:gd name="G2" fmla="*/ 7544 1 2"/>
                <a:gd name="G3" fmla="+- 21600 0 G2"/>
                <a:gd name="G4" fmla="+/ 7544 21600 2"/>
                <a:gd name="G5" fmla="+/ G1 0 2"/>
                <a:gd name="G6" fmla="*/ 21600 21600 7544"/>
                <a:gd name="G7" fmla="*/ G6 1 2"/>
                <a:gd name="G8" fmla="+- 21600 0 G7"/>
                <a:gd name="G9" fmla="*/ 21600 1 2"/>
                <a:gd name="G10" fmla="+- 7544 0 G9"/>
                <a:gd name="G11" fmla="?: G10 G8 0"/>
                <a:gd name="G12" fmla="?: G10 G7 21600"/>
                <a:gd name="T0" fmla="*/ 17828 w 21600"/>
                <a:gd name="T1" fmla="*/ 10800 h 21600"/>
                <a:gd name="T2" fmla="*/ 10800 w 21600"/>
                <a:gd name="T3" fmla="*/ 21600 h 21600"/>
                <a:gd name="T4" fmla="*/ 3772 w 21600"/>
                <a:gd name="T5" fmla="*/ 10800 h 21600"/>
                <a:gd name="T6" fmla="*/ 10800 w 21600"/>
                <a:gd name="T7" fmla="*/ 0 h 21600"/>
                <a:gd name="T8" fmla="*/ 5572 w 21600"/>
                <a:gd name="T9" fmla="*/ 5572 h 21600"/>
                <a:gd name="T10" fmla="*/ 16028 w 21600"/>
                <a:gd name="T11" fmla="*/ 160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544" y="21600"/>
                  </a:lnTo>
                  <a:lnTo>
                    <a:pt x="1405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4063" y="2118"/>
              <a:ext cx="314" cy="496"/>
            </a:xfrm>
            <a:custGeom>
              <a:avLst/>
              <a:gdLst>
                <a:gd name="T0" fmla="*/ 0 w 461"/>
                <a:gd name="T1" fmla="*/ 0 h 1139"/>
                <a:gd name="T2" fmla="*/ 197 w 461"/>
                <a:gd name="T3" fmla="*/ 41 h 1139"/>
                <a:gd name="T4" fmla="*/ 224 w 461"/>
                <a:gd name="T5" fmla="*/ 150 h 1139"/>
                <a:gd name="T6" fmla="*/ 244 w 461"/>
                <a:gd name="T7" fmla="*/ 285 h 1139"/>
                <a:gd name="T8" fmla="*/ 285 w 461"/>
                <a:gd name="T9" fmla="*/ 502 h 1139"/>
                <a:gd name="T10" fmla="*/ 393 w 461"/>
                <a:gd name="T11" fmla="*/ 576 h 1139"/>
                <a:gd name="T12" fmla="*/ 434 w 461"/>
                <a:gd name="T13" fmla="*/ 590 h 1139"/>
                <a:gd name="T14" fmla="*/ 434 w 461"/>
                <a:gd name="T15" fmla="*/ 644 h 1139"/>
                <a:gd name="T16" fmla="*/ 461 w 461"/>
                <a:gd name="T17" fmla="*/ 902 h 1139"/>
                <a:gd name="T18" fmla="*/ 441 w 461"/>
                <a:gd name="T19" fmla="*/ 1058 h 1139"/>
                <a:gd name="T20" fmla="*/ 434 w 461"/>
                <a:gd name="T21" fmla="*/ 1139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1" h="1139">
                  <a:moveTo>
                    <a:pt x="0" y="0"/>
                  </a:moveTo>
                  <a:cubicBezTo>
                    <a:pt x="67" y="22"/>
                    <a:pt x="136" y="1"/>
                    <a:pt x="197" y="41"/>
                  </a:cubicBezTo>
                  <a:cubicBezTo>
                    <a:pt x="227" y="99"/>
                    <a:pt x="234" y="75"/>
                    <a:pt x="224" y="150"/>
                  </a:cubicBezTo>
                  <a:cubicBezTo>
                    <a:pt x="228" y="202"/>
                    <a:pt x="233" y="237"/>
                    <a:pt x="244" y="285"/>
                  </a:cubicBezTo>
                  <a:cubicBezTo>
                    <a:pt x="247" y="353"/>
                    <a:pt x="239" y="442"/>
                    <a:pt x="285" y="502"/>
                  </a:cubicBezTo>
                  <a:cubicBezTo>
                    <a:pt x="320" y="547"/>
                    <a:pt x="336" y="553"/>
                    <a:pt x="393" y="576"/>
                  </a:cubicBezTo>
                  <a:cubicBezTo>
                    <a:pt x="406" y="581"/>
                    <a:pt x="434" y="590"/>
                    <a:pt x="434" y="590"/>
                  </a:cubicBezTo>
                  <a:cubicBezTo>
                    <a:pt x="450" y="636"/>
                    <a:pt x="434" y="579"/>
                    <a:pt x="434" y="644"/>
                  </a:cubicBezTo>
                  <a:cubicBezTo>
                    <a:pt x="434" y="733"/>
                    <a:pt x="446" y="816"/>
                    <a:pt x="461" y="902"/>
                  </a:cubicBezTo>
                  <a:cubicBezTo>
                    <a:pt x="456" y="977"/>
                    <a:pt x="456" y="999"/>
                    <a:pt x="441" y="1058"/>
                  </a:cubicBezTo>
                  <a:cubicBezTo>
                    <a:pt x="434" y="1130"/>
                    <a:pt x="434" y="1103"/>
                    <a:pt x="434" y="113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3300">
                          <a:gamma/>
                          <a:shade val="46275"/>
                          <a:invGamma/>
                        </a:srgbClr>
                      </a:gs>
                      <a:gs pos="5000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90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457200" y="400050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ru-RU" altLang="ru-RU" sz="4000" b="1"/>
              <a:t>Представьте смешанные числа в виде суммы целой и дробной частей.</a:t>
            </a:r>
          </a:p>
        </p:txBody>
      </p:sp>
    </p:spTree>
    <p:extLst>
      <p:ext uri="{BB962C8B-B14F-4D97-AF65-F5344CB8AC3E}">
        <p14:creationId xmlns:p14="http://schemas.microsoft.com/office/powerpoint/2010/main" val="3389120765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Правило умножения смешанного числа на натуральное число.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8856663" cy="34845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Чтобы  умножить смешанное число на натуральное можно: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1) умножить целую часть на натуральное число;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2) умножить дробную часть на натуральное число;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3) результаты сложить.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195736" y="2839286"/>
            <a:ext cx="2315939" cy="360362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591323" y="2851150"/>
            <a:ext cx="3240087" cy="360363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11188" y="3716338"/>
            <a:ext cx="7921625" cy="360362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11188" y="4581525"/>
            <a:ext cx="3900487" cy="360363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857551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Свойства умножения.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617913" y="1989138"/>
            <a:ext cx="649287" cy="6477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70225" y="1412875"/>
            <a:ext cx="358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398963" y="1989138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/>
              <a:t>=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4987925" y="1938338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662613" y="1433513"/>
            <a:ext cx="3587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195513" y="1196975"/>
            <a:ext cx="5113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переместительное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2382838" y="3571875"/>
            <a:ext cx="649287" cy="6477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070225" y="2995613"/>
            <a:ext cx="3587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3557588" y="3549650"/>
            <a:ext cx="647700" cy="720725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398963" y="3571875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/>
              <a:t>=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6083300" y="3571875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662613" y="3016250"/>
            <a:ext cx="358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7308850" y="3573463"/>
            <a:ext cx="647700" cy="720725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979613" y="3235325"/>
            <a:ext cx="792162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(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 rot="10800000">
            <a:off x="3779838" y="3429000"/>
            <a:ext cx="792162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(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1692275" y="3032125"/>
            <a:ext cx="358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1209675" y="3595688"/>
            <a:ext cx="504825" cy="649287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5146675" y="3573463"/>
            <a:ext cx="504825" cy="649287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 rot="10800000">
            <a:off x="6300788" y="3429000"/>
            <a:ext cx="792162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(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687888" y="3240088"/>
            <a:ext cx="79216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(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6877050" y="3032125"/>
            <a:ext cx="358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2700338" y="2636838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сочетательное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051050" y="4365625"/>
            <a:ext cx="5111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распределительное</a:t>
            </a:r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2382838" y="5373688"/>
            <a:ext cx="649287" cy="6477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3021013" y="5341938"/>
            <a:ext cx="471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/>
              <a:t>+</a:t>
            </a:r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3557588" y="5351463"/>
            <a:ext cx="647700" cy="720725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1979613" y="5037138"/>
            <a:ext cx="79216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(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 rot="10800000">
            <a:off x="3779838" y="5230813"/>
            <a:ext cx="79216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(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1692275" y="4833938"/>
            <a:ext cx="3587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1209675" y="5397500"/>
            <a:ext cx="504825" cy="64928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4445000" y="5330825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/>
              <a:t>=</a:t>
            </a:r>
          </a:p>
        </p:txBody>
      </p:sp>
      <p:sp>
        <p:nvSpPr>
          <p:cNvPr id="11301" name="AutoShape 37"/>
          <p:cNvSpPr>
            <a:spLocks noChangeArrowheads="1"/>
          </p:cNvSpPr>
          <p:nvPr/>
        </p:nvSpPr>
        <p:spPr bwMode="auto">
          <a:xfrm>
            <a:off x="5651500" y="5349875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6300788" y="5318125"/>
            <a:ext cx="358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/>
              <a:t>+</a:t>
            </a:r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7813675" y="5300663"/>
            <a:ext cx="647700" cy="720725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1209675" y="5373688"/>
            <a:ext cx="504825" cy="649287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5364163" y="4841875"/>
            <a:ext cx="358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1209675" y="5373688"/>
            <a:ext cx="504825" cy="649287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7308850" y="4846638"/>
            <a:ext cx="3587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1311" name="Rectangle 47"/>
          <p:cNvSpPr>
            <a:spLocks noChangeArrowheads="1"/>
          </p:cNvSpPr>
          <p:nvPr/>
        </p:nvSpPr>
        <p:spPr bwMode="auto">
          <a:xfrm>
            <a:off x="2487613" y="2011363"/>
            <a:ext cx="504825" cy="649287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12" name="Rectangle 48"/>
          <p:cNvSpPr>
            <a:spLocks noChangeArrowheads="1"/>
          </p:cNvSpPr>
          <p:nvPr/>
        </p:nvSpPr>
        <p:spPr bwMode="auto">
          <a:xfrm>
            <a:off x="6118225" y="1989138"/>
            <a:ext cx="504825" cy="649287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9007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01966E-7 L 0.40312 0.00532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2743E-7 L 0.60625 1.82743E-7 " pathEditMode="relative" ptsTypes="AA">
                                      <p:cBhvr>
                                        <p:cTn id="201" dur="2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/>
      <p:bldP spid="11271" grpId="0"/>
      <p:bldP spid="11273" grpId="0"/>
      <p:bldP spid="11275" grpId="0"/>
      <p:bldP spid="11277" grpId="0"/>
      <p:bldP spid="11279" grpId="0"/>
      <p:bldP spid="11281" grpId="0"/>
      <p:bldP spid="11283" grpId="0"/>
      <p:bldP spid="11284" grpId="0"/>
      <p:bldP spid="11285" grpId="0"/>
      <p:bldP spid="11288" grpId="0"/>
      <p:bldP spid="11289" grpId="0"/>
      <p:bldP spid="11290" grpId="0"/>
      <p:bldP spid="11291" grpId="0"/>
      <p:bldP spid="11292" grpId="0"/>
      <p:bldP spid="11294" grpId="0"/>
      <p:bldP spid="11296" grpId="0"/>
      <p:bldP spid="11297" grpId="0"/>
      <p:bldP spid="11298" grpId="0"/>
      <p:bldP spid="11300" grpId="0"/>
      <p:bldP spid="11302" grpId="0"/>
      <p:bldP spid="11307" grpId="0"/>
      <p:bldP spid="113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Свойства умножения.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70225" y="1412875"/>
            <a:ext cx="358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067175" y="19558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/>
              <a:t>=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148263" y="1411288"/>
            <a:ext cx="3587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195513" y="1196975"/>
            <a:ext cx="5113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переместительное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070225" y="2995613"/>
            <a:ext cx="3587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398963" y="3571875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/>
              <a:t>=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662613" y="3016250"/>
            <a:ext cx="358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979613" y="3235325"/>
            <a:ext cx="792162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(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 rot="10800000">
            <a:off x="3779838" y="3429000"/>
            <a:ext cx="792162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(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692275" y="3032125"/>
            <a:ext cx="358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 rot="10800000">
            <a:off x="6300788" y="3429000"/>
            <a:ext cx="792162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(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4687888" y="3240088"/>
            <a:ext cx="79216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(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877050" y="3032125"/>
            <a:ext cx="358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700338" y="2636838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сочетательное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2051050" y="4365625"/>
            <a:ext cx="5111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распределительное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021013" y="5341938"/>
            <a:ext cx="471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/>
              <a:t>+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1979613" y="5037138"/>
            <a:ext cx="79216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(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 rot="10800000">
            <a:off x="3779838" y="5230813"/>
            <a:ext cx="79216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(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1692275" y="4833938"/>
            <a:ext cx="3587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4445000" y="5330825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/>
              <a:t>=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6300788" y="5318125"/>
            <a:ext cx="358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/>
              <a:t>+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5364163" y="4841875"/>
            <a:ext cx="3587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7308850" y="4846638"/>
            <a:ext cx="3587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/>
              <a:t>.</a:t>
            </a: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2627313" y="1800225"/>
            <a:ext cx="576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5400"/>
              <a:t>а</a:t>
            </a: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3441700" y="1806575"/>
            <a:ext cx="576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5400"/>
              <a:t>b</a:t>
            </a:r>
            <a:endParaRPr lang="ru-RU" altLang="ru-RU" sz="5400"/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4632325" y="1811338"/>
            <a:ext cx="576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5400"/>
              <a:t>b</a:t>
            </a:r>
            <a:endParaRPr lang="ru-RU" altLang="ru-RU" sz="5400"/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5508625" y="1804988"/>
            <a:ext cx="576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5400"/>
              <a:t>а</a:t>
            </a:r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2473325" y="3357563"/>
            <a:ext cx="576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5400"/>
              <a:t>b</a:t>
            </a:r>
            <a:endParaRPr lang="ru-RU" altLang="ru-RU" sz="5400"/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6034088" y="3379788"/>
            <a:ext cx="576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5400"/>
              <a:t>b</a:t>
            </a:r>
            <a:endParaRPr lang="ru-RU" altLang="ru-RU" sz="5400"/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3563938" y="3357563"/>
            <a:ext cx="576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5400"/>
              <a:t>c</a:t>
            </a:r>
            <a:endParaRPr lang="ru-RU" altLang="ru-RU" sz="5400"/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7235825" y="3429000"/>
            <a:ext cx="576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5400"/>
              <a:t>c</a:t>
            </a:r>
            <a:endParaRPr lang="ru-RU" altLang="ru-RU" sz="5400"/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1187450" y="3357563"/>
            <a:ext cx="576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5400"/>
              <a:t>а</a:t>
            </a:r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5148263" y="3384550"/>
            <a:ext cx="576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5400"/>
              <a:t>a</a:t>
            </a:r>
            <a:endParaRPr lang="ru-RU" altLang="ru-RU" sz="5400"/>
          </a:p>
        </p:txBody>
      </p: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1198563" y="5229225"/>
            <a:ext cx="576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5400"/>
              <a:t>a</a:t>
            </a:r>
            <a:endParaRPr lang="ru-RU" altLang="ru-RU" sz="5400"/>
          </a:p>
        </p:txBody>
      </p:sp>
      <p:sp>
        <p:nvSpPr>
          <p:cNvPr id="12342" name="Text Box 54"/>
          <p:cNvSpPr txBox="1">
            <a:spLocks noChangeArrowheads="1"/>
          </p:cNvSpPr>
          <p:nvPr/>
        </p:nvSpPr>
        <p:spPr bwMode="auto">
          <a:xfrm>
            <a:off x="4859338" y="5218113"/>
            <a:ext cx="576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5400"/>
              <a:t>a</a:t>
            </a:r>
            <a:endParaRPr lang="ru-RU" altLang="ru-RU" sz="5400"/>
          </a:p>
        </p:txBody>
      </p: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6875463" y="5229225"/>
            <a:ext cx="576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5400"/>
              <a:t>a</a:t>
            </a:r>
            <a:endParaRPr lang="ru-RU" altLang="ru-RU" sz="5400"/>
          </a:p>
        </p:txBody>
      </p:sp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2484438" y="5218113"/>
            <a:ext cx="576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5400"/>
              <a:t>b</a:t>
            </a:r>
            <a:endParaRPr lang="ru-RU" altLang="ru-RU" sz="5400"/>
          </a:p>
        </p:txBody>
      </p:sp>
      <p:sp>
        <p:nvSpPr>
          <p:cNvPr id="12345" name="Text Box 57"/>
          <p:cNvSpPr txBox="1">
            <a:spLocks noChangeArrowheads="1"/>
          </p:cNvSpPr>
          <p:nvPr/>
        </p:nvSpPr>
        <p:spPr bwMode="auto">
          <a:xfrm>
            <a:off x="5651500" y="5218113"/>
            <a:ext cx="576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5400"/>
              <a:t>b</a:t>
            </a:r>
            <a:endParaRPr lang="ru-RU" altLang="ru-RU" sz="5400"/>
          </a:p>
        </p:txBody>
      </p:sp>
      <p:sp>
        <p:nvSpPr>
          <p:cNvPr id="12346" name="Text Box 58"/>
          <p:cNvSpPr txBox="1">
            <a:spLocks noChangeArrowheads="1"/>
          </p:cNvSpPr>
          <p:nvPr/>
        </p:nvSpPr>
        <p:spPr bwMode="auto">
          <a:xfrm>
            <a:off x="7562850" y="5229225"/>
            <a:ext cx="576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5400"/>
              <a:t>c</a:t>
            </a:r>
            <a:endParaRPr lang="ru-RU" altLang="ru-RU" sz="5400"/>
          </a:p>
        </p:txBody>
      </p:sp>
      <p:sp>
        <p:nvSpPr>
          <p:cNvPr id="12347" name="Text Box 59"/>
          <p:cNvSpPr txBox="1">
            <a:spLocks noChangeArrowheads="1"/>
          </p:cNvSpPr>
          <p:nvPr/>
        </p:nvSpPr>
        <p:spPr bwMode="auto">
          <a:xfrm>
            <a:off x="3575050" y="5229225"/>
            <a:ext cx="576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5400"/>
              <a:t>c</a:t>
            </a:r>
            <a:endParaRPr lang="ru-RU" altLang="ru-RU" sz="5400"/>
          </a:p>
        </p:txBody>
      </p:sp>
    </p:spTree>
    <p:extLst>
      <p:ext uri="{BB962C8B-B14F-4D97-AF65-F5344CB8AC3E}">
        <p14:creationId xmlns:p14="http://schemas.microsoft.com/office/powerpoint/2010/main" val="2127843462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  <p:bldP spid="12296" grpId="0"/>
      <p:bldP spid="12300" grpId="0"/>
      <p:bldP spid="12302" grpId="0"/>
      <p:bldP spid="12304" grpId="0"/>
      <p:bldP spid="12306" grpId="0"/>
      <p:bldP spid="12307" grpId="0"/>
      <p:bldP spid="12308" grpId="0"/>
      <p:bldP spid="12311" grpId="0"/>
      <p:bldP spid="12312" grpId="0"/>
      <p:bldP spid="12313" grpId="0"/>
      <p:bldP spid="12317" grpId="0"/>
      <p:bldP spid="12319" grpId="0"/>
      <p:bldP spid="12320" grpId="0"/>
      <p:bldP spid="12321" grpId="0"/>
      <p:bldP spid="12323" grpId="0"/>
      <p:bldP spid="12325" grpId="0"/>
      <p:bldP spid="12328" grpId="0"/>
      <p:bldP spid="12330" grpId="0"/>
      <p:bldP spid="12331" grpId="0"/>
      <p:bldP spid="12332" grpId="0"/>
      <p:bldP spid="12333" grpId="0"/>
      <p:bldP spid="12334" grpId="0"/>
      <p:bldP spid="12335" grpId="0"/>
      <p:bldP spid="12336" grpId="0"/>
      <p:bldP spid="12337" grpId="0"/>
      <p:bldP spid="12338" grpId="0"/>
      <p:bldP spid="12339" grpId="0"/>
      <p:bldP spid="12340" grpId="0"/>
      <p:bldP spid="12341" grpId="0"/>
      <p:bldP spid="12342" grpId="0"/>
      <p:bldP spid="12343" grpId="0"/>
      <p:bldP spid="12344" grpId="0"/>
      <p:bldP spid="12345" grpId="0"/>
      <p:bldP spid="12346" grpId="0"/>
      <p:bldP spid="123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Распределительное свойство умножения.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8856663" cy="34845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  </a:t>
            </a:r>
            <a:r>
              <a:rPr lang="ru-RU" altLang="ru-RU"/>
              <a:t>Чтобы  умножить число на сумму надо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/>
              <a:t>1) умножить число на первое слагаемое;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/>
              <a:t>2) умножить число на второе слагаемое;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/>
              <a:t>3) результаты сложить.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375694" y="2636838"/>
            <a:ext cx="1152525" cy="360363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364088" y="2639219"/>
            <a:ext cx="2089150" cy="360362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11188" y="3644900"/>
            <a:ext cx="7200900" cy="360363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629311" y="4650582"/>
            <a:ext cx="1595437" cy="360363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963533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f43a3449ec4b2b1e7c9f841aa5e1358255a229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498</Words>
  <Application>Microsoft Office PowerPoint</Application>
  <PresentationFormat>Экран (4:3)</PresentationFormat>
  <Paragraphs>264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Times New Roman Cyr</vt:lpstr>
      <vt:lpstr>Wingdings</vt:lpstr>
      <vt:lpstr>Оформление по умолчанию</vt:lpstr>
      <vt:lpstr>Презентация PowerPoint</vt:lpstr>
      <vt:lpstr>Сгруппируйте данные числа.</vt:lpstr>
      <vt:lpstr>Представьте десятичные дроби в виде обыкновенных.</vt:lpstr>
      <vt:lpstr>Презентация PowerPoint</vt:lpstr>
      <vt:lpstr>Презентация PowerPoint</vt:lpstr>
      <vt:lpstr>Правило умножения смешанного числа на натуральное число.</vt:lpstr>
      <vt:lpstr>Свойства умножения.</vt:lpstr>
      <vt:lpstr>Свойства умножения.</vt:lpstr>
      <vt:lpstr>Распределительное свойство умножения.</vt:lpstr>
      <vt:lpstr>Презентация PowerPoint</vt:lpstr>
      <vt:lpstr>Применение распределительного свойства умножения</vt:lpstr>
      <vt:lpstr>Цель: находить значение выражений применяя распределительное свойство умножения.</vt:lpstr>
      <vt:lpstr>Презентация PowerPoint</vt:lpstr>
      <vt:lpstr>Физминутка</vt:lpstr>
      <vt:lpstr>Работа с карточкой</vt:lpstr>
      <vt:lpstr>Турист плыл на теплоходе сначала 1.2 ч по озеру, а затем 3.6 ч по реке, которая впадает в это озеро. Собственная скорость теплохода 22.4 км/ч, а скорость течения реки 1.7 км/ч. Найдите длину всего пути туриста на теплоходе.</vt:lpstr>
      <vt:lpstr>Презентация PowerPoint</vt:lpstr>
      <vt:lpstr>Домашнее задание: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дробей</dc:title>
  <dc:creator>Никита</dc:creator>
  <cp:lastModifiedBy>litva7@list.ru</cp:lastModifiedBy>
  <cp:revision>144</cp:revision>
  <dcterms:created xsi:type="dcterms:W3CDTF">2012-08-12T16:04:58Z</dcterms:created>
  <dcterms:modified xsi:type="dcterms:W3CDTF">2022-05-23T04:21:44Z</dcterms:modified>
</cp:coreProperties>
</file>