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0A463-4D22-4F2E-9FDC-B691A937536B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1595-E201-4F63-A7B1-04D68D9DE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714511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            Мастер-класс</a:t>
            </a:r>
            <a:br>
              <a:rPr lang="ru-RU" sz="6000" b="1" dirty="0" smtClean="0">
                <a:solidFill>
                  <a:srgbClr val="C00000"/>
                </a:solidFill>
                <a:latin typeface="+mj-lt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571744"/>
            <a:ext cx="6572296" cy="3067056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002060"/>
                </a:solidFill>
              </a:rPr>
              <a:t>Применение</a:t>
            </a:r>
          </a:p>
          <a:p>
            <a:r>
              <a:rPr lang="ru-RU" sz="3800" b="1" dirty="0">
                <a:solidFill>
                  <a:srgbClr val="002060"/>
                </a:solidFill>
              </a:rPr>
              <a:t> технологии критического мышления</a:t>
            </a:r>
          </a:p>
          <a:p>
            <a:r>
              <a:rPr lang="ru-RU" sz="3800" b="1" dirty="0">
                <a:solidFill>
                  <a:srgbClr val="002060"/>
                </a:solidFill>
              </a:rPr>
              <a:t>на уроках математики</a:t>
            </a:r>
          </a:p>
          <a:p>
            <a:endParaRPr lang="ru-RU" dirty="0" smtClean="0"/>
          </a:p>
          <a:p>
            <a:endParaRPr lang="ru-RU" sz="2600" dirty="0" smtClean="0"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8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667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28604"/>
            <a:ext cx="5472122" cy="4786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Верите ли вы,</a:t>
            </a:r>
            <a:br>
              <a:rPr lang="ru-RU" sz="36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 что в 83 года и 4 месяца </a:t>
            </a:r>
            <a:br>
              <a:rPr lang="ru-RU" sz="36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справляют юбилей?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Рисунок 2" descr="che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8289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Что? </a:t>
            </a:r>
            <a:r>
              <a:rPr lang="ru-RU" sz="5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+mj-lt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Время</a:t>
            </a:r>
            <a:r>
              <a:rPr lang="ru-RU" b="1" dirty="0">
                <a:solidFill>
                  <a:srgbClr val="002060"/>
                </a:solidFill>
              </a:rPr>
              <a:t> - это продолжительность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какого-либо </a:t>
            </a:r>
            <a:r>
              <a:rPr lang="ru-RU" b="1" dirty="0">
                <a:solidFill>
                  <a:srgbClr val="002060"/>
                </a:solidFill>
              </a:rPr>
              <a:t>действия или существования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чего-либо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14686"/>
            <a:ext cx="38290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Зачем? </a:t>
            </a:r>
            <a:r>
              <a:rPr lang="ru-RU" sz="5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+mj-lt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b="1" kern="0" dirty="0">
                <a:solidFill>
                  <a:srgbClr val="002060"/>
                </a:solidFill>
                <a:latin typeface="Cambria"/>
              </a:rPr>
              <a:t>Чтобы не опоздать на занятия в школу  или на работу,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Cambria"/>
              </a:rPr>
              <a:t> </a:t>
            </a:r>
            <a:r>
              <a:rPr lang="ru-RU" b="1" kern="0" dirty="0">
                <a:solidFill>
                  <a:srgbClr val="002060"/>
                </a:solidFill>
                <a:latin typeface="Cambria"/>
              </a:rPr>
              <a:t>пользоваться различным транспортом  и системами связи,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Cambria"/>
              </a:rPr>
              <a:t>необходимо  </a:t>
            </a:r>
            <a:r>
              <a:rPr lang="ru-RU" b="1" kern="0" dirty="0">
                <a:solidFill>
                  <a:srgbClr val="002060"/>
                </a:solidFill>
                <a:latin typeface="Cambria"/>
              </a:rPr>
              <a:t>уметь измерять время.  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Какие? </a:t>
            </a:r>
            <a:r>
              <a:rPr lang="ru-RU" sz="5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+mj-lt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3600" b="1" kern="0" dirty="0">
                <a:solidFill>
                  <a:srgbClr val="002060"/>
                </a:solidFill>
                <a:latin typeface="Cambria"/>
              </a:rPr>
              <a:t>Для измерения времени человек использует такие единицы,  как  </a:t>
            </a:r>
            <a:r>
              <a:rPr lang="ru-RU" sz="3600" b="1" kern="0" dirty="0">
                <a:solidFill>
                  <a:srgbClr val="C00000"/>
                </a:solidFill>
                <a:latin typeface="Cambria"/>
              </a:rPr>
              <a:t>тысячелетие, век, год, месяц, неделя, сутки, час, минута, секунда.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600" b="1" kern="0" dirty="0">
                <a:solidFill>
                  <a:srgbClr val="C00000"/>
                </a:solidFill>
                <a:latin typeface="Cambria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600" b="1" kern="0" dirty="0">
                <a:solidFill>
                  <a:srgbClr val="C00000"/>
                </a:solidFill>
                <a:latin typeface="Cambria"/>
              </a:rPr>
              <a:t>Устаревшие и редкие единицы измерения: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3600" b="1" kern="0" dirty="0">
              <a:solidFill>
                <a:srgbClr val="002060"/>
              </a:solidFill>
              <a:latin typeface="Cambria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600" b="1" kern="0" dirty="0">
                <a:solidFill>
                  <a:srgbClr val="C00000"/>
                </a:solidFill>
                <a:latin typeface="Cambria"/>
              </a:rPr>
              <a:t> </a:t>
            </a:r>
            <a:r>
              <a:rPr lang="ru-RU" b="1" kern="0" dirty="0">
                <a:solidFill>
                  <a:srgbClr val="C00000"/>
                </a:solidFill>
                <a:latin typeface="Cambria"/>
              </a:rPr>
              <a:t>терция </a:t>
            </a:r>
            <a:r>
              <a:rPr lang="ru-RU" b="1" kern="0" dirty="0">
                <a:solidFill>
                  <a:srgbClr val="002060"/>
                </a:solidFill>
                <a:latin typeface="Cambria"/>
              </a:rPr>
              <a:t>– одна шестидесятая часть секунды;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b="1" kern="0" dirty="0">
              <a:solidFill>
                <a:srgbClr val="002060"/>
              </a:solidFill>
              <a:latin typeface="Cambria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kern="0" dirty="0">
                <a:solidFill>
                  <a:srgbClr val="002060"/>
                </a:solidFill>
                <a:latin typeface="Cambria"/>
              </a:rPr>
              <a:t> </a:t>
            </a:r>
            <a:r>
              <a:rPr lang="ru-RU" b="1" kern="0" dirty="0">
                <a:solidFill>
                  <a:srgbClr val="C00000"/>
                </a:solidFill>
                <a:latin typeface="Cambria"/>
              </a:rPr>
              <a:t>олимпиада </a:t>
            </a:r>
            <a:r>
              <a:rPr lang="ru-RU" b="1" kern="0" dirty="0">
                <a:solidFill>
                  <a:srgbClr val="002060"/>
                </a:solidFill>
                <a:latin typeface="Cambria"/>
              </a:rPr>
              <a:t>- единица времени Древней Греции, состоявшая из 4 лет, между двумя олимпийскими играми;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b="1" kern="0" dirty="0">
              <a:solidFill>
                <a:srgbClr val="002060"/>
              </a:solidFill>
              <a:latin typeface="Cambria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b="1" kern="0" dirty="0">
                <a:solidFill>
                  <a:srgbClr val="C00000"/>
                </a:solidFill>
                <a:latin typeface="Cambria"/>
              </a:rPr>
              <a:t>квартал </a:t>
            </a:r>
            <a:r>
              <a:rPr lang="ru-RU" b="1" kern="0" dirty="0">
                <a:solidFill>
                  <a:srgbClr val="002060"/>
                </a:solidFill>
                <a:latin typeface="Cambria"/>
              </a:rPr>
              <a:t>– 3 месяца;      </a:t>
            </a:r>
            <a:r>
              <a:rPr lang="ru-RU" b="1" kern="0" dirty="0">
                <a:solidFill>
                  <a:srgbClr val="C00000"/>
                </a:solidFill>
                <a:latin typeface="Cambria"/>
              </a:rPr>
              <a:t>декада </a:t>
            </a:r>
            <a:r>
              <a:rPr lang="ru-RU" b="1" kern="0" dirty="0">
                <a:solidFill>
                  <a:srgbClr val="002060"/>
                </a:solidFill>
                <a:latin typeface="Cambria"/>
              </a:rPr>
              <a:t>– 10 дней.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Сколько? </a:t>
            </a:r>
            <a:r>
              <a:rPr lang="ru-RU" sz="5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+mj-lt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>
                <a:solidFill>
                  <a:srgbClr val="C00000"/>
                </a:solidFill>
              </a:rPr>
              <a:t>тысячелетие (</a:t>
            </a:r>
            <a:r>
              <a:rPr lang="ru-RU" b="1" dirty="0" err="1">
                <a:solidFill>
                  <a:srgbClr val="C00000"/>
                </a:solidFill>
              </a:rPr>
              <a:t>милленниум</a:t>
            </a:r>
            <a:r>
              <a:rPr lang="ru-RU" b="1" dirty="0">
                <a:solidFill>
                  <a:srgbClr val="C00000"/>
                </a:solidFill>
              </a:rPr>
              <a:t>)  </a:t>
            </a:r>
            <a:r>
              <a:rPr lang="ru-RU" b="1" dirty="0">
                <a:solidFill>
                  <a:srgbClr val="002060"/>
                </a:solidFill>
              </a:rPr>
              <a:t>равно 1000 годам.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1столетие </a:t>
            </a:r>
            <a:r>
              <a:rPr lang="ru-RU" b="1" dirty="0">
                <a:solidFill>
                  <a:srgbClr val="C00000"/>
                </a:solidFill>
              </a:rPr>
              <a:t>(век) </a:t>
            </a:r>
            <a:r>
              <a:rPr lang="ru-RU" b="1" dirty="0">
                <a:solidFill>
                  <a:srgbClr val="002060"/>
                </a:solidFill>
              </a:rPr>
              <a:t>равно100 годам.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>
                <a:solidFill>
                  <a:srgbClr val="C00000"/>
                </a:solidFill>
              </a:rPr>
              <a:t>год </a:t>
            </a:r>
            <a:r>
              <a:rPr lang="ru-RU" b="1" dirty="0">
                <a:solidFill>
                  <a:srgbClr val="002060"/>
                </a:solidFill>
              </a:rPr>
              <a:t>состоит из 12 месяцев, </a:t>
            </a:r>
            <a:r>
              <a:rPr lang="ru-RU" b="1" dirty="0">
                <a:solidFill>
                  <a:srgbClr val="C00000"/>
                </a:solidFill>
              </a:rPr>
              <a:t>1 месяц </a:t>
            </a:r>
            <a:r>
              <a:rPr lang="ru-RU" b="1" dirty="0">
                <a:solidFill>
                  <a:srgbClr val="002060"/>
                </a:solidFill>
              </a:rPr>
              <a:t>-  из 4 недель, </a:t>
            </a:r>
          </a:p>
          <a:p>
            <a:r>
              <a:rPr lang="ru-RU" b="1" dirty="0">
                <a:solidFill>
                  <a:srgbClr val="C00000"/>
                </a:solidFill>
              </a:rPr>
              <a:t>1 неделя </a:t>
            </a:r>
            <a:r>
              <a:rPr lang="ru-RU" b="1" dirty="0">
                <a:solidFill>
                  <a:srgbClr val="002060"/>
                </a:solidFill>
              </a:rPr>
              <a:t>длится 7 суток,  </a:t>
            </a:r>
            <a:r>
              <a:rPr lang="ru-RU" b="1" dirty="0">
                <a:solidFill>
                  <a:srgbClr val="C00000"/>
                </a:solidFill>
              </a:rPr>
              <a:t>1 сутки </a:t>
            </a:r>
            <a:r>
              <a:rPr lang="ru-RU" b="1" dirty="0">
                <a:solidFill>
                  <a:srgbClr val="002060"/>
                </a:solidFill>
              </a:rPr>
              <a:t>– 24 часа.</a:t>
            </a:r>
          </a:p>
          <a:p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>
                <a:solidFill>
                  <a:srgbClr val="C00000"/>
                </a:solidFill>
              </a:rPr>
              <a:t>1 часе </a:t>
            </a:r>
            <a:r>
              <a:rPr lang="ru-RU" b="1" dirty="0">
                <a:solidFill>
                  <a:srgbClr val="002060"/>
                </a:solidFill>
              </a:rPr>
              <a:t>– 60 минут, в </a:t>
            </a:r>
            <a:r>
              <a:rPr lang="ru-RU" b="1" dirty="0">
                <a:solidFill>
                  <a:srgbClr val="C00000"/>
                </a:solidFill>
              </a:rPr>
              <a:t>1 минуте </a:t>
            </a:r>
            <a:r>
              <a:rPr lang="ru-RU" b="1" dirty="0">
                <a:solidFill>
                  <a:srgbClr val="002060"/>
                </a:solidFill>
              </a:rPr>
              <a:t>– 60 секунд.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Полный оборот вокруг Солнца</a:t>
            </a:r>
            <a:r>
              <a:rPr lang="ru-RU" b="1" dirty="0">
                <a:solidFill>
                  <a:srgbClr val="002060"/>
                </a:solidFill>
              </a:rPr>
              <a:t> Земля делает за 365 суток 5 часов 48 минут и 46 секунд.  Но так как принято считать, что в сутках 24 часа, то в результате получается, что в году 365 1/4 дней.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Для удобства календарь устроен таким образом, что </a:t>
            </a:r>
            <a:r>
              <a:rPr lang="ru-RU" b="1" dirty="0">
                <a:solidFill>
                  <a:srgbClr val="C00000"/>
                </a:solidFill>
              </a:rPr>
              <a:t>из каждых четырех лет</a:t>
            </a:r>
            <a:r>
              <a:rPr lang="ru-RU" b="1" dirty="0">
                <a:solidFill>
                  <a:srgbClr val="002060"/>
                </a:solidFill>
              </a:rPr>
              <a:t>,  один год называется </a:t>
            </a:r>
            <a:r>
              <a:rPr lang="ru-RU" b="1" dirty="0">
                <a:solidFill>
                  <a:srgbClr val="C00000"/>
                </a:solidFill>
              </a:rPr>
              <a:t>високосным</a:t>
            </a:r>
            <a:r>
              <a:rPr lang="ru-RU" b="1" dirty="0">
                <a:solidFill>
                  <a:srgbClr val="002060"/>
                </a:solidFill>
              </a:rPr>
              <a:t> и состоит из </a:t>
            </a:r>
            <a:r>
              <a:rPr lang="ru-RU" b="1" dirty="0">
                <a:solidFill>
                  <a:srgbClr val="C00000"/>
                </a:solidFill>
              </a:rPr>
              <a:t>366</a:t>
            </a:r>
            <a:r>
              <a:rPr lang="ru-RU" b="1" dirty="0">
                <a:solidFill>
                  <a:srgbClr val="002060"/>
                </a:solidFill>
              </a:rPr>
              <a:t> дней, а три других — из 365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Почему? </a:t>
            </a:r>
            <a:r>
              <a:rPr lang="ru-RU" sz="5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+mj-lt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В разных точках </a:t>
            </a:r>
            <a:r>
              <a:rPr lang="ru-RU" sz="2400" b="1" dirty="0">
                <a:solidFill>
                  <a:srgbClr val="002060"/>
                </a:solidFill>
              </a:rPr>
              <a:t>земного шара часы показывают </a:t>
            </a:r>
            <a:r>
              <a:rPr lang="ru-RU" sz="2400" b="1" dirty="0">
                <a:solidFill>
                  <a:srgbClr val="C00000"/>
                </a:solidFill>
              </a:rPr>
              <a:t>разное время, потому что  </a:t>
            </a:r>
            <a:r>
              <a:rPr lang="ru-RU" sz="2400" b="1" dirty="0">
                <a:solidFill>
                  <a:srgbClr val="002060"/>
                </a:solidFill>
              </a:rPr>
              <a:t>поверхность Земли разделена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C00000"/>
                </a:solidFill>
              </a:rPr>
              <a:t>24 часовых пояса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с разницей между ними в 1 час.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Например, разница между поясным временем Владивостока и Москвы 9 часов. </a:t>
            </a:r>
          </a:p>
        </p:txBody>
      </p:sp>
      <p:pic>
        <p:nvPicPr>
          <p:cNvPr id="6" name="Picture 1" descr="Файл:RelojDesperta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000504"/>
            <a:ext cx="3371858" cy="252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Где? </a:t>
            </a:r>
            <a:r>
              <a:rPr lang="ru-RU" sz="5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+mj-lt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4757742" cy="5126055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Проверить </a:t>
            </a:r>
            <a:r>
              <a:rPr lang="ru-RU" sz="2400" b="1" dirty="0">
                <a:solidFill>
                  <a:srgbClr val="C00000"/>
                </a:solidFill>
              </a:rPr>
              <a:t>точность часов </a:t>
            </a:r>
            <a:r>
              <a:rPr lang="ru-RU" sz="2400" b="1" dirty="0">
                <a:solidFill>
                  <a:srgbClr val="002060"/>
                </a:solidFill>
              </a:rPr>
              <a:t>можно с помощью сигналов точного времени, которые передаются  </a:t>
            </a:r>
            <a:r>
              <a:rPr lang="ru-RU" sz="2400" b="1" dirty="0">
                <a:solidFill>
                  <a:srgbClr val="C00000"/>
                </a:solidFill>
              </a:rPr>
              <a:t>по радио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В Интернете на сайте </a:t>
            </a:r>
            <a:r>
              <a:rPr lang="ru-RU" sz="2400" b="1" dirty="0">
                <a:solidFill>
                  <a:srgbClr val="C00000"/>
                </a:solidFill>
              </a:rPr>
              <a:t>Главного метрологического центра Государственной службы времени, частоты и определения параметров вращения Земли (ГСВЧ) </a:t>
            </a:r>
            <a:r>
              <a:rPr lang="ru-RU" sz="2400" b="1" dirty="0">
                <a:solidFill>
                  <a:srgbClr val="002060"/>
                </a:solidFill>
              </a:rPr>
              <a:t>можно узнать время с точностью до миллисекунды. 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1 миллисекунда </a:t>
            </a:r>
            <a:r>
              <a:rPr lang="ru-RU" sz="2400" b="1" dirty="0">
                <a:solidFill>
                  <a:srgbClr val="002060"/>
                </a:solidFill>
              </a:rPr>
              <a:t>равна одной тысячной доле секунды.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 l="71832" t="56477" r="7091" b="11111"/>
          <a:stretch>
            <a:fillRect/>
          </a:stretch>
        </p:blipFill>
        <p:spPr bwMode="auto">
          <a:xfrm>
            <a:off x="5357818" y="1285860"/>
            <a:ext cx="36004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Верю - не верю!</a:t>
            </a:r>
            <a:br>
              <a:rPr lang="ru-RU" sz="4800" b="1" dirty="0" smtClean="0">
                <a:solidFill>
                  <a:srgbClr val="C00000"/>
                </a:solidFill>
                <a:latin typeface="+mj-lt"/>
              </a:rPr>
            </a:br>
            <a:endParaRPr lang="ru-RU" sz="4800" dirty="0"/>
          </a:p>
        </p:txBody>
      </p:sp>
      <p:pic>
        <p:nvPicPr>
          <p:cNvPr id="5" name="Рисунок 4" descr="che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2971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67 из 78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-214338"/>
            <a:ext cx="2790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1397000"/>
          <a:ext cx="4714908" cy="22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Стрелка вправо с вырезом 7">
            <a:hlinkClick r:id="rId4" action="ppaction://hlinksldjump"/>
          </p:cNvPr>
          <p:cNvSpPr/>
          <p:nvPr/>
        </p:nvSpPr>
        <p:spPr>
          <a:xfrm rot="4006237">
            <a:off x="3671312" y="4697903"/>
            <a:ext cx="923925" cy="514349"/>
          </a:xfrm>
          <a:prstGeom prst="notchedRightArrow">
            <a:avLst/>
          </a:prstGeom>
          <a:solidFill>
            <a:srgbClr val="086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+mj-lt"/>
              </a:rPr>
              <a:t>1</a:t>
            </a:r>
            <a:endParaRPr lang="ru-RU" sz="1600" b="1" dirty="0">
              <a:latin typeface="+mj-lt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072198" y="3714752"/>
            <a:ext cx="923925" cy="514349"/>
          </a:xfrm>
          <a:prstGeom prst="notchedRightArrow">
            <a:avLst/>
          </a:prstGeom>
          <a:solidFill>
            <a:srgbClr val="086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>
                <a:latin typeface="+mj-lt"/>
              </a:rPr>
              <a:t>5</a:t>
            </a:r>
          </a:p>
        </p:txBody>
      </p:sp>
      <p:sp>
        <p:nvSpPr>
          <p:cNvPr id="10" name="Стрелка вправо с вырезом 9">
            <a:hlinkClick r:id="rId5" action="ppaction://hlinksldjump"/>
          </p:cNvPr>
          <p:cNvSpPr/>
          <p:nvPr/>
        </p:nvSpPr>
        <p:spPr>
          <a:xfrm rot="2342415">
            <a:off x="4709187" y="4746152"/>
            <a:ext cx="923925" cy="514349"/>
          </a:xfrm>
          <a:prstGeom prst="notchedRightArrow">
            <a:avLst/>
          </a:prstGeom>
          <a:solidFill>
            <a:srgbClr val="086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+mj-lt"/>
              </a:rPr>
              <a:t>3</a:t>
            </a:r>
            <a:endParaRPr lang="ru-RU" sz="1600" b="1" dirty="0">
              <a:latin typeface="+mj-lt"/>
            </a:endParaRPr>
          </a:p>
        </p:txBody>
      </p:sp>
      <p:sp>
        <p:nvSpPr>
          <p:cNvPr id="11" name="Стрелка вправо с вырезом 10">
            <a:hlinkClick r:id="rId6" action="ppaction://hlinksldjump"/>
          </p:cNvPr>
          <p:cNvSpPr/>
          <p:nvPr/>
        </p:nvSpPr>
        <p:spPr>
          <a:xfrm rot="1909790">
            <a:off x="5709732" y="4491219"/>
            <a:ext cx="923925" cy="514349"/>
          </a:xfrm>
          <a:prstGeom prst="notchedRightArrow">
            <a:avLst/>
          </a:prstGeom>
          <a:solidFill>
            <a:srgbClr val="086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+mj-lt"/>
              </a:rPr>
              <a:t>4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943716" cy="20002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Какие юбилеи справляли баба Катя и её правнучка Катенька, когда первой исполнилось 83 года и 4 месяца, а второй 8 лет и 4 месяца?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3" name="Рисунок 2" descr="che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1855500" cy="18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ebcommunity.ru/wp-content/uploads/2009/12/babushk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643182"/>
            <a:ext cx="31172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19336" t="10938" r="54004" b="58723"/>
          <a:stretch>
            <a:fillRect/>
          </a:stretch>
        </p:blipFill>
        <p:spPr bwMode="auto">
          <a:xfrm>
            <a:off x="214282" y="3000372"/>
            <a:ext cx="2512937" cy="214314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l="19531" t="11198" r="55859" b="58723"/>
          <a:stretch>
            <a:fillRect/>
          </a:stretch>
        </p:blipFill>
        <p:spPr bwMode="auto">
          <a:xfrm>
            <a:off x="6143636" y="2285992"/>
            <a:ext cx="2563630" cy="234792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428596" y="5929330"/>
            <a:ext cx="978408" cy="484632"/>
          </a:xfrm>
          <a:prstGeom prst="leftArrow">
            <a:avLst/>
          </a:prstGeom>
          <a:solidFill>
            <a:srgbClr val="05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+mj-lt"/>
              </a:rPr>
              <a:t>5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            СПАСИБО!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i-main-pic" descr="Картинка 16 из 9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428736"/>
            <a:ext cx="51720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00 из 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1623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ног и без крыльев оно,</a:t>
            </a:r>
            <a:br>
              <a:rPr lang="ru-RU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 летит, не догонишь его.</a:t>
            </a:r>
            <a:r>
              <a:rPr lang="ru-RU" sz="2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362835[1]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6" t="764" r="5098" b="8000"/>
          <a:stretch>
            <a:fillRect/>
          </a:stretch>
        </p:blipFill>
        <p:spPr bwMode="auto">
          <a:xfrm>
            <a:off x="2428860" y="2214554"/>
            <a:ext cx="3949384" cy="434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he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29066"/>
            <a:ext cx="2076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571472" y="1000108"/>
            <a:ext cx="978408" cy="484632"/>
          </a:xfrm>
          <a:prstGeom prst="leftArrow">
            <a:avLst/>
          </a:prstGeom>
          <a:solidFill>
            <a:srgbClr val="05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+mj-lt"/>
              </a:rPr>
              <a:t>1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14678" y="2000240"/>
          <a:ext cx="4643470" cy="4143402"/>
        </p:xfrm>
        <a:graphic>
          <a:graphicData uri="http://schemas.openxmlformats.org/drawingml/2006/table">
            <a:tbl>
              <a:tblPr/>
              <a:tblGrid>
                <a:gridCol w="93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2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2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2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41275" y="146050"/>
            <a:ext cx="1511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41275" y="0"/>
            <a:ext cx="1511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00430" y="3214686"/>
            <a:ext cx="43577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00430" y="5357826"/>
            <a:ext cx="43577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-6.moifoto.ru/big/1/830/3029799rjz.jpg?12790524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642918"/>
            <a:ext cx="5181615" cy="51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he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1643074" cy="15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357158" y="6072206"/>
            <a:ext cx="978408" cy="484632"/>
          </a:xfrm>
          <a:prstGeom prst="leftArrow">
            <a:avLst/>
          </a:prstGeom>
          <a:solidFill>
            <a:srgbClr val="05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+mj-lt"/>
              </a:rPr>
              <a:t>3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2428868"/>
          <a:ext cx="1643074" cy="428628"/>
        </p:xfrm>
        <a:graphic>
          <a:graphicData uri="http://schemas.openxmlformats.org/drawingml/2006/table">
            <a:tbl>
              <a:tblPr/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993300"/>
                          </a:solidFill>
                          <a:latin typeface="Cambria"/>
                        </a:rPr>
                        <a:t>19 + 23 = 18?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 l="19434" t="11198" r="63867" b="62761"/>
          <a:stretch>
            <a:fillRect/>
          </a:stretch>
        </p:blipFill>
        <p:spPr bwMode="auto">
          <a:xfrm>
            <a:off x="571472" y="3071810"/>
            <a:ext cx="2214578" cy="25901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http://st.free-lance.ru/users/IcePhoto/upload/f_4831636a6fab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7FF3"/>
              </a:clrFrom>
              <a:clrTo>
                <a:srgbClr val="007FF3">
                  <a:alpha val="0"/>
                </a:srgbClr>
              </a:clrTo>
            </a:clrChange>
          </a:blip>
          <a:srcRect l="20599" t="26242" r="8739" b="12653"/>
          <a:stretch>
            <a:fillRect/>
          </a:stretch>
        </p:blipFill>
        <p:spPr bwMode="auto">
          <a:xfrm>
            <a:off x="1214414" y="2714620"/>
            <a:ext cx="7525963" cy="43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 l="19238" t="11069" r="58008" b="69922"/>
          <a:stretch>
            <a:fillRect/>
          </a:stretch>
        </p:blipFill>
        <p:spPr bwMode="auto">
          <a:xfrm>
            <a:off x="2786050" y="214290"/>
            <a:ext cx="4467225" cy="28003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4" name="Рисунок 3" descr="che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214578" cy="21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142844" y="6072206"/>
            <a:ext cx="978408" cy="484632"/>
          </a:xfrm>
          <a:prstGeom prst="leftArrow">
            <a:avLst/>
          </a:prstGeom>
          <a:solidFill>
            <a:srgbClr val="05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+mj-l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1810" t="21970" r="7205" b="17074"/>
          <a:stretch>
            <a:fillRect/>
          </a:stretch>
        </p:blipFill>
        <p:spPr bwMode="auto">
          <a:xfrm>
            <a:off x="493160" y="995362"/>
            <a:ext cx="8157679" cy="48672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03 из 959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6430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9058" y="857232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Век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1857364"/>
            <a:ext cx="920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Год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3214686"/>
            <a:ext cx="1649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Месяц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857760"/>
            <a:ext cx="1827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Неделя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5643578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Сутки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4786322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Час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3357562"/>
            <a:ext cx="1896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Минута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785926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Секунда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Верю - не верю!</a:t>
            </a:r>
            <a:br>
              <a:rPr lang="ru-RU" sz="5400" b="1" dirty="0" smtClean="0">
                <a:solidFill>
                  <a:srgbClr val="C00000"/>
                </a:solidFill>
                <a:latin typeface="+mj-lt"/>
              </a:rPr>
            </a:br>
            <a:endParaRPr lang="ru-RU" sz="5400" dirty="0"/>
          </a:p>
        </p:txBody>
      </p:sp>
      <p:pic>
        <p:nvPicPr>
          <p:cNvPr id="3" name="i-main-pic" descr="Картинка 299 из 95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8764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071546"/>
            <a:ext cx="5472122" cy="41434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Верите ли вы, что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 от начала нашей эры ещё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 не прошло миллиона дней?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j-lt"/>
              </a:rPr>
            </a:br>
            <a:endParaRPr lang="ru-RU" sz="3600" dirty="0"/>
          </a:p>
        </p:txBody>
      </p:sp>
      <p:pic>
        <p:nvPicPr>
          <p:cNvPr id="3" name="Рисунок 2" descr="che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8289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28604"/>
            <a:ext cx="5472122" cy="47863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Верите ли вы,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что олимпиада -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это единица измерения времени?</a:t>
            </a:r>
          </a:p>
        </p:txBody>
      </p:sp>
      <p:pic>
        <p:nvPicPr>
          <p:cNvPr id="3" name="Рисунок 2" descr="che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8289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28604"/>
            <a:ext cx="5472122" cy="4786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Верите </a:t>
            </a:r>
            <a:r>
              <a:rPr lang="ru-RU" b="1" smtClean="0">
                <a:solidFill>
                  <a:srgbClr val="C00000"/>
                </a:solidFill>
                <a:latin typeface="+mj-lt"/>
              </a:rPr>
              <a:t>ли вы,что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j-lt"/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+mj-lt"/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</a:rPr>
              <a:t>19 +</a:t>
            </a:r>
            <a:r>
              <a:rPr lang="ru-RU" b="1" baseline="0" dirty="0" smtClean="0">
                <a:solidFill>
                  <a:srgbClr val="C00000"/>
                </a:solidFill>
                <a:latin typeface="+mj-lt"/>
              </a:rPr>
              <a:t> 23 = 18?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Рисунок 2" descr="che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8289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28604"/>
            <a:ext cx="5472122" cy="578647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Верите ли вы,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что в 8 часов утра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находясь во Владивостоке,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 вы можете в 8 часов утра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 этого же дня быть в Москве?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j-lt"/>
              </a:rPr>
            </a:br>
            <a:endParaRPr lang="ru-RU" dirty="0"/>
          </a:p>
        </p:txBody>
      </p:sp>
      <p:pic>
        <p:nvPicPr>
          <p:cNvPr id="3" name="Рисунок 2" descr="che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8289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484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Тема Office</vt:lpstr>
      <vt:lpstr>            Мастер-класс </vt:lpstr>
      <vt:lpstr>Без ног и без крыльев оно, Быстро летит, не догонишь его. </vt:lpstr>
      <vt:lpstr>Презентация PowerPoint</vt:lpstr>
      <vt:lpstr>Презентация PowerPoint</vt:lpstr>
      <vt:lpstr>Верю - не верю! </vt:lpstr>
      <vt:lpstr>Верите ли вы, что  от начала нашей эры ещё  не прошло миллиона дней?  </vt:lpstr>
      <vt:lpstr>Верите ли вы,  что олимпиада -  это единица измерения времени?</vt:lpstr>
      <vt:lpstr>Верите ли вы,что   19 + 23 = 18?</vt:lpstr>
      <vt:lpstr>Верите ли вы,  что в 8 часов утра  находясь во Владивостоке,  вы можете в 8 часов утра  этого же дня быть в Москве?  </vt:lpstr>
      <vt:lpstr>Верите ли вы,  что в 83 года и 4 месяца  справляют юбилей?</vt:lpstr>
      <vt:lpstr>Что?  </vt:lpstr>
      <vt:lpstr>Зачем?  </vt:lpstr>
      <vt:lpstr>Какие?  </vt:lpstr>
      <vt:lpstr>Сколько?  </vt:lpstr>
      <vt:lpstr>Почему?  </vt:lpstr>
      <vt:lpstr>Где?  </vt:lpstr>
      <vt:lpstr>Верю - не верю! </vt:lpstr>
      <vt:lpstr>Какие юбилеи справляли баба Катя и её правнучка Катенька, когда первой исполнилось 83 года и 4 месяца, а второй 8 лет и 4 месяца? </vt:lpstr>
      <vt:lpstr>            СПАСИБО!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мы</dc:creator>
  <cp:lastModifiedBy>Пользователь</cp:lastModifiedBy>
  <cp:revision>16</cp:revision>
  <dcterms:created xsi:type="dcterms:W3CDTF">2014-01-16T15:02:06Z</dcterms:created>
  <dcterms:modified xsi:type="dcterms:W3CDTF">2024-01-06T20:07:04Z</dcterms:modified>
</cp:coreProperties>
</file>