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324" r:id="rId2"/>
    <p:sldId id="268" r:id="rId3"/>
    <p:sldId id="309" r:id="rId4"/>
    <p:sldId id="322" r:id="rId5"/>
    <p:sldId id="306" r:id="rId6"/>
    <p:sldId id="325" r:id="rId7"/>
    <p:sldId id="310" r:id="rId8"/>
    <p:sldId id="311" r:id="rId9"/>
    <p:sldId id="312" r:id="rId10"/>
    <p:sldId id="313" r:id="rId11"/>
    <p:sldId id="291" r:id="rId12"/>
    <p:sldId id="266" r:id="rId13"/>
    <p:sldId id="305" r:id="rId14"/>
    <p:sldId id="316" r:id="rId15"/>
    <p:sldId id="317" r:id="rId16"/>
    <p:sldId id="318" r:id="rId17"/>
    <p:sldId id="307" r:id="rId18"/>
    <p:sldId id="323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FFFFFF"/>
    <a:srgbClr val="EEE2A6"/>
    <a:srgbClr val="F5F3A7"/>
    <a:srgbClr val="FFDFDF"/>
    <a:srgbClr val="990033"/>
    <a:srgbClr val="009900"/>
    <a:srgbClr val="C4F1F0"/>
    <a:srgbClr val="F4D4D8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603" autoAdjust="0"/>
    <p:restoredTop sz="94683" autoAdjust="0"/>
  </p:normalViewPr>
  <p:slideViewPr>
    <p:cSldViewPr>
      <p:cViewPr varScale="1">
        <p:scale>
          <a:sx n="103" d="100"/>
          <a:sy n="103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9D7C748-5860-4771-921C-87AE281DC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6325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54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542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5F2F83EC-90B7-4200-83F4-2852275F6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A8C65-812F-4EB2-9D7A-277750950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77F2-8B79-4B97-9A02-F8692B5F6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29B6-D2C3-437E-9836-F2F081269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B0823-B8FD-492E-8945-EF3134ED8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5D2E-BA10-4F15-BE73-0541A5C10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D441-006D-4266-8A7C-998F61B9C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CCC91-E73E-49C4-A0AB-AD8D3081A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4CBC-94AA-486F-B196-680A9C855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DE1A-EABC-4B66-8B74-33EACD3BB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E721-BCC4-48E4-9C74-7F713C430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C8412-E576-4D0F-8439-301DB625A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2881D-49EC-46AA-A83D-7F85572DD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09B4C-84C5-4A43-8881-160CCFC86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73755-85B1-49C2-882A-E5867230D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42EC9-AF7F-4692-80E6-588BA9814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4438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8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4439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439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4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4C3592-CDD7-4A98-AE10-0EB12128E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57" y="116632"/>
            <a:ext cx="88924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Тема: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«Применение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здоровьесберегающих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технологий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уроках физической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 как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основапологающий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принцип сохранения и укрепления здоровья школьников»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"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00020" algn="r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Шевлюга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атьяна Николаевна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2700020" algn="r"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физической культуры </a:t>
            </a:r>
          </a:p>
          <a:p>
            <a:pPr marL="2700020" algn="r"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Школы №5 г. Нелидово Тверской области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7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Голубая тисненая бумага"/>
          <p:cNvSpPr txBox="1">
            <a:spLocks noChangeArrowheads="1"/>
          </p:cNvSpPr>
          <p:nvPr/>
        </p:nvSpPr>
        <p:spPr bwMode="auto">
          <a:xfrm>
            <a:off x="3643306" y="1000108"/>
            <a:ext cx="5286380" cy="542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ru-RU" sz="2400" b="1" dirty="0">
                <a:solidFill>
                  <a:srgbClr val="000066"/>
                </a:solidFill>
              </a:rPr>
              <a:t>          </a:t>
            </a:r>
            <a:endParaRPr lang="ru-RU" b="1" dirty="0">
              <a:solidFill>
                <a:srgbClr val="993300"/>
              </a:solidFill>
            </a:endParaRP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учет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психологических особенностей учащихся согласно их</a:t>
            </a:r>
            <a:r>
              <a:rPr lang="en-US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возрастным особенностям; </a:t>
            </a: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создание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эмоционально- </a:t>
            </a:r>
            <a:r>
              <a:rPr lang="ru-RU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положи-тельного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фона в обучении и общении (спортивные, подвижные игры и игровые упражнения);</a:t>
            </a: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стимулирование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мотивации на успешность в обучении, оказание поддержки и помощи ребенку в выполнении упражнений;</a:t>
            </a: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развитие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речи, психических процессов (восприятие, внимание, представление, мышление, память, воображение), а также умственных способностей (наблюдение, сравнение, обобщение);</a:t>
            </a:r>
          </a:p>
          <a:p>
            <a:pPr marL="342900" lvl="1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получение </a:t>
            </a:r>
            <a:r>
              <a:rPr lang="ru-RU" sz="20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знаний в различных видах спортивной деятельности.</a:t>
            </a: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1" name="Picture 4" descr="C:\Documents and Settings\Дима.C2CDB48B2BD34C0\Рабочий стол\Папка Татьяны\РИСУНКИ\Барто\Плачущий ребенок и пап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38"/>
            <a:ext cx="34432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285750" y="428625"/>
            <a:ext cx="8501063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err="1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Воспитательная направленность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683568" y="333375"/>
            <a:ext cx="7993707" cy="1081088"/>
          </a:xfrm>
          <a:solidFill>
            <a:srgbClr val="FFDFDF"/>
          </a:solidFill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1" hangingPunct="1"/>
            <a:r>
              <a:rPr lang="ru-RU" sz="3200" dirty="0" smtClean="0">
                <a:solidFill>
                  <a:srgbClr val="990033"/>
                </a:solidFill>
                <a:latin typeface="Arial Black" pitchFamily="34" charset="0"/>
              </a:rPr>
              <a:t>Организация</a:t>
            </a: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rgbClr val="990033"/>
                </a:solidFill>
                <a:latin typeface="Arial Black" pitchFamily="34" charset="0"/>
              </a:rPr>
              <a:t>учебного процесса без ущерба здоровью учащихся</a:t>
            </a:r>
          </a:p>
        </p:txBody>
      </p:sp>
      <p:sp>
        <p:nvSpPr>
          <p:cNvPr id="6147" name="Line 8"/>
          <p:cNvSpPr>
            <a:spLocks noChangeShapeType="1"/>
          </p:cNvSpPr>
          <p:nvPr/>
        </p:nvSpPr>
        <p:spPr bwMode="auto">
          <a:xfrm flipH="1">
            <a:off x="1835150" y="2781300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2392363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1595438" y="2157413"/>
            <a:ext cx="5541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CC"/>
                </a:solidFill>
                <a:latin typeface="Arial Black" pitchFamily="34" charset="0"/>
              </a:rPr>
              <a:t>ПРИНЦИПЫ</a:t>
            </a:r>
            <a:r>
              <a:rPr lang="ru-RU" sz="2800" b="1" dirty="0">
                <a:solidFill>
                  <a:srgbClr val="0066CC"/>
                </a:solidFill>
                <a:latin typeface="Arial Black" pitchFamily="34" charset="0"/>
              </a:rPr>
              <a:t> </a:t>
            </a:r>
            <a:r>
              <a:rPr lang="ru-RU" sz="2800" b="1" dirty="0">
                <a:solidFill>
                  <a:srgbClr val="0000CC"/>
                </a:solidFill>
                <a:latin typeface="Arial Black" pitchFamily="34" charset="0"/>
              </a:rPr>
              <a:t>ВАЛЕОЛОГИИ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179388" y="3213100"/>
            <a:ext cx="397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66CC"/>
                </a:solidFill>
                <a:latin typeface="Arial Black" pitchFamily="34" charset="0"/>
              </a:rPr>
              <a:t>Сохранение здоровья</a:t>
            </a:r>
          </a:p>
        </p:txBody>
      </p:sp>
      <p:sp>
        <p:nvSpPr>
          <p:cNvPr id="6151" name="Line 15"/>
          <p:cNvSpPr>
            <a:spLocks noChangeShapeType="1"/>
          </p:cNvSpPr>
          <p:nvPr/>
        </p:nvSpPr>
        <p:spPr bwMode="auto">
          <a:xfrm flipH="1">
            <a:off x="539750" y="3789363"/>
            <a:ext cx="3311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2124075" y="4797425"/>
            <a:ext cx="338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1692275" y="422116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66CC"/>
                </a:solidFill>
                <a:latin typeface="Arial Black" pitchFamily="34" charset="0"/>
              </a:rPr>
              <a:t>Укрепление здоровья</a:t>
            </a:r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 flipV="1">
            <a:off x="4356100" y="5876925"/>
            <a:ext cx="36718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Text Box 21"/>
          <p:cNvSpPr txBox="1">
            <a:spLocks noChangeArrowheads="1"/>
          </p:cNvSpPr>
          <p:nvPr/>
        </p:nvSpPr>
        <p:spPr bwMode="auto">
          <a:xfrm>
            <a:off x="3851275" y="5075095"/>
            <a:ext cx="49807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66CC"/>
                </a:solidFill>
                <a:latin typeface="Arial Black" pitchFamily="34" charset="0"/>
              </a:rPr>
              <a:t>Формирование</a:t>
            </a:r>
            <a:r>
              <a:rPr lang="en-US" sz="2400" b="1" dirty="0" smtClean="0">
                <a:solidFill>
                  <a:srgbClr val="0066CC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0066CC"/>
                </a:solidFill>
                <a:latin typeface="Arial Black" pitchFamily="34" charset="0"/>
              </a:rPr>
              <a:t>культуры ЗОЖ</a:t>
            </a:r>
            <a:endParaRPr lang="ru-RU" sz="2400" b="1" dirty="0">
              <a:solidFill>
                <a:srgbClr val="0066CC"/>
              </a:solidFill>
              <a:latin typeface="Arial Black" pitchFamily="34" charset="0"/>
            </a:endParaRPr>
          </a:p>
        </p:txBody>
      </p:sp>
      <p:sp>
        <p:nvSpPr>
          <p:cNvPr id="6156" name="Line 22"/>
          <p:cNvSpPr>
            <a:spLocks noChangeShapeType="1"/>
          </p:cNvSpPr>
          <p:nvPr/>
        </p:nvSpPr>
        <p:spPr bwMode="auto">
          <a:xfrm>
            <a:off x="4284663" y="28527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23"/>
          <p:cNvSpPr>
            <a:spLocks noChangeShapeType="1"/>
          </p:cNvSpPr>
          <p:nvPr/>
        </p:nvSpPr>
        <p:spPr bwMode="auto">
          <a:xfrm>
            <a:off x="6227763" y="27813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24"/>
          <p:cNvSpPr>
            <a:spLocks noChangeShapeType="1"/>
          </p:cNvSpPr>
          <p:nvPr/>
        </p:nvSpPr>
        <p:spPr bwMode="auto">
          <a:xfrm>
            <a:off x="2268538" y="27813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/>
      <p:bldP spid="6150" grpId="0"/>
      <p:bldP spid="6151" grpId="0" animBg="1"/>
      <p:bldP spid="6152" grpId="0" animBg="1"/>
      <p:bldP spid="6153" grpId="0"/>
      <p:bldP spid="6154" grpId="0" animBg="1"/>
      <p:bldP spid="6155" grpId="0"/>
      <p:bldP spid="6156" grpId="0" animBg="1"/>
      <p:bldP spid="6157" grpId="0" animBg="1"/>
      <p:bldP spid="61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7"/>
          <p:cNvSpPr>
            <a:spLocks noChangeArrowheads="1"/>
          </p:cNvSpPr>
          <p:nvPr/>
        </p:nvSpPr>
        <p:spPr bwMode="auto">
          <a:xfrm>
            <a:off x="463550" y="2349500"/>
            <a:ext cx="868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 b="1">
              <a:solidFill>
                <a:schemeClr val="hlink"/>
              </a:solidFill>
            </a:endParaRPr>
          </a:p>
        </p:txBody>
      </p:sp>
      <p:sp>
        <p:nvSpPr>
          <p:cNvPr id="9219" name="Text Box 28"/>
          <p:cNvSpPr txBox="1">
            <a:spLocks noChangeArrowheads="1"/>
          </p:cNvSpPr>
          <p:nvPr/>
        </p:nvSpPr>
        <p:spPr bwMode="auto">
          <a:xfrm>
            <a:off x="539552" y="2285992"/>
            <a:ext cx="806489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</a:rPr>
              <a:t>активном участии </a:t>
            </a:r>
            <a:r>
              <a:rPr lang="ru-RU" sz="2800" b="1" dirty="0">
                <a:latin typeface="Times New Roman" pitchFamily="18" charset="0"/>
              </a:rPr>
              <a:t>в процессе </a:t>
            </a:r>
            <a:r>
              <a:rPr lang="ru-RU" sz="2800" b="1" dirty="0" smtClean="0">
                <a:latin typeface="Times New Roman" pitchFamily="18" charset="0"/>
              </a:rPr>
              <a:t>обучения самих  учащихся; 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   создании </a:t>
            </a:r>
            <a:r>
              <a:rPr lang="ru-RU" sz="2800" b="1" dirty="0" err="1">
                <a:latin typeface="Times New Roman" pitchFamily="18" charset="0"/>
              </a:rPr>
              <a:t>здоровьесберегающей</a:t>
            </a:r>
            <a:r>
              <a:rPr lang="ru-RU" sz="2800" b="1" dirty="0">
                <a:latin typeface="Times New Roman" pitchFamily="18" charset="0"/>
              </a:rPr>
              <a:t> среды в    </a:t>
            </a:r>
          </a:p>
          <a:p>
            <a:pPr algn="l"/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    школе;</a:t>
            </a:r>
          </a:p>
          <a:p>
            <a:pPr algn="l">
              <a:buFontTx/>
              <a:buChar char="•"/>
            </a:pPr>
            <a:r>
              <a:rPr lang="ru-RU" sz="2800" b="1" dirty="0" smtClean="0">
                <a:latin typeface="Times New Roman" pitchFamily="18" charset="0"/>
              </a:rPr>
              <a:t>    компетентности </a:t>
            </a:r>
            <a:r>
              <a:rPr lang="ru-RU" sz="2800" b="1" dirty="0">
                <a:latin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</a:rPr>
              <a:t>грамотности </a:t>
            </a:r>
            <a:r>
              <a:rPr lang="ru-RU" sz="2800" b="1" dirty="0">
                <a:latin typeface="Times New Roman" pitchFamily="18" charset="0"/>
              </a:rPr>
              <a:t>педагогов;</a:t>
            </a:r>
          </a:p>
          <a:p>
            <a:pPr algn="l">
              <a:buFontTx/>
              <a:buChar char="•"/>
            </a:pP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   планомерной работе </a:t>
            </a:r>
            <a:r>
              <a:rPr lang="ru-RU" sz="2800" b="1" dirty="0">
                <a:latin typeface="Times New Roman" pitchFamily="18" charset="0"/>
              </a:rPr>
              <a:t>с родителями;</a:t>
            </a:r>
          </a:p>
          <a:p>
            <a:pPr algn="l">
              <a:buFontTx/>
              <a:buChar char="•"/>
            </a:pP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   взаимодействии </a:t>
            </a:r>
            <a:r>
              <a:rPr lang="ru-RU" sz="2800" b="1" dirty="0">
                <a:latin typeface="Times New Roman" pitchFamily="18" charset="0"/>
              </a:rPr>
              <a:t>с социально-культурной </a:t>
            </a:r>
          </a:p>
          <a:p>
            <a:pPr algn="l"/>
            <a:r>
              <a:rPr lang="ru-RU" sz="2800" b="1">
                <a:latin typeface="Times New Roman" pitchFamily="18" charset="0"/>
              </a:rPr>
              <a:t>  </a:t>
            </a:r>
            <a:r>
              <a:rPr lang="ru-RU" sz="2800" b="1" smtClean="0">
                <a:latin typeface="Times New Roman" pitchFamily="18" charset="0"/>
              </a:rPr>
              <a:t>   </a:t>
            </a:r>
            <a:r>
              <a:rPr lang="ru-RU" sz="2800" b="1" dirty="0">
                <a:latin typeface="Times New Roman" pitchFamily="18" charset="0"/>
              </a:rPr>
              <a:t>сферой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  <a:p>
            <a:pPr algn="l">
              <a:buFontTx/>
              <a:buChar char="•"/>
            </a:pP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14290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УСПЕХ РАБОТЫ </a:t>
            </a:r>
          </a:p>
          <a:p>
            <a:pPr lvl="0"/>
            <a:r>
              <a:rPr lang="ru-RU" sz="24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ПО РЕАЛИЗАЦИИ </a:t>
            </a:r>
          </a:p>
          <a:p>
            <a:pPr lvl="0"/>
            <a:r>
              <a:rPr lang="ru-RU" sz="24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ЗДОРОВЬЕСБЕРЕГАЮЩИХ ТЕХНОЛОГИЙ ЗАКЛЮЧАЕТСЯ В: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42852"/>
            <a:ext cx="7924800" cy="1762148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rgbClr val="990033"/>
                </a:solidFill>
              </a:rPr>
              <a:t>Условия реализации </a:t>
            </a:r>
            <a:r>
              <a:rPr lang="ru-RU" sz="4000" dirty="0" err="1" smtClean="0">
                <a:solidFill>
                  <a:srgbClr val="990033"/>
                </a:solidFill>
              </a:rPr>
              <a:t>здоровьесберегающего</a:t>
            </a:r>
            <a:r>
              <a:rPr lang="ru-RU" sz="4000" dirty="0" smtClean="0">
                <a:solidFill>
                  <a:srgbClr val="990033"/>
                </a:solidFill>
              </a:rPr>
              <a:t> пространства</a:t>
            </a:r>
            <a:r>
              <a:rPr lang="ru-RU" sz="3200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Гигиенический режим</a:t>
            </a:r>
          </a:p>
          <a:p>
            <a:pPr eaLnBrk="1" hangingPunct="1"/>
            <a:r>
              <a:rPr lang="ru-RU" sz="3600" dirty="0" smtClean="0">
                <a:solidFill>
                  <a:schemeClr val="hlink"/>
                </a:solidFill>
              </a:rPr>
              <a:t>Использование </a:t>
            </a:r>
            <a:br>
              <a:rPr lang="ru-RU" sz="3600" dirty="0" smtClean="0">
                <a:solidFill>
                  <a:schemeClr val="hlink"/>
                </a:solidFill>
              </a:rPr>
            </a:br>
            <a:r>
              <a:rPr lang="ru-RU" sz="3600" dirty="0" smtClean="0">
                <a:solidFill>
                  <a:schemeClr val="hlink"/>
                </a:solidFill>
              </a:rPr>
              <a:t>оздоровительных сил природы</a:t>
            </a:r>
          </a:p>
          <a:p>
            <a:pPr eaLnBrk="1" hangingPunct="1"/>
            <a:r>
              <a:rPr lang="ru-RU" sz="3600" dirty="0" smtClean="0">
                <a:solidFill>
                  <a:schemeClr val="hlink"/>
                </a:solidFill>
              </a:rPr>
              <a:t>Двигательный режим</a:t>
            </a:r>
          </a:p>
        </p:txBody>
      </p:sp>
      <p:pic>
        <p:nvPicPr>
          <p:cNvPr id="4" name="Picture 5" descr="CZ24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3112" y="4286256"/>
            <a:ext cx="2020888" cy="24447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571736" y="1500174"/>
            <a:ext cx="642937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6213" lvl="4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требования к расписанию уроков;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наличие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туалетов и умывальников в 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раздевалках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девочек и мальчиков;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соответствующее освещение, наличие аптечки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требования к спортивному оборудованию;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воздушно-тепловой режим;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личная гигиена учащихся;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наличие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у каждого учащегося сменной спортивной обуви и спортивной формы для занятий на уроке физической культуры в зале и соответствующей формы при уроках на свежем воздухе (осень-весна, зима). </a:t>
            </a:r>
            <a:endParaRPr lang="ru-RU" sz="2200" b="1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43" name="Picture 2" descr="C:\Documents and Settings\Дима.C2CDB48B2BD34C0\Рабочий стол\Папка Татьяны\РИСУНКИ\Барто\Клякс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263125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Блок-схема: альтернативный процесс 11"/>
          <p:cNvSpPr/>
          <p:nvPr/>
        </p:nvSpPr>
        <p:spPr>
          <a:xfrm>
            <a:off x="428596" y="428604"/>
            <a:ext cx="8501063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Гигиенический режим</a:t>
            </a:r>
            <a:endParaRPr lang="ru-RU" sz="3200" b="1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0" y="2500306"/>
            <a:ext cx="4643470" cy="300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dirty="0">
                <a:solidFill>
                  <a:srgbClr val="FF33CC"/>
                </a:solidFill>
              </a:rPr>
              <a:t> 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разностороннее воздействие на организм учащихся солнца, воздуха и воды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сочетание естественных сил природы с физическими упражнениями увеличивает их закаливающее действие на  организм.</a:t>
            </a:r>
          </a:p>
        </p:txBody>
      </p:sp>
      <p:pic>
        <p:nvPicPr>
          <p:cNvPr id="11268" name="Picture 2" descr="C:\Documents and Settings\Дима.C2CDB48B2BD34C0\Рабочий стол\Папка Татьяны\РИСУНКИ\Барто\Мальчик прыгает по льду.jpg"/>
          <p:cNvPicPr>
            <a:picLocks noChangeAspect="1" noChangeArrowheads="1"/>
          </p:cNvPicPr>
          <p:nvPr/>
        </p:nvPicPr>
        <p:blipFill>
          <a:blip r:embed="rId2"/>
          <a:srcRect l="6514" t="2856" r="10101"/>
          <a:stretch>
            <a:fillRect/>
          </a:stretch>
        </p:blipFill>
        <p:spPr bwMode="auto">
          <a:xfrm>
            <a:off x="4971162" y="2214554"/>
            <a:ext cx="4172838" cy="443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Блок-схема: альтернативный процесс 8"/>
          <p:cNvSpPr/>
          <p:nvPr/>
        </p:nvSpPr>
        <p:spPr>
          <a:xfrm>
            <a:off x="428596" y="357166"/>
            <a:ext cx="8501063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Использование </a:t>
            </a:r>
          </a:p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оздоровительных сил природы</a:t>
            </a:r>
            <a:endParaRPr lang="ru-RU" sz="3200" b="1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29058" y="2143116"/>
            <a:ext cx="4714878" cy="329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400" dirty="0">
                <a:solidFill>
                  <a:srgbClr val="000066"/>
                </a:solidFill>
              </a:rPr>
              <a:t> 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это простые двигательные действия, направленные на решение задач вводно-подготовительной, основной и заключительной части урока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;</a:t>
            </a: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endParaRPr lang="ru-RU" sz="2200" b="1" dirty="0" smtClean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176213" lvl="1" indent="-176213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это сложные двигательные действия, направленные на решение задач в подвижных и спортивных играх</a:t>
            </a:r>
          </a:p>
        </p:txBody>
      </p:sp>
      <p:pic>
        <p:nvPicPr>
          <p:cNvPr id="8" name="Picture 2" descr="C:\Documents and Settings\Дима.C2CDB48B2BD34C0\Рабочий стол\Папка Татьяны\РИСУНКИ\Барто\Маль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28813"/>
            <a:ext cx="3232150" cy="4714875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395536" y="548680"/>
            <a:ext cx="8501063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Физические упражнения</a:t>
            </a:r>
            <a:endParaRPr lang="ru-RU" sz="3200" b="1" dirty="0">
              <a:solidFill>
                <a:srgbClr val="990033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571472" y="1643050"/>
            <a:ext cx="7924800" cy="3213116"/>
          </a:xfrm>
        </p:spPr>
        <p:txBody>
          <a:bodyPr/>
          <a:lstStyle/>
          <a:p>
            <a:pPr algn="ctr" eaLnBrk="1" hangingPunct="1"/>
            <a:r>
              <a:rPr lang="ru-RU" sz="4000" dirty="0" err="1" smtClean="0">
                <a:solidFill>
                  <a:srgbClr val="990033"/>
                </a:solidFill>
              </a:rPr>
              <a:t>Здоровьесберегающие</a:t>
            </a:r>
            <a:r>
              <a:rPr lang="ru-RU" sz="4000" dirty="0" smtClean="0">
                <a:solidFill>
                  <a:srgbClr val="990033"/>
                </a:solidFill>
              </a:rPr>
              <a:t> технологии, должны, несомненно, использоваться в процессе оздоровления школьников.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85698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использованных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источников</a:t>
            </a:r>
          </a:p>
          <a:p>
            <a:pPr indent="342900">
              <a:spcAft>
                <a:spcPts val="0"/>
              </a:spcAft>
            </a:pP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Анохина И.А. Индивидуальный подход в физкультурно-оздоровительной работе ДОУ: Методические рекомендации / И.А. Анохина. - Ульяновск: УИПКПРО, 2006. - 49 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Ахутина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Т.В.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Здоровьесберегающие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технологии обучения: индивидуально-ориентированный подход // Школа здоровья. 2000. Т. 7. №2. С.21 – 28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Байбородова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Л.В., Бутан И.М.,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ЛеонтьеваТ.Н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Методика обучения физической культуре: 1-11кл.: Метод. - М.,2004.-205с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Беспалько В.П. Слагаемые педагогической технологии. - М.: Просвещение, 2009.-105с.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Валеология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Диагностика, средства и практика обеспечения здоровья. / Под ред. И.И.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Брехмана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СПБ.: Наука, 1993, 269с.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9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2214546" y="357166"/>
            <a:ext cx="6119812" cy="863600"/>
          </a:xfrm>
          <a:solidFill>
            <a:srgbClr val="F5F3A7"/>
          </a:solidFill>
          <a:ln w="76200">
            <a:solidFill>
              <a:srgbClr val="F0EEC4"/>
            </a:solidFill>
          </a:ln>
        </p:spPr>
        <p:txBody>
          <a:bodyPr/>
          <a:lstStyle/>
          <a:p>
            <a:pPr algn="ctr" eaLnBrk="1" hangingPunct="1"/>
            <a:r>
              <a:rPr lang="ru-RU" sz="4800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ea typeface="+mn-ea"/>
                <a:cs typeface="Arial"/>
              </a:rPr>
              <a:t>Введение</a:t>
            </a:r>
            <a:endParaRPr lang="en-US" sz="4800" kern="10" dirty="0" smtClean="0">
              <a:ln w="9525">
                <a:solidFill>
                  <a:srgbClr val="CC0000"/>
                </a:solidFill>
                <a:round/>
                <a:headEnd/>
                <a:tailEnd/>
              </a:ln>
              <a:solidFill>
                <a:srgbClr val="990033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4414" y="1857364"/>
            <a:ext cx="7500990" cy="4214842"/>
          </a:xfrm>
        </p:spPr>
        <p:txBody>
          <a:bodyPr/>
          <a:lstStyle/>
          <a:p>
            <a:pPr marL="0" indent="363538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Известно, что здоровье - один из важнейших компонентов человеческого благополучия, счастья, одно из неотъемлемых прав человека, одно из условий успешного социального и экономического развития любой страны. И хотя приоритет здоровья в области образования провозглашен как основополагающий принцип, который может быть воплощен только усилиями отдельных школ и учреждениями дополнительного образования.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ru-RU" sz="2400" b="1" dirty="0" smtClean="0">
              <a:solidFill>
                <a:schemeClr val="hlink"/>
              </a:solidFill>
            </a:endParaRPr>
          </a:p>
        </p:txBody>
      </p:sp>
      <p:pic>
        <p:nvPicPr>
          <p:cNvPr id="4100" name="Picture 13" descr="PE02711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14290"/>
            <a:ext cx="1746250" cy="1800225"/>
          </a:xfr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643042" y="428604"/>
            <a:ext cx="6119812" cy="863600"/>
          </a:xfrm>
          <a:solidFill>
            <a:srgbClr val="F5F3A7"/>
          </a:solidFill>
          <a:ln w="76200">
            <a:solidFill>
              <a:srgbClr val="F0EEC4"/>
            </a:solidFill>
          </a:ln>
        </p:spPr>
        <p:txBody>
          <a:bodyPr/>
          <a:lstStyle/>
          <a:p>
            <a:pPr algn="ctr" eaLnBrk="1" hangingPunct="1"/>
            <a:r>
              <a:rPr lang="ru-RU" sz="4400" dirty="0" smtClean="0">
                <a:solidFill>
                  <a:srgbClr val="990033"/>
                </a:solidFill>
                <a:cs typeface="Arial" charset="0"/>
              </a:rPr>
              <a:t>Актуальность темы</a:t>
            </a:r>
            <a:endParaRPr lang="en-US" sz="4400" dirty="0" smtClean="0">
              <a:solidFill>
                <a:srgbClr val="990033"/>
              </a:solidFill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773238"/>
            <a:ext cx="7200900" cy="439261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здоровье школьников относится к приоритетным направлениям в сфере образования;</a:t>
            </a:r>
          </a:p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увеличение числа учеников, имеющих различные функциональные отклонения в состоянии здоровья;</a:t>
            </a:r>
          </a:p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снижение двигательной активности школьников;</a:t>
            </a:r>
          </a:p>
          <a:p>
            <a:pPr eaLnBrk="1" hangingPunct="1"/>
            <a:r>
              <a:rPr lang="ru-RU" sz="2400" b="1" dirty="0" smtClean="0">
                <a:solidFill>
                  <a:schemeClr val="hlink"/>
                </a:solidFill>
              </a:rPr>
              <a:t>физическая культура может компенсировать отрицательные явления.</a:t>
            </a:r>
          </a:p>
          <a:p>
            <a:pPr eaLnBrk="1" hangingPunct="1"/>
            <a:endParaRPr lang="ru-RU" sz="2400" b="1" dirty="0" smtClean="0">
              <a:solidFill>
                <a:schemeClr val="hlink"/>
              </a:solidFill>
            </a:endParaRPr>
          </a:p>
        </p:txBody>
      </p:sp>
      <p:pic>
        <p:nvPicPr>
          <p:cNvPr id="4" name="Picture 0" descr="p_13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43512"/>
            <a:ext cx="1321717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9"/>
          <p:cNvSpPr>
            <a:spLocks noGrp="1" noChangeArrowheads="1"/>
          </p:cNvSpPr>
          <p:nvPr>
            <p:ph type="title"/>
          </p:nvPr>
        </p:nvSpPr>
        <p:spPr>
          <a:xfrm>
            <a:off x="611188" y="260648"/>
            <a:ext cx="7924800" cy="2448272"/>
          </a:xfrm>
        </p:spPr>
        <p:txBody>
          <a:bodyPr/>
          <a:lstStyle/>
          <a:p>
            <a:pPr algn="just" eaLnBrk="1" hangingPunct="1"/>
            <a:r>
              <a:rPr lang="ru-RU" altLang="ru-RU" sz="2800" dirty="0" smtClean="0">
                <a:solidFill>
                  <a:srgbClr val="C00000"/>
                </a:solidFill>
              </a:rPr>
              <a:t>	Цель: </a:t>
            </a:r>
            <a:r>
              <a:rPr lang="ru-RU" altLang="ru-RU" sz="2400" dirty="0" smtClean="0"/>
              <a:t>обеспечить сохранность здоровья детей за период обучения в школе путём  формирования у них необходимых знаний, умений и навыков о здоровом образе жизни, и применению их в повседневной жизни.</a:t>
            </a:r>
            <a:endParaRPr lang="ru-RU" altLang="ru-RU" sz="2400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147" name="Rectangle 20"/>
          <p:cNvSpPr>
            <a:spLocks noChangeArrowheads="1"/>
          </p:cNvSpPr>
          <p:nvPr/>
        </p:nvSpPr>
        <p:spPr bwMode="auto">
          <a:xfrm>
            <a:off x="634714" y="2401144"/>
            <a:ext cx="7993062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3810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tabLst>
                <a:tab pos="3810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tabLst>
                <a:tab pos="3810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ru-RU" altLang="ru-RU" sz="4000" b="1" dirty="0" smtClean="0">
              <a:solidFill>
                <a:srgbClr val="990033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4000" b="1" dirty="0" smtClean="0">
                <a:solidFill>
                  <a:srgbClr val="990033"/>
                </a:solidFill>
              </a:rPr>
              <a:t>Задачи</a:t>
            </a:r>
            <a:r>
              <a:rPr lang="ru-RU" altLang="ru-RU" sz="3600" b="1" dirty="0" smtClean="0">
                <a:solidFill>
                  <a:srgbClr val="990033"/>
                </a:solidFill>
              </a:rPr>
              <a:t>: </a:t>
            </a:r>
            <a:endParaRPr lang="ru-RU" altLang="ru-RU" b="1" dirty="0" smtClean="0">
              <a:solidFill>
                <a:srgbClr val="990033"/>
              </a:solidFill>
            </a:endParaRPr>
          </a:p>
          <a:p>
            <a:pPr marL="571500" indent="-571500" algn="l">
              <a:spcBef>
                <a:spcPct val="0"/>
              </a:spcBef>
              <a:buClrTx/>
              <a:buSzTx/>
            </a:pPr>
            <a:r>
              <a:rPr lang="ru-RU" altLang="ru-RU" b="1" dirty="0">
                <a:solidFill>
                  <a:srgbClr val="002060"/>
                </a:solidFill>
              </a:rPr>
              <a:t>в</a:t>
            </a:r>
            <a:r>
              <a:rPr lang="ru-RU" altLang="ru-RU" b="1" dirty="0" smtClean="0">
                <a:solidFill>
                  <a:srgbClr val="002060"/>
                </a:solidFill>
              </a:rPr>
              <a:t>ыявить роль </a:t>
            </a:r>
            <a:r>
              <a:rPr lang="ru-RU" altLang="ru-RU" b="1" dirty="0" err="1" smtClean="0">
                <a:solidFill>
                  <a:srgbClr val="002060"/>
                </a:solidFill>
              </a:rPr>
              <a:t>здоровьесберегающих</a:t>
            </a:r>
            <a:r>
              <a:rPr lang="ru-RU" altLang="ru-RU" b="1" dirty="0" smtClean="0">
                <a:solidFill>
                  <a:srgbClr val="002060"/>
                </a:solidFill>
              </a:rPr>
              <a:t> технологий в сохранении и укреплении здоровья учащихся;</a:t>
            </a:r>
          </a:p>
          <a:p>
            <a:pPr marL="571500" indent="-571500" algn="l">
              <a:spcBef>
                <a:spcPct val="0"/>
              </a:spcBef>
              <a:buClrTx/>
              <a:buSzTx/>
            </a:pPr>
            <a:r>
              <a:rPr lang="ru-RU" altLang="ru-RU" b="1" dirty="0">
                <a:solidFill>
                  <a:srgbClr val="002060"/>
                </a:solidFill>
              </a:rPr>
              <a:t>р</a:t>
            </a:r>
            <a:r>
              <a:rPr lang="ru-RU" altLang="ru-RU" b="1" dirty="0" smtClean="0">
                <a:solidFill>
                  <a:srgbClr val="002060"/>
                </a:solidFill>
              </a:rPr>
              <a:t>ассмотреть преимущество каждого вида </a:t>
            </a:r>
            <a:r>
              <a:rPr lang="ru-RU" altLang="ru-RU" b="1" dirty="0" err="1" smtClean="0">
                <a:solidFill>
                  <a:srgbClr val="002060"/>
                </a:solidFill>
              </a:rPr>
              <a:t>здоровьесберегающих</a:t>
            </a:r>
            <a:r>
              <a:rPr lang="ru-RU" altLang="ru-RU" b="1" dirty="0" smtClean="0">
                <a:solidFill>
                  <a:srgbClr val="002060"/>
                </a:solidFill>
              </a:rPr>
              <a:t> технологий по физической культуре.</a:t>
            </a:r>
          </a:p>
          <a:p>
            <a:pPr algn="l">
              <a:spcBef>
                <a:spcPct val="0"/>
              </a:spcBef>
              <a:buClrTx/>
              <a:buSzTx/>
              <a:buNone/>
            </a:pPr>
            <a:r>
              <a:rPr lang="ru-RU" altLang="ru-RU" sz="3600" b="1" dirty="0" smtClean="0">
                <a:solidFill>
                  <a:srgbClr val="990033"/>
                </a:solidFill>
              </a:rPr>
              <a:t> </a:t>
            </a:r>
            <a:endParaRPr lang="ru-RU" altLang="ru-RU" sz="3600" b="1" dirty="0">
              <a:solidFill>
                <a:srgbClr val="990033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ru-RU" altLang="ru-RU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2882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8964613" cy="4679950"/>
          </a:xfrm>
          <a:prstGeom prst="roundRect">
            <a:avLst>
              <a:gd name="adj" fmla="val 41315"/>
            </a:avLst>
          </a:prstGeom>
          <a:solidFill>
            <a:srgbClr val="F5F3A7"/>
          </a:solidFill>
        </p:spPr>
        <p:txBody>
          <a:bodyPr/>
          <a:lstStyle/>
          <a:p>
            <a:pPr algn="ctr" eaLnBrk="1" hangingPunct="1"/>
            <a:r>
              <a:rPr lang="ru-RU" sz="3200" dirty="0" err="1" smtClean="0">
                <a:solidFill>
                  <a:srgbClr val="990033"/>
                </a:solidFill>
              </a:rPr>
              <a:t>Здоровьесберегающие</a:t>
            </a:r>
            <a:r>
              <a:rPr lang="ru-RU" sz="3200" dirty="0" smtClean="0">
                <a:solidFill>
                  <a:srgbClr val="990033"/>
                </a:solidFill>
              </a:rPr>
              <a:t> образовательные технологии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hlink"/>
                </a:solidFill>
              </a:rPr>
              <a:t>– это  психолого-педагогические приемы и методы, которые не наносят прямого или косвенного вреда здоровью учащихся</a:t>
            </a:r>
          </a:p>
        </p:txBody>
      </p:sp>
      <p:pic>
        <p:nvPicPr>
          <p:cNvPr id="4" name="Picture 5" descr="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38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876550"/>
            <a:ext cx="87484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000" b="1" dirty="0"/>
              <a:t>медико-гигиенические; </a:t>
            </a:r>
          </a:p>
          <a:p>
            <a:pPr marL="609600" indent="-609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000" b="1" dirty="0" smtClean="0"/>
              <a:t>физкультурно-оздоровительные</a:t>
            </a:r>
            <a:r>
              <a:rPr lang="ru-RU" sz="3000" b="1" dirty="0"/>
              <a:t>; </a:t>
            </a:r>
          </a:p>
          <a:p>
            <a:pPr marL="609600" indent="-609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000" b="1" dirty="0"/>
              <a:t>технологии обеспечения социально-психологического благополучия ребенка; </a:t>
            </a:r>
          </a:p>
          <a:p>
            <a:pPr marL="609600" indent="-609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000" b="1" dirty="0"/>
              <a:t>э</a:t>
            </a:r>
            <a:r>
              <a:rPr lang="ru-RU" sz="3000" b="1" dirty="0" smtClean="0"/>
              <a:t>кологические;</a:t>
            </a:r>
            <a:endParaRPr lang="ru-RU" sz="3000" b="1" dirty="0"/>
          </a:p>
          <a:p>
            <a:pPr marL="609600" indent="-609600" algn="l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000" b="1" dirty="0" err="1"/>
              <a:t>здоровьесберегающие</a:t>
            </a:r>
            <a:r>
              <a:rPr lang="ru-RU" sz="3000" b="1" dirty="0"/>
              <a:t> образовательные технологии в школе.</a:t>
            </a:r>
          </a:p>
        </p:txBody>
      </p:sp>
      <p:pic>
        <p:nvPicPr>
          <p:cNvPr id="3" name="Picture 4" descr="vipuskn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6962" y="7306"/>
            <a:ext cx="2114550" cy="2114550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50000">
                <a:schemeClr val="bg2"/>
              </a:gs>
              <a:gs pos="100000">
                <a:schemeClr val="bg1"/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762000"/>
            <a:ext cx="6254962" cy="1143000"/>
          </a:xfrm>
        </p:spPr>
        <p:txBody>
          <a:bodyPr/>
          <a:lstStyle/>
          <a:p>
            <a:pPr algn="ctr"/>
            <a:r>
              <a:rPr lang="ru-RU" dirty="0" smtClean="0"/>
              <a:t>Группы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74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142976" y="428604"/>
            <a:ext cx="7286644" cy="1000133"/>
          </a:xfrm>
          <a:solidFill>
            <a:srgbClr val="F5F3A7"/>
          </a:solidFill>
          <a:ln w="76200">
            <a:solidFill>
              <a:srgbClr val="F0EEC4"/>
            </a:solidFill>
          </a:ln>
        </p:spPr>
        <p:txBody>
          <a:bodyPr/>
          <a:lstStyle/>
          <a:p>
            <a:pPr algn="ctr"/>
            <a:r>
              <a:rPr lang="ru-RU" sz="2800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ea typeface="+mn-ea"/>
                <a:cs typeface="Arial"/>
              </a:rPr>
              <a:t>Основные мероприятия </a:t>
            </a:r>
            <a:r>
              <a:rPr lang="ru-RU" sz="2800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ea typeface="+mn-ea"/>
                <a:cs typeface="Arial"/>
              </a:rPr>
              <a:t>здоровьесберегающей</a:t>
            </a:r>
            <a:r>
              <a:rPr lang="ru-RU" sz="2800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33"/>
                </a:solidFill>
                <a:latin typeface="Arial"/>
                <a:ea typeface="+mn-ea"/>
                <a:cs typeface="Arial"/>
              </a:rPr>
              <a:t> деятельности :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10" y="1785926"/>
            <a:ext cx="8072494" cy="471490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организация физкультурно-оздоровительных и спортивно-массовых мероприятий; </a:t>
            </a:r>
          </a:p>
          <a:p>
            <a:r>
              <a:rPr lang="ru-RU" sz="24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реализация системы просветительской работы с учениками по формированию у учащихся культуры отношения к своему здоровью;</a:t>
            </a:r>
          </a:p>
          <a:p>
            <a:r>
              <a:rPr lang="ru-RU" sz="24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повышение уровня образованности в области физической культуры, спорта и здорового образа жизни;</a:t>
            </a:r>
          </a:p>
          <a:p>
            <a:r>
              <a:rPr lang="ru-RU" sz="24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формирование у школьников устойчивого интереса и потребности в регулярных занятиях физической культурой и спортом и навыков здорового образа жизни. </a:t>
            </a:r>
          </a:p>
          <a:p>
            <a:pPr eaLnBrk="1" hangingPunct="1"/>
            <a:endParaRPr lang="ru-RU" sz="24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Голубая тисненая бумага"/>
          <p:cNvSpPr txBox="1">
            <a:spLocks noChangeArrowheads="1"/>
          </p:cNvSpPr>
          <p:nvPr/>
        </p:nvSpPr>
        <p:spPr bwMode="auto">
          <a:xfrm>
            <a:off x="3143240" y="1714488"/>
            <a:ext cx="600076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обучение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по темам: 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лёгкая атлетика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, лыжный спорт, баскетбол, волейбол, футбол, 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гимнастика;</a:t>
            </a:r>
            <a:endParaRPr lang="ru-RU" sz="2200" b="1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использование 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принципа наглядности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, постепенности, доступности нагрузки с учётом возрастных особенностей учащихся;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использование методики чередования интенсивности и релаксации в обучении;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учёт физической подготовленности детей и развития физических качеств.</a:t>
            </a:r>
          </a:p>
          <a:p>
            <a:pPr marL="8128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q"/>
              <a:defRPr/>
            </a:pPr>
            <a:endParaRPr lang="ru-RU" sz="2000" b="1" dirty="0">
              <a:solidFill>
                <a:srgbClr val="C2020B"/>
              </a:solidFill>
            </a:endParaRPr>
          </a:p>
        </p:txBody>
      </p:sp>
      <p:pic>
        <p:nvPicPr>
          <p:cNvPr id="5123" name="Picture 5" descr="C:\Documents and Settings\Дима.C2CDB48B2BD34C0\Рабочий стол\Папка Татьяны\РИСУНКИ\Барто\Учитель и учен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38"/>
            <a:ext cx="31702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лок-схема: альтернативный процесс 6"/>
          <p:cNvSpPr/>
          <p:nvPr/>
        </p:nvSpPr>
        <p:spPr>
          <a:xfrm>
            <a:off x="428596" y="428604"/>
            <a:ext cx="8572500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000066"/>
              </a:solidFill>
            </a:endParaRPr>
          </a:p>
          <a:p>
            <a:pPr algn="ctr">
              <a:defRPr/>
            </a:pPr>
            <a:r>
              <a:rPr lang="ru-RU" sz="3200" b="1" dirty="0" err="1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Образовательная направленность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313" y="1500188"/>
            <a:ext cx="5929323" cy="51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000" b="1" kern="0" dirty="0">
                <a:solidFill>
                  <a:srgbClr val="009900"/>
                </a:solidFill>
                <a:latin typeface="+mn-lt"/>
              </a:rPr>
              <a:t> 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Защита от влияния неблагоприятных условий внешней среды, а также ТБ, проверка инвентаря и оборудования.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Укрепление здоровья (развитие и укрепление дыхательной, </a:t>
            </a:r>
            <a:r>
              <a:rPr lang="ru-RU" sz="2200" b="1" dirty="0" err="1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сердечно-сосудистой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, мышечной, нервной  систем). Создание условий для нормальной работы всех органов и систем организма.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Повышение сопротивляемости </a:t>
            </a:r>
            <a:r>
              <a:rPr lang="ru-RU" sz="22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орга-низма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к неблагоприятным условиям путём закаливания.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 Взаимосвязь с медицинским </a:t>
            </a:r>
            <a:r>
              <a:rPr lang="ru-RU" sz="22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персо-налом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и использование их </a:t>
            </a:r>
            <a:r>
              <a:rPr lang="ru-RU" sz="22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методи-ческих</a:t>
            </a:r>
            <a:r>
              <a:rPr lang="ru-RU" sz="2200" b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рекомендаций </a:t>
            </a:r>
            <a:r>
              <a:rPr lang="en-US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(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распределение школьников на медицинские  группы: основная, подготовительная, </a:t>
            </a:r>
            <a:r>
              <a:rPr lang="ru-RU" sz="2200" b="1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спе-циальная</a:t>
            </a:r>
            <a:r>
              <a:rPr lang="en-US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)</a:t>
            </a:r>
            <a:r>
              <a:rPr lang="ru-RU" sz="2200" b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endParaRPr lang="ru-RU" sz="2000" b="1" kern="0" dirty="0">
              <a:solidFill>
                <a:srgbClr val="000066"/>
              </a:solidFill>
            </a:endParaRPr>
          </a:p>
        </p:txBody>
      </p:sp>
      <p:pic>
        <p:nvPicPr>
          <p:cNvPr id="6147" name="Picture 7" descr="C:\Documents and Settings\Дима.C2CDB48B2BD34C0\Рабочий стол\Папка Татьяны\РИСУНКИ\Барто\Дети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9500" y="2071688"/>
            <a:ext cx="2984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428596" y="428604"/>
            <a:ext cx="8501091" cy="857250"/>
          </a:xfrm>
          <a:prstGeom prst="flowChartAlternateProcess">
            <a:avLst/>
          </a:prstGeom>
          <a:solidFill>
            <a:srgbClr val="F5F3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200" b="1" dirty="0" err="1">
                <a:solidFill>
                  <a:srgbClr val="990033"/>
                </a:solidFill>
                <a:latin typeface="+mj-lt"/>
                <a:ea typeface="+mj-ea"/>
                <a:cs typeface="+mj-cs"/>
              </a:rPr>
              <a:t>Оздоровительная направленность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5153</TotalTime>
  <Words>767</Words>
  <Application>Microsoft Office PowerPoint</Application>
  <PresentationFormat>Экран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Капсулы</vt:lpstr>
      <vt:lpstr>Слайд 1</vt:lpstr>
      <vt:lpstr>Введение</vt:lpstr>
      <vt:lpstr>Актуальность темы</vt:lpstr>
      <vt:lpstr> Цель: обеспечить сохранность здоровья детей за период обучения в школе путём  формирования у них необходимых знаний, умений и навыков о здоровом образе жизни, и применению их в повседневной жизни.</vt:lpstr>
      <vt:lpstr>Здоровьесберегающие образовательные технологии – это  психолого-педагогические приемы и методы, которые не наносят прямого или косвенного вреда здоровью учащихся</vt:lpstr>
      <vt:lpstr>Группы здоровьесберегающих технологий</vt:lpstr>
      <vt:lpstr>Основные мероприятия здоровьесберегающей деятельности : </vt:lpstr>
      <vt:lpstr>Слайд 8</vt:lpstr>
      <vt:lpstr>Слайд 9</vt:lpstr>
      <vt:lpstr>Слайд 10</vt:lpstr>
      <vt:lpstr>Организация учебного процесса без ущерба здоровью учащихся</vt:lpstr>
      <vt:lpstr>Слайд 12</vt:lpstr>
      <vt:lpstr>Условия реализации здоровьесберегающего пространства </vt:lpstr>
      <vt:lpstr>Слайд 14</vt:lpstr>
      <vt:lpstr>Слайд 15</vt:lpstr>
      <vt:lpstr>Слайд 16</vt:lpstr>
      <vt:lpstr>Здоровьесберегающие технологии, должны, несомненно, использоваться в процессе оздоровления школьников.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ФИЗИЧЕСКАЯ КУЛЬТУРА</dc:title>
  <dc:creator>Татьяна</dc:creator>
  <cp:lastModifiedBy>ПК-310</cp:lastModifiedBy>
  <cp:revision>161</cp:revision>
  <dcterms:created xsi:type="dcterms:W3CDTF">2007-03-11T05:07:43Z</dcterms:created>
  <dcterms:modified xsi:type="dcterms:W3CDTF">2017-03-11T10:39:11Z</dcterms:modified>
</cp:coreProperties>
</file>