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4" y="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15088" y="857250"/>
            <a:ext cx="2260638" cy="2653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31820" y="980694"/>
            <a:ext cx="2724150" cy="2043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644" y="684225"/>
            <a:ext cx="2261603" cy="2791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83077" y="281381"/>
            <a:ext cx="257784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4910" y="181102"/>
            <a:ext cx="717417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9166"/>
            <a:ext cx="8072119" cy="4427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665" y="395224"/>
            <a:ext cx="7921383" cy="282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7538" y="860044"/>
            <a:ext cx="4326001" cy="282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4250" y="860044"/>
            <a:ext cx="1139698" cy="282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3275" y="1621916"/>
            <a:ext cx="7472045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Приобщение детей к</a:t>
            </a:r>
            <a:r>
              <a:rPr sz="4400" b="1" spc="-105" dirty="0">
                <a:latin typeface="Times New Roman"/>
                <a:cs typeface="Times New Roman"/>
              </a:rPr>
              <a:t> </a:t>
            </a:r>
            <a:r>
              <a:rPr sz="4400" b="1" spc="-20" dirty="0">
                <a:latin typeface="Times New Roman"/>
                <a:cs typeface="Times New Roman"/>
              </a:rPr>
              <a:t>истокам  </a:t>
            </a:r>
            <a:r>
              <a:rPr sz="4400" b="1" spc="-35" dirty="0">
                <a:latin typeface="Times New Roman"/>
                <a:cs typeface="Times New Roman"/>
              </a:rPr>
              <a:t>русской </a:t>
            </a:r>
            <a:r>
              <a:rPr sz="4400" b="1" spc="-20" dirty="0">
                <a:latin typeface="Times New Roman"/>
                <a:cs typeface="Times New Roman"/>
              </a:rPr>
              <a:t>народной </a:t>
            </a:r>
            <a:r>
              <a:rPr sz="4400" b="1" spc="-50" dirty="0">
                <a:latin typeface="Times New Roman"/>
                <a:cs typeface="Times New Roman"/>
              </a:rPr>
              <a:t>культуры  </a:t>
            </a:r>
            <a:r>
              <a:rPr sz="4400" b="1" dirty="0">
                <a:latin typeface="Times New Roman"/>
                <a:cs typeface="Times New Roman"/>
              </a:rPr>
              <a:t>через</a:t>
            </a:r>
            <a:r>
              <a:rPr sz="4400" b="1" spc="-40" dirty="0">
                <a:latin typeface="Times New Roman"/>
                <a:cs typeface="Times New Roman"/>
              </a:rPr>
              <a:t> художественно-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1" spc="-15" dirty="0">
                <a:latin typeface="Times New Roman"/>
                <a:cs typeface="Times New Roman"/>
              </a:rPr>
              <a:t>творческую</a:t>
            </a:r>
            <a:r>
              <a:rPr sz="4400" b="1" spc="-5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деятельность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4051" y="4481576"/>
            <a:ext cx="952119" cy="219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9408" y="4788027"/>
            <a:ext cx="4607178" cy="279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0129" y="5515864"/>
            <a:ext cx="992251" cy="282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2865" y="5520435"/>
            <a:ext cx="3920870" cy="278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7711" y="5950026"/>
            <a:ext cx="1792351" cy="1527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7385" y="478358"/>
            <a:ext cx="3731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В </a:t>
            </a:r>
            <a:r>
              <a:rPr sz="4400" spc="-5" dirty="0"/>
              <a:t>театре</a:t>
            </a:r>
            <a:r>
              <a:rPr sz="4400" spc="-90" dirty="0"/>
              <a:t> </a:t>
            </a:r>
            <a:r>
              <a:rPr sz="4400" dirty="0"/>
              <a:t>драмы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1474" y="4143324"/>
            <a:ext cx="3295650" cy="2471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0" y="1500124"/>
            <a:ext cx="3214751" cy="2411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474" y="1500124"/>
            <a:ext cx="3200400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4143400"/>
            <a:ext cx="3184017" cy="2387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0" marR="5080" indent="-216027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Экскурсия </a:t>
            </a:r>
            <a:r>
              <a:rPr sz="4000" spc="-5" dirty="0"/>
              <a:t>в </a:t>
            </a:r>
            <a:r>
              <a:rPr sz="4000" dirty="0"/>
              <a:t>музей </a:t>
            </a:r>
            <a:r>
              <a:rPr sz="4000" spc="-20" dirty="0"/>
              <a:t>народной  </a:t>
            </a:r>
            <a:r>
              <a:rPr sz="4000" spc="-10" dirty="0"/>
              <a:t>игрушки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429250" y="1571625"/>
            <a:ext cx="3390900" cy="254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5875" y="4071899"/>
            <a:ext cx="3571875" cy="264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287" y="1428750"/>
            <a:ext cx="3405759" cy="2554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4214850"/>
            <a:ext cx="3303015" cy="2477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322" y="512191"/>
            <a:ext cx="74364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0" dirty="0"/>
              <a:t>Посещение </a:t>
            </a:r>
            <a:r>
              <a:rPr sz="4000" spc="-50" dirty="0"/>
              <a:t>городской</a:t>
            </a:r>
            <a:r>
              <a:rPr sz="4000" spc="-45" dirty="0"/>
              <a:t> </a:t>
            </a:r>
            <a:r>
              <a:rPr sz="4000" spc="-25" dirty="0"/>
              <a:t>библиотеки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54733" y="1600136"/>
            <a:ext cx="6034659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Занятие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10" dirty="0"/>
              <a:t>«Золотая</a:t>
            </a:r>
            <a:r>
              <a:rPr sz="4000" spc="-95" dirty="0"/>
              <a:t> </a:t>
            </a:r>
            <a:r>
              <a:rPr sz="4000" spc="-45" dirty="0"/>
              <a:t>хохлома»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00498" y="1428750"/>
            <a:ext cx="3317366" cy="2488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787" y="1428750"/>
            <a:ext cx="3333750" cy="2500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3123" y="4061218"/>
            <a:ext cx="3500501" cy="262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133" y="512191"/>
            <a:ext cx="78746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Персональная </a:t>
            </a:r>
            <a:r>
              <a:rPr sz="4000" spc="-10" dirty="0"/>
              <a:t>вставка </a:t>
            </a:r>
            <a:r>
              <a:rPr sz="4000" spc="5" dirty="0"/>
              <a:t>Носовой </a:t>
            </a:r>
            <a:r>
              <a:rPr sz="4000" spc="-5" dirty="0"/>
              <a:t>Е.Н.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54733" y="1600136"/>
            <a:ext cx="6034659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5215" marR="5080" indent="-1701164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Знакомство </a:t>
            </a:r>
            <a:r>
              <a:rPr sz="4000" spc="-5" dirty="0"/>
              <a:t>с </a:t>
            </a:r>
            <a:r>
              <a:rPr sz="4000" spc="-10" dirty="0"/>
              <a:t>плетением на  </a:t>
            </a:r>
            <a:r>
              <a:rPr sz="4000" spc="-35" dirty="0"/>
              <a:t>коклюшках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929251" y="1500124"/>
            <a:ext cx="3088767" cy="2339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3248" y="4000500"/>
            <a:ext cx="2000250" cy="2588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24" y="4286262"/>
            <a:ext cx="3143250" cy="2371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224" y="1643126"/>
            <a:ext cx="3071876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0750" y="4214761"/>
            <a:ext cx="2857500" cy="2367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498" y="342137"/>
            <a:ext cx="5831205" cy="12325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890269" marR="5080" indent="-878205">
              <a:lnSpc>
                <a:spcPts val="4710"/>
              </a:lnSpc>
              <a:spcBef>
                <a:spcPts val="325"/>
              </a:spcBef>
            </a:pPr>
            <a:r>
              <a:rPr sz="4000" spc="-5" dirty="0"/>
              <a:t>Мастер-класс для детей </a:t>
            </a:r>
            <a:r>
              <a:rPr sz="4000" spc="-10" dirty="0"/>
              <a:t>по  </a:t>
            </a:r>
            <a:r>
              <a:rPr sz="4000" spc="-15" dirty="0"/>
              <a:t>кружевоплетению.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57162" y="4214812"/>
            <a:ext cx="3286125" cy="2464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787" y="1643126"/>
            <a:ext cx="3286125" cy="2464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9251" y="1714500"/>
            <a:ext cx="3165475" cy="2374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6375" y="4214774"/>
            <a:ext cx="3357626" cy="2500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9766" y="194894"/>
            <a:ext cx="3747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Наше</a:t>
            </a:r>
            <a:r>
              <a:rPr sz="4000" spc="-55" dirty="0"/>
              <a:t> </a:t>
            </a:r>
            <a:r>
              <a:rPr sz="4000" spc="-10" dirty="0"/>
              <a:t>творчество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0200" y="970026"/>
            <a:ext cx="7081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7738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«Дорога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храму»	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«Золотая</a:t>
            </a:r>
            <a:r>
              <a:rPr sz="2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хохлома»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4" y="1412875"/>
            <a:ext cx="3096387" cy="2322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4098" y="1412747"/>
            <a:ext cx="3177667" cy="2383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5748" y="4221086"/>
            <a:ext cx="3226307" cy="2419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46705" y="3809238"/>
            <a:ext cx="3653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«Узоры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плетения на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коклюшках»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3077" y="281381"/>
            <a:ext cx="2553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Сказочная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гжель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5085" y="3444620"/>
            <a:ext cx="320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Мастерим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подарок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маме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8207" y="4581106"/>
            <a:ext cx="2592323" cy="1944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523" y="4653102"/>
            <a:ext cx="2592324" cy="194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1820" y="4239031"/>
            <a:ext cx="2798953" cy="2099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" marR="5080" algn="ctr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Конкурс </a:t>
            </a:r>
            <a:r>
              <a:rPr spc="-10" dirty="0"/>
              <a:t>«Декоративно-прикладное искусство»  </a:t>
            </a:r>
            <a:r>
              <a:rPr spc="-35" dirty="0"/>
              <a:t>Тема: </a:t>
            </a:r>
            <a:r>
              <a:rPr spc="-5" dirty="0"/>
              <a:t>«Наш </a:t>
            </a:r>
            <a:r>
              <a:rPr spc="-10" dirty="0"/>
              <a:t>любимый</a:t>
            </a:r>
            <a:r>
              <a:rPr spc="55" dirty="0"/>
              <a:t> </a:t>
            </a:r>
            <a:r>
              <a:rPr spc="-5" dirty="0"/>
              <a:t>Саров»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второе</a:t>
            </a:r>
            <a:r>
              <a:rPr spc="-25" dirty="0"/>
              <a:t> </a:t>
            </a:r>
            <a:r>
              <a:rPr dirty="0"/>
              <a:t>место</a:t>
            </a:r>
          </a:p>
        </p:txBody>
      </p:sp>
      <p:sp>
        <p:nvSpPr>
          <p:cNvPr id="3" name="object 3"/>
          <p:cNvSpPr/>
          <p:nvPr/>
        </p:nvSpPr>
        <p:spPr>
          <a:xfrm>
            <a:off x="214287" y="1714500"/>
            <a:ext cx="2686050" cy="201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287" y="4000474"/>
            <a:ext cx="2678684" cy="2009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7498" y="4000563"/>
            <a:ext cx="1941322" cy="2588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0750" y="3929049"/>
            <a:ext cx="2030602" cy="27075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0373" y="1571497"/>
            <a:ext cx="1746630" cy="23289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0750" y="1500124"/>
            <a:ext cx="1693036" cy="2257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175" y="270763"/>
            <a:ext cx="77577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9125" marR="5080" indent="-60706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Проект: </a:t>
            </a:r>
            <a:r>
              <a:rPr sz="4000" spc="-25" dirty="0"/>
              <a:t>краткосрочный, </a:t>
            </a:r>
            <a:r>
              <a:rPr sz="4000" spc="-5" dirty="0"/>
              <a:t>творчески-  </a:t>
            </a:r>
            <a:r>
              <a:rPr sz="4000" spc="-10" dirty="0"/>
              <a:t>информационный,</a:t>
            </a:r>
            <a:r>
              <a:rPr sz="4000" spc="-30" dirty="0"/>
              <a:t> </a:t>
            </a:r>
            <a:r>
              <a:rPr sz="4000" spc="-10" dirty="0"/>
              <a:t>групповой.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22298"/>
            <a:ext cx="6538595" cy="4433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Сроки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реализации проекта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январь-март.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Актуальность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проекта:</a:t>
            </a:r>
            <a:endParaRPr sz="3200">
              <a:latin typeface="Times New Roman"/>
              <a:cs typeface="Times New Roman"/>
            </a:endParaRPr>
          </a:p>
          <a:p>
            <a:pPr marL="12700" marR="2512695">
              <a:lnSpc>
                <a:spcPct val="200000"/>
              </a:lnSpc>
              <a:spcBef>
                <a:spcPts val="20"/>
              </a:spcBef>
            </a:pP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Давно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известно всем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свете  Искусство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русских</a:t>
            </a:r>
            <a:r>
              <a:rPr sz="25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мастеров.</a:t>
            </a:r>
            <a:endParaRPr sz="2500">
              <a:latin typeface="Times New Roman"/>
              <a:cs typeface="Times New Roman"/>
            </a:endParaRPr>
          </a:p>
          <a:p>
            <a:pPr marL="12700" marR="1835150">
              <a:lnSpc>
                <a:spcPct val="200100"/>
              </a:lnSpc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них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— красота 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родной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природы, 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мудрость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древняя</a:t>
            </a:r>
            <a:r>
              <a:rPr sz="2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веков.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683" y="365201"/>
            <a:ext cx="6648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Мини-музей </a:t>
            </a:r>
            <a:r>
              <a:rPr sz="2400" spc="-10" dirty="0"/>
              <a:t>«Промыслы </a:t>
            </a:r>
            <a:r>
              <a:rPr sz="2400" spc="-25" dirty="0"/>
              <a:t>Нижегородской</a:t>
            </a:r>
            <a:r>
              <a:rPr sz="2400" dirty="0"/>
              <a:t> </a:t>
            </a:r>
            <a:r>
              <a:rPr sz="2400" spc="-15" dirty="0"/>
              <a:t>области»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627757" y="1052830"/>
            <a:ext cx="2747518" cy="206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980821"/>
            <a:ext cx="2207133" cy="2942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523" y="4365129"/>
            <a:ext cx="2711196" cy="2033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0035" y="4257116"/>
            <a:ext cx="3179952" cy="2384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3158" y="3308095"/>
            <a:ext cx="531368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Презентация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проекта: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50"/>
              </a:lnSpc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Экскурсии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мини-музею для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малышей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7960" y="572770"/>
            <a:ext cx="2219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Список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литературы: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877570"/>
            <a:ext cx="2438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2275" algn="l"/>
                <a:tab pos="119189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1.	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М.Ф.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Литвинова.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3141" y="877570"/>
            <a:ext cx="4369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6010" algn="l"/>
                <a:tab pos="2359660" algn="l"/>
                <a:tab pos="381698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Рус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е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нар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дн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е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движ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ые	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гры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5361" y="877570"/>
            <a:ext cx="1219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388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для	детей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1182370"/>
            <a:ext cx="8414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9430" algn="l"/>
              </a:tabLst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	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младшего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школьного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возраста: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Практическое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пособие. –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М.: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1487246"/>
            <a:ext cx="358012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338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Айрис-пресс,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2003О.Л.Князева,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5373" y="1487246"/>
            <a:ext cx="35979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8790" algn="l"/>
                <a:tab pos="891540" algn="l"/>
                <a:tab pos="218567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М.	Д.	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Маханева.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Приобщение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4921" y="1487246"/>
            <a:ext cx="929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248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дет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й	к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1792351"/>
            <a:ext cx="841311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071245" algn="l"/>
                <a:tab pos="2105025" algn="l"/>
                <a:tab pos="3310254" algn="l"/>
                <a:tab pos="4566920" algn="l"/>
                <a:tab pos="602678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ам	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ой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дн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й	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уры:	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гр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мм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а.	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чебн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ме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дич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spc="-114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пособие.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– СП.: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Детство-Пресс,2004.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3.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И.Г.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Гаврилова.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Истоки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русской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народной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детском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саду.</a:t>
            </a:r>
            <a:r>
              <a:rPr sz="2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СПб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«Детство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Пресс»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2008г.</a:t>
            </a:r>
            <a:endParaRPr sz="2000">
              <a:latin typeface="Times New Roman"/>
              <a:cs typeface="Times New Roman"/>
            </a:endParaRPr>
          </a:p>
          <a:p>
            <a:pPr marL="12700" marR="8255">
              <a:lnSpc>
                <a:spcPct val="100000"/>
              </a:lnSpc>
              <a:tabLst>
                <a:tab pos="504825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4.И.Н.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Котова,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А.С.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Котова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Русские</a:t>
            </a: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обряды	и традиции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.Народная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Кукла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.-  СПб: «Паритет»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2008.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42185" algn="l"/>
                <a:tab pos="6633209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5.Е.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В.Берестнёва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Н.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В.Догаева. 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Кукольный 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сундучок.-	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Москва</a:t>
            </a:r>
            <a:r>
              <a:rPr sz="2000" spc="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«Белый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город»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71595" algn="l"/>
              </a:tabLst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6.Т.Сысоева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Кукольный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календарь	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Каргополь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2006г.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7.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Журнал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Цветной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мир. №1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2009 </a:t>
            </a:r>
            <a:r>
              <a:rPr sz="2000" spc="-120" dirty="0">
                <a:solidFill>
                  <a:srgbClr val="FFFFFF"/>
                </a:solidFill>
                <a:latin typeface="Times New Roman"/>
                <a:cs typeface="Times New Roman"/>
              </a:rPr>
              <a:t>г.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Народная игрушка.</a:t>
            </a:r>
            <a:r>
              <a:rPr sz="20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Москва.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8.Т.А.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Бударина.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О.Н.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Корепанова. Знакомство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детей с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русским</a:t>
            </a:r>
            <a:r>
              <a:rPr sz="20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народным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творчеством. СПб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«Детство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Пресс»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2008г.</a:t>
            </a:r>
            <a:endParaRPr sz="200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tabLst>
                <a:tab pos="1481455" algn="l"/>
                <a:tab pos="2715895" algn="l"/>
                <a:tab pos="3926840" algn="l"/>
                <a:tab pos="6327140" algn="l"/>
                <a:tab pos="7342505" algn="l"/>
              </a:tabLst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рн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	Чи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аем,	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имся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рае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-	2007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	«Ли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ерия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библиопринт»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10.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Автор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фото: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Разумова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Наталья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Ивановна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448182"/>
            <a:ext cx="1002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Цель: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07288" y="941959"/>
            <a:ext cx="7933690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-"/>
              <a:tabLst>
                <a:tab pos="544195" algn="l"/>
                <a:tab pos="545465" algn="l"/>
              </a:tabLst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развивать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творческую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активность и эстетический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вкус;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544195" algn="l"/>
                <a:tab pos="545465" algn="l"/>
              </a:tabLst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знакомить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с предметами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русского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народного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творчества, их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разнообразием;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544195" algn="l"/>
                <a:tab pos="545465" algn="l"/>
              </a:tabLst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показать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характерные для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того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или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иного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вида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художественного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промысла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Задачи:</a:t>
            </a:r>
            <a:endParaRPr sz="3200">
              <a:latin typeface="Times New Roman"/>
              <a:cs typeface="Times New Roman"/>
            </a:endParaRPr>
          </a:p>
          <a:p>
            <a:pPr marL="12700" marR="177800">
              <a:lnSpc>
                <a:spcPct val="100000"/>
              </a:lnSpc>
              <a:spcBef>
                <a:spcPts val="2210"/>
              </a:spcBef>
              <a:buChar char="-"/>
              <a:tabLst>
                <a:tab pos="544195" algn="l"/>
                <a:tab pos="545465" algn="l"/>
              </a:tabLst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знакомство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историей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народных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промыслов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декоративно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—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прикладного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искусства;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288" y="3624833"/>
            <a:ext cx="10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9469" y="3624833"/>
            <a:ext cx="6909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изучить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характерные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особенности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каждого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промысла;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развивать познавательные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творческие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способности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детей в</a:t>
            </a:r>
            <a:r>
              <a:rPr sz="1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288" y="4173728"/>
            <a:ext cx="7096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изучения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различных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видов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декоративно-прикладного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искусства;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544195" algn="l"/>
                <a:tab pos="54546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воспитывать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у детей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умение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использовать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разные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виды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росписей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в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повседневной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жизни;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544195" algn="l"/>
                <a:tab pos="545465" algn="l"/>
              </a:tabLst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формировать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у детей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духовный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патриотизм.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46126"/>
            <a:ext cx="4349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Участники</a:t>
            </a:r>
            <a:r>
              <a:rPr sz="4000" spc="-25" dirty="0"/>
              <a:t> </a:t>
            </a:r>
            <a:r>
              <a:rPr sz="4000" dirty="0"/>
              <a:t>проекта: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762127"/>
            <a:ext cx="7795895" cy="48799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422275" indent="74295">
              <a:lnSpc>
                <a:spcPts val="2820"/>
              </a:lnSpc>
              <a:spcBef>
                <a:spcPts val="24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дети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старшего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дошкольного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возраста —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воспитатели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—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4785"/>
              </a:lnSpc>
              <a:spcBef>
                <a:spcPts val="5"/>
              </a:spcBef>
            </a:pPr>
            <a:r>
              <a:rPr sz="4000" spc="-5" dirty="0">
                <a:solidFill>
                  <a:srgbClr val="FFFFFF"/>
                </a:solidFill>
                <a:latin typeface="Times New Roman"/>
                <a:cs typeface="Times New Roman"/>
              </a:rPr>
              <a:t>Ожидаемый </a:t>
            </a:r>
            <a:r>
              <a:rPr sz="4000" spc="-5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результат:</a:t>
            </a:r>
            <a:endParaRPr sz="4000">
              <a:latin typeface="Times New Roman"/>
              <a:cs typeface="Times New Roman"/>
            </a:endParaRPr>
          </a:p>
          <a:p>
            <a:pPr marL="355600" marR="451484" indent="-342900">
              <a:lnSpc>
                <a:spcPts val="2400"/>
              </a:lnSpc>
              <a:spcBef>
                <a:spcPts val="3625"/>
              </a:spcBef>
              <a:buChar char="-"/>
              <a:tabLst>
                <a:tab pos="751840" algn="l"/>
                <a:tab pos="752475" algn="l"/>
              </a:tabLst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дети 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должны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уметь 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различать изделия народных 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промыслов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росписи, 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изображать</a:t>
            </a:r>
            <a:r>
              <a:rPr sz="25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элементы,</a:t>
            </a:r>
            <a:endParaRPr sz="2500">
              <a:latin typeface="Times New Roman"/>
              <a:cs typeface="Times New Roman"/>
            </a:endParaRPr>
          </a:p>
          <a:p>
            <a:pPr marL="355600">
              <a:lnSpc>
                <a:spcPts val="2420"/>
              </a:lnSpc>
            </a:pP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характерные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каждого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вида</a:t>
            </a:r>
            <a:r>
              <a:rPr sz="25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росписи;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har char="-"/>
              <a:tabLst>
                <a:tab pos="751840" algn="l"/>
                <a:tab pos="752475" algn="l"/>
              </a:tabLst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у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них должны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быть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сформированы представления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о  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народных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промыслах, 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как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части </a:t>
            </a: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 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русского  </a:t>
            </a:r>
            <a:r>
              <a:rPr sz="25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народа, 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его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значении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в жизни русских</a:t>
            </a:r>
            <a:r>
              <a:rPr sz="25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людей;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Times New Roman"/>
              <a:buChar char="-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751840" algn="l"/>
                <a:tab pos="752475" algn="l"/>
              </a:tabLst>
            </a:pP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гордость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свой </a:t>
            </a:r>
            <a:r>
              <a:rPr sz="25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народ,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свою</a:t>
            </a:r>
            <a:r>
              <a:rPr sz="25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6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культуру.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812" y="97993"/>
            <a:ext cx="339915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Этапы</a:t>
            </a:r>
            <a:r>
              <a:rPr sz="4200" spc="-45" dirty="0"/>
              <a:t> </a:t>
            </a:r>
            <a:r>
              <a:rPr sz="4200" spc="-10" dirty="0"/>
              <a:t>работы: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535940" y="745997"/>
            <a:ext cx="8004175" cy="574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887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Подготовительный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2485"/>
              </a:lnSpc>
              <a:spcBef>
                <a:spcPts val="20"/>
              </a:spcBef>
            </a:pP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Родители,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дети, воспитатели —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сбор</a:t>
            </a:r>
            <a:r>
              <a:rPr sz="23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материалов:</a:t>
            </a:r>
            <a:endParaRPr sz="2300">
              <a:latin typeface="Times New Roman"/>
              <a:cs typeface="Times New Roman"/>
            </a:endParaRPr>
          </a:p>
          <a:p>
            <a:pPr marL="355600" marR="5080">
              <a:lnSpc>
                <a:spcPts val="2210"/>
              </a:lnSpc>
              <a:spcBef>
                <a:spcPts val="260"/>
              </a:spcBef>
            </a:pP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художественная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литература,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предметы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народного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промысла, 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изготовление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пособий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для игр и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образовательных ситуаций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sz="2300" spc="-85" dirty="0">
                <a:solidFill>
                  <a:srgbClr val="FFFFFF"/>
                </a:solidFill>
                <a:latin typeface="Times New Roman"/>
                <a:cs typeface="Times New Roman"/>
              </a:rPr>
              <a:t>т.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д.</a:t>
            </a:r>
            <a:endParaRPr sz="2300">
              <a:latin typeface="Times New Roman"/>
              <a:cs typeface="Times New Roman"/>
            </a:endParaRPr>
          </a:p>
          <a:p>
            <a:pPr marL="12700" marR="1587500" indent="1732914">
              <a:lnSpc>
                <a:spcPts val="3240"/>
              </a:lnSpc>
              <a:spcBef>
                <a:spcPts val="105"/>
              </a:spcBef>
            </a:pP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Основной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(реализация 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проекта)  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Знакомство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народными</a:t>
            </a:r>
            <a:r>
              <a:rPr sz="27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промыслами: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ts val="2670"/>
              </a:lnSpc>
              <a:buFont typeface="Wingdings"/>
              <a:buChar char=""/>
              <a:tabLst>
                <a:tab pos="355600" algn="l"/>
              </a:tabLst>
            </a:pP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Павлово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—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Посадский</a:t>
            </a:r>
            <a:r>
              <a:rPr sz="2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платок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Русская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матрешка</a:t>
            </a:r>
            <a:endParaRPr sz="2300">
              <a:latin typeface="Times New Roman"/>
              <a:cs typeface="Times New Roman"/>
            </a:endParaRPr>
          </a:p>
          <a:p>
            <a:pPr marL="427355" indent="-414655">
              <a:lnSpc>
                <a:spcPct val="100000"/>
              </a:lnSpc>
              <a:buFont typeface="Wingdings"/>
              <a:buChar char=""/>
              <a:tabLst>
                <a:tab pos="427355" algn="l"/>
                <a:tab pos="427990" algn="l"/>
              </a:tabLst>
            </a:pP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Дымковская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игрушка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Гжельская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роспись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300" spc="-15" dirty="0">
                <a:solidFill>
                  <a:srgbClr val="FFFFFF"/>
                </a:solidFill>
                <a:latin typeface="Times New Roman"/>
                <a:cs typeface="Times New Roman"/>
              </a:rPr>
              <a:t>Жостовская</a:t>
            </a:r>
            <a:r>
              <a:rPr sz="23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роспись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Хохломская</a:t>
            </a:r>
            <a:r>
              <a:rPr sz="23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роспись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3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Полхов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— </a:t>
            </a:r>
            <a:r>
              <a:rPr sz="23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Майданская</a:t>
            </a: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10" dirty="0">
                <a:solidFill>
                  <a:srgbClr val="FFFFFF"/>
                </a:solidFill>
                <a:latin typeface="Times New Roman"/>
                <a:cs typeface="Times New Roman"/>
              </a:rPr>
              <a:t>роспись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ts val="2750"/>
              </a:lnSpc>
              <a:buFont typeface="Wingdings"/>
              <a:buChar char=""/>
              <a:tabLst>
                <a:tab pos="355600" algn="l"/>
              </a:tabLst>
            </a:pPr>
            <a:r>
              <a:rPr sz="2300" spc="-30" dirty="0">
                <a:solidFill>
                  <a:srgbClr val="FFFFFF"/>
                </a:solidFill>
                <a:latin typeface="Times New Roman"/>
                <a:cs typeface="Times New Roman"/>
              </a:rPr>
              <a:t>Городецкая</a:t>
            </a:r>
            <a:r>
              <a:rPr sz="2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Times New Roman"/>
                <a:cs typeface="Times New Roman"/>
              </a:rPr>
              <a:t>роспись</a:t>
            </a:r>
            <a:endParaRPr sz="2300">
              <a:latin typeface="Times New Roman"/>
              <a:cs typeface="Times New Roman"/>
            </a:endParaRPr>
          </a:p>
          <a:p>
            <a:pPr marL="1739264">
              <a:lnSpc>
                <a:spcPts val="3229"/>
              </a:lnSpc>
              <a:tabLst>
                <a:tab pos="4402455" algn="l"/>
              </a:tabLst>
            </a:pP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Заключительный	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презентация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645" y="194894"/>
            <a:ext cx="4160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Участие</a:t>
            </a:r>
            <a:r>
              <a:rPr sz="4000" spc="-45" dirty="0"/>
              <a:t> </a:t>
            </a:r>
            <a:r>
              <a:rPr sz="4000" spc="-15" dirty="0"/>
              <a:t>родителей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9166"/>
            <a:ext cx="7487284" cy="4427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55600" marR="5080" indent="-342900">
              <a:lnSpc>
                <a:spcPct val="102200"/>
              </a:lnSpc>
              <a:spcBef>
                <a:spcPts val="20"/>
              </a:spcBef>
              <a:tabLst>
                <a:tab pos="873760" algn="l"/>
              </a:tabLst>
            </a:pP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1.		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Участие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сборе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предметов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народного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творчества.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AutoNum type="arabicPeriod" startAt="3"/>
              <a:tabLst>
                <a:tab pos="924560" algn="l"/>
                <a:tab pos="925194" algn="l"/>
              </a:tabLst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Консультирование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Times New Roman"/>
              <a:buAutoNum type="arabicPeriod" startAt="3"/>
            </a:pPr>
            <a:endParaRPr sz="4650">
              <a:latin typeface="Times New Roman"/>
              <a:cs typeface="Times New Roman"/>
            </a:endParaRPr>
          </a:p>
          <a:p>
            <a:pPr marL="417830" indent="-405130">
              <a:lnSpc>
                <a:spcPct val="100000"/>
              </a:lnSpc>
              <a:buAutoNum type="arabicPeriod" startAt="3"/>
              <a:tabLst>
                <a:tab pos="41846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Встреча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интересными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людьми.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Times New Roman"/>
              <a:buAutoNum type="arabicPeriod" startAt="3"/>
            </a:pPr>
            <a:endParaRPr sz="4650">
              <a:latin typeface="Times New Roman"/>
              <a:cs typeface="Times New Roman"/>
            </a:endParaRPr>
          </a:p>
          <a:p>
            <a:pPr marL="355600" marR="2411730" indent="-342900">
              <a:lnSpc>
                <a:spcPct val="100000"/>
              </a:lnSpc>
              <a:buAutoNum type="arabicPeriod" startAt="3"/>
              <a:tabLst>
                <a:tab pos="4184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Мастер-класс для детей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кружевоплетению.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2571724"/>
            <a:ext cx="1343025" cy="1007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667" y="398144"/>
            <a:ext cx="2459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Игры и</a:t>
            </a:r>
            <a:r>
              <a:rPr spc="-65" dirty="0"/>
              <a:t> </a:t>
            </a:r>
            <a:r>
              <a:rPr spc="5" dirty="0"/>
              <a:t>пособия</a:t>
            </a:r>
          </a:p>
        </p:txBody>
      </p:sp>
      <p:sp>
        <p:nvSpPr>
          <p:cNvPr id="3" name="object 3"/>
          <p:cNvSpPr/>
          <p:nvPr/>
        </p:nvSpPr>
        <p:spPr>
          <a:xfrm>
            <a:off x="5715000" y="928750"/>
            <a:ext cx="3215258" cy="2411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287" y="928624"/>
            <a:ext cx="3160141" cy="2370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9376" y="4429112"/>
            <a:ext cx="2945383" cy="2209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287" y="4429175"/>
            <a:ext cx="2796032" cy="2097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1748" y="3071876"/>
            <a:ext cx="2829179" cy="2121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49" y="214249"/>
            <a:ext cx="3105150" cy="2328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6501" y="214249"/>
            <a:ext cx="3009900" cy="2257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287" y="4071975"/>
            <a:ext cx="3357626" cy="2518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3247" y="3970883"/>
            <a:ext cx="3390900" cy="2543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1748" y="2071751"/>
            <a:ext cx="3040633" cy="228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302" y="478358"/>
            <a:ext cx="7004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Экскурсия </a:t>
            </a:r>
            <a:r>
              <a:rPr sz="4400" dirty="0"/>
              <a:t>в </a:t>
            </a:r>
            <a:r>
              <a:rPr sz="4400" spc="-50" dirty="0"/>
              <a:t>городской</a:t>
            </a:r>
            <a:r>
              <a:rPr sz="4400" spc="-110" dirty="0"/>
              <a:t> </a:t>
            </a:r>
            <a:r>
              <a:rPr sz="4400" dirty="0"/>
              <a:t>музей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00037" y="1357249"/>
            <a:ext cx="3571875" cy="2678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3250" y="4143425"/>
            <a:ext cx="3231642" cy="2423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1428750"/>
            <a:ext cx="3143250" cy="2357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365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Приобщение детей к истокам  русской народной культуры  через художественно- творческую деятельность</vt:lpstr>
      <vt:lpstr>Проект: краткосрочный, творчески-  информационный, групповой.</vt:lpstr>
      <vt:lpstr>Цель:</vt:lpstr>
      <vt:lpstr>Участники проекта:</vt:lpstr>
      <vt:lpstr>Этапы работы:</vt:lpstr>
      <vt:lpstr>Участие родителей</vt:lpstr>
      <vt:lpstr>Игры и пособия</vt:lpstr>
      <vt:lpstr>Слайд 8</vt:lpstr>
      <vt:lpstr>Экскурсия в городской музей</vt:lpstr>
      <vt:lpstr>В театре драмы</vt:lpstr>
      <vt:lpstr>Экскурсия в музей народной  игрушки</vt:lpstr>
      <vt:lpstr>Посещение городской библиотеки</vt:lpstr>
      <vt:lpstr>Занятие «Золотая хохлома»</vt:lpstr>
      <vt:lpstr>Персональная вставка Носовой Е.Н.</vt:lpstr>
      <vt:lpstr>Знакомство с плетением на  коклюшках</vt:lpstr>
      <vt:lpstr>Мастер-класс для детей по  кружевоплетению.</vt:lpstr>
      <vt:lpstr>Наше творчество</vt:lpstr>
      <vt:lpstr>Слайд 18</vt:lpstr>
      <vt:lpstr>Конкурс «Декоративно-прикладное искусство»  Тема: «Наш любимый Саров» второе место</vt:lpstr>
      <vt:lpstr>Мини-музей «Промыслы Нижегородской области»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старшего дошкольного возраста «Приобщение детей к истокам русской народной культуры через художественно-творческую деятельность»</dc:title>
  <dc:creator>User</dc:creator>
  <cp:lastModifiedBy>Alena</cp:lastModifiedBy>
  <cp:revision>2</cp:revision>
  <dcterms:created xsi:type="dcterms:W3CDTF">2018-04-04T18:44:30Z</dcterms:created>
  <dcterms:modified xsi:type="dcterms:W3CDTF">2018-04-04T19:17:11Z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2018-04-04T00:00:00Z</vt:filetime>
  </property>
</Properties>
</file>